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84" r:id="rId4"/>
    <p:sldId id="288" r:id="rId5"/>
    <p:sldId id="283" r:id="rId6"/>
    <p:sldId id="287" r:id="rId7"/>
    <p:sldId id="286" r:id="rId8"/>
    <p:sldId id="285" r:id="rId9"/>
    <p:sldId id="282" r:id="rId10"/>
    <p:sldId id="257" r:id="rId11"/>
    <p:sldId id="281" r:id="rId12"/>
    <p:sldId id="280" r:id="rId13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29.04.2019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VI. YARIYIL BAHAR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3591298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ÖĞR. ÜYESİ MEHMET YILDIZ</a:t>
            </a: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(yildizm@ankara.edu.tr)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err="1">
                <a:solidFill>
                  <a:srgbClr val="C00000"/>
                </a:solidFill>
              </a:rPr>
              <a:t>Sufilerin</a:t>
            </a:r>
            <a:r>
              <a:rPr lang="tr-TR" b="1" u="sng" dirty="0">
                <a:solidFill>
                  <a:srgbClr val="C00000"/>
                </a:solidFill>
              </a:rPr>
              <a:t> </a:t>
            </a:r>
            <a:r>
              <a:rPr lang="tr-TR" b="1" u="sng" dirty="0" smtClean="0">
                <a:solidFill>
                  <a:srgbClr val="C00000"/>
                </a:solidFill>
              </a:rPr>
              <a:t>Kelam İlmine Karşı Tavırları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1400" dirty="0" smtClean="0"/>
              <a:t>Kelam ilmi ilk dönemlerde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için </a:t>
            </a:r>
            <a:r>
              <a:rPr lang="tr-TR" sz="1400" b="1" dirty="0" smtClean="0"/>
              <a:t>olumlu bir mana </a:t>
            </a:r>
            <a:r>
              <a:rPr lang="tr-TR" sz="1400" dirty="0" smtClean="0"/>
              <a:t>çağrıştırmamaktadır. Onlar için </a:t>
            </a:r>
            <a:r>
              <a:rPr lang="tr-TR" sz="1400" b="1" dirty="0" smtClean="0"/>
              <a:t>Kelam demek Mutezile </a:t>
            </a:r>
            <a:r>
              <a:rPr lang="tr-TR" sz="1400" dirty="0" smtClean="0"/>
              <a:t>demekti. Özellikle </a:t>
            </a:r>
            <a:r>
              <a:rPr lang="tr-TR" sz="1400" dirty="0" err="1" smtClean="0"/>
              <a:t>Mutezile’nin</a:t>
            </a:r>
            <a:r>
              <a:rPr lang="tr-TR" sz="1400" dirty="0" smtClean="0"/>
              <a:t> III/IX. Asırda devlet desteğiyle kendileri dışındaki </a:t>
            </a:r>
            <a:r>
              <a:rPr lang="tr-TR" sz="1400" b="1" dirty="0" smtClean="0"/>
              <a:t>her türlü görüşe baskı uygulamaları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için </a:t>
            </a:r>
            <a:r>
              <a:rPr lang="tr-TR" sz="1400" dirty="0" err="1" smtClean="0"/>
              <a:t>Kelam’ın</a:t>
            </a:r>
            <a:r>
              <a:rPr lang="tr-TR" sz="1400" dirty="0" smtClean="0"/>
              <a:t> olumsuz bir mana çağrıştırmasına sebep olmuştur. Dolayısıyla </a:t>
            </a:r>
            <a:r>
              <a:rPr lang="tr-TR" sz="1400" b="1" dirty="0" smtClean="0"/>
              <a:t>Muhasibi ve ondan sonra gelen </a:t>
            </a:r>
            <a:r>
              <a:rPr lang="tr-TR" sz="1400" b="1" dirty="0" err="1" smtClean="0"/>
              <a:t>Tirmizi</a:t>
            </a:r>
            <a:r>
              <a:rPr lang="tr-TR" sz="1400" b="1" dirty="0" smtClean="0"/>
              <a:t> </a:t>
            </a:r>
            <a:r>
              <a:rPr lang="tr-TR" sz="1400" dirty="0" err="1" smtClean="0"/>
              <a:t>Mutezile’ye</a:t>
            </a:r>
            <a:r>
              <a:rPr lang="tr-TR" sz="1400" dirty="0" smtClean="0"/>
              <a:t> ciddi eleştiriler yöneltmişlerdir. </a:t>
            </a:r>
          </a:p>
          <a:p>
            <a:pPr algn="just"/>
            <a:r>
              <a:rPr lang="tr-TR" sz="1400" dirty="0" smtClean="0"/>
              <a:t>Özellikle </a:t>
            </a:r>
            <a:r>
              <a:rPr lang="tr-TR" sz="1400" dirty="0" err="1" smtClean="0"/>
              <a:t>Tirmizi</a:t>
            </a:r>
            <a:r>
              <a:rPr lang="tr-TR" sz="1400" dirty="0" smtClean="0"/>
              <a:t> gibi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İslam’da ortaya çıkan ayrışmayı/parçalanmayı </a:t>
            </a:r>
            <a:r>
              <a:rPr lang="tr-TR" sz="1400" b="1" dirty="0" smtClean="0"/>
              <a:t>insanların sünnete sarılmak </a:t>
            </a:r>
            <a:r>
              <a:rPr lang="tr-TR" sz="1400" dirty="0" smtClean="0"/>
              <a:t>yerine </a:t>
            </a:r>
            <a:r>
              <a:rPr lang="tr-TR" sz="1400" b="1" dirty="0" smtClean="0"/>
              <a:t>kendi reylerine </a:t>
            </a:r>
            <a:r>
              <a:rPr lang="tr-TR" sz="1400" dirty="0" smtClean="0"/>
              <a:t>sarılmalarına bağlamışlardır. </a:t>
            </a:r>
            <a:r>
              <a:rPr lang="tr-TR" sz="1400" dirty="0" err="1" smtClean="0"/>
              <a:t>Tirmizi’ye</a:t>
            </a:r>
            <a:r>
              <a:rPr lang="tr-TR" sz="1400" dirty="0" smtClean="0"/>
              <a:t> göre </a:t>
            </a:r>
            <a:r>
              <a:rPr lang="tr-TR" sz="1400" b="1" dirty="0" smtClean="0"/>
              <a:t>görüş ayrılığına sebep olan konular </a:t>
            </a:r>
            <a:r>
              <a:rPr lang="tr-TR" sz="1400" dirty="0" smtClean="0"/>
              <a:t>şunlardır: </a:t>
            </a:r>
            <a:r>
              <a:rPr lang="tr-TR" sz="1400" dirty="0" err="1" smtClean="0"/>
              <a:t>Cebr</a:t>
            </a:r>
            <a:r>
              <a:rPr lang="tr-TR" sz="1400" dirty="0" smtClean="0"/>
              <a:t>, kader, </a:t>
            </a:r>
            <a:r>
              <a:rPr lang="tr-TR" sz="1400" dirty="0" err="1" smtClean="0"/>
              <a:t>istitaat</a:t>
            </a:r>
            <a:r>
              <a:rPr lang="tr-TR" sz="1400" dirty="0" smtClean="0"/>
              <a:t>, Allah’ın sıfatlarının keyfiyeti, iman, </a:t>
            </a:r>
            <a:r>
              <a:rPr lang="tr-TR" sz="1400" dirty="0" err="1" smtClean="0"/>
              <a:t>Kur’ân’ın</a:t>
            </a:r>
            <a:r>
              <a:rPr lang="tr-TR" sz="1400" dirty="0" smtClean="0"/>
              <a:t> mahluk olup olmadığı </a:t>
            </a:r>
            <a:r>
              <a:rPr lang="tr-TR" sz="1400" dirty="0" err="1" smtClean="0"/>
              <a:t>vb</a:t>
            </a:r>
            <a:r>
              <a:rPr lang="tr-TR" sz="1400" dirty="0" smtClean="0"/>
              <a:t> meselelerdir. </a:t>
            </a:r>
            <a:r>
              <a:rPr lang="tr-TR" sz="1400" dirty="0" err="1" smtClean="0"/>
              <a:t>Mutezile’nin</a:t>
            </a:r>
            <a:r>
              <a:rPr lang="tr-TR" sz="1400" dirty="0" smtClean="0"/>
              <a:t> çeşitli görüşlerini eleştirmek için </a:t>
            </a:r>
            <a:r>
              <a:rPr lang="tr-TR" sz="1400" b="1" i="1" dirty="0" smtClean="0"/>
              <a:t>er-</a:t>
            </a:r>
            <a:r>
              <a:rPr lang="tr-TR" sz="1400" b="1" i="1" dirty="0" err="1" smtClean="0"/>
              <a:t>Red</a:t>
            </a:r>
            <a:r>
              <a:rPr lang="tr-TR" sz="1400" b="1" i="1" dirty="0" smtClean="0"/>
              <a:t> </a:t>
            </a:r>
            <a:r>
              <a:rPr lang="tr-TR" sz="1400" b="1" i="1" dirty="0" err="1" smtClean="0"/>
              <a:t>ala’l-Muattıla</a:t>
            </a:r>
            <a:r>
              <a:rPr lang="tr-TR" sz="1400" b="1" dirty="0" smtClean="0"/>
              <a:t> </a:t>
            </a:r>
            <a:r>
              <a:rPr lang="tr-TR" sz="1400" dirty="0" smtClean="0"/>
              <a:t>isimli eserini yazmıştır. </a:t>
            </a:r>
          </a:p>
          <a:p>
            <a:pPr algn="just"/>
            <a:r>
              <a:rPr lang="tr-TR" sz="1400" dirty="0" err="1" smtClean="0"/>
              <a:t>Sufilerin</a:t>
            </a:r>
            <a:r>
              <a:rPr lang="tr-TR" sz="1400" dirty="0" smtClean="0"/>
              <a:t> III/IX asırda </a:t>
            </a:r>
            <a:r>
              <a:rPr lang="tr-TR" sz="1400" b="1" dirty="0" smtClean="0"/>
              <a:t>özellikle </a:t>
            </a:r>
            <a:r>
              <a:rPr lang="tr-TR" sz="1400" b="1" dirty="0" err="1" smtClean="0"/>
              <a:t>itikadi</a:t>
            </a:r>
            <a:r>
              <a:rPr lang="tr-TR" sz="1400" b="1" dirty="0" smtClean="0"/>
              <a:t> konularda </a:t>
            </a:r>
            <a:r>
              <a:rPr lang="tr-TR" sz="1400" b="1" dirty="0" err="1" smtClean="0"/>
              <a:t>ehl</a:t>
            </a:r>
            <a:r>
              <a:rPr lang="tr-TR" sz="1400" b="1" dirty="0" smtClean="0"/>
              <a:t>-i sünnet cenahında olduklarına dair somut örnekler bulunmaktadır. </a:t>
            </a:r>
            <a:r>
              <a:rPr lang="tr-TR" sz="1400" dirty="0" smtClean="0"/>
              <a:t>Özellikle </a:t>
            </a:r>
            <a:r>
              <a:rPr lang="tr-TR" sz="1400" b="1" dirty="0" smtClean="0"/>
              <a:t>Şia’ya ve </a:t>
            </a:r>
            <a:r>
              <a:rPr lang="tr-TR" sz="1400" b="1" dirty="0" err="1" smtClean="0"/>
              <a:t>Batıniyye</a:t>
            </a:r>
            <a:r>
              <a:rPr lang="tr-TR" sz="1400" b="1" dirty="0" smtClean="0"/>
              <a:t> </a:t>
            </a:r>
            <a:r>
              <a:rPr lang="tr-TR" sz="1400" dirty="0" err="1" smtClean="0"/>
              <a:t>cerayanına</a:t>
            </a:r>
            <a:r>
              <a:rPr lang="tr-TR" sz="1400" dirty="0" smtClean="0"/>
              <a:t> karşı </a:t>
            </a:r>
            <a:r>
              <a:rPr lang="tr-TR" sz="1400" b="1" dirty="0" smtClean="0"/>
              <a:t>reddiyeler </a:t>
            </a:r>
            <a:r>
              <a:rPr lang="tr-TR" sz="1400" dirty="0" smtClean="0"/>
              <a:t>yazmışladır. Bu tavırları </a:t>
            </a:r>
            <a:r>
              <a:rPr lang="tr-TR" sz="1400" dirty="0" err="1" smtClean="0"/>
              <a:t>Batıniyye’nin</a:t>
            </a:r>
            <a:r>
              <a:rPr lang="tr-TR" sz="1400" dirty="0" smtClean="0"/>
              <a:t> tasavvufu etkilediğine dair iddialara bir cevap mahiyeti de taşımaktadır. </a:t>
            </a:r>
            <a:r>
              <a:rPr lang="tr-TR" sz="1400" b="1" dirty="0" smtClean="0"/>
              <a:t>Hz. Ali ve </a:t>
            </a:r>
            <a:r>
              <a:rPr lang="tr-TR" sz="1400" b="1" dirty="0" err="1" smtClean="0"/>
              <a:t>ehl</a:t>
            </a:r>
            <a:r>
              <a:rPr lang="tr-TR" sz="1400" b="1" dirty="0" smtClean="0"/>
              <a:t>-i beyti aşırı yüceltme, imamet, velâyet, Nur-ı Muhammedî, zahir-batın ayırımı </a:t>
            </a:r>
            <a:r>
              <a:rPr lang="tr-TR" sz="1400" dirty="0" smtClean="0"/>
              <a:t>gibi konular evvela </a:t>
            </a:r>
            <a:r>
              <a:rPr lang="tr-TR" sz="1400" dirty="0" err="1" smtClean="0"/>
              <a:t>Batinilerin</a:t>
            </a:r>
            <a:r>
              <a:rPr lang="tr-TR" sz="1400" dirty="0" smtClean="0"/>
              <a:t> öne çıkardığı konular olması ve III/IX asrın </a:t>
            </a:r>
            <a:r>
              <a:rPr lang="tr-TR" sz="1400" dirty="0" err="1" smtClean="0"/>
              <a:t>ikincis</a:t>
            </a:r>
            <a:r>
              <a:rPr lang="tr-TR" sz="1400" dirty="0" smtClean="0"/>
              <a:t> yarısından itibaren </a:t>
            </a:r>
            <a:r>
              <a:rPr lang="tr-TR" sz="1400" dirty="0" err="1" smtClean="0"/>
              <a:t>sufilerin</a:t>
            </a:r>
            <a:r>
              <a:rPr lang="tr-TR" sz="1400" dirty="0" smtClean="0"/>
              <a:t> bu konulara eserlerinde yer verip bunları yorumlamaları sebebiyle </a:t>
            </a:r>
            <a:r>
              <a:rPr lang="tr-TR" sz="1400" b="1" dirty="0" smtClean="0"/>
              <a:t>yukarıda bahsi geçen tavırlarını </a:t>
            </a:r>
            <a:r>
              <a:rPr lang="tr-TR" sz="1400" dirty="0" smtClean="0"/>
              <a:t>son derece önemli kılmaktadır. </a:t>
            </a:r>
          </a:p>
          <a:p>
            <a:pPr algn="just"/>
            <a:r>
              <a:rPr lang="tr-TR" sz="1400" b="1" dirty="0" err="1" smtClean="0"/>
              <a:t>Tirmizi’de</a:t>
            </a:r>
            <a:r>
              <a:rPr lang="tr-TR" sz="1400" b="1" dirty="0" smtClean="0"/>
              <a:t> Şia tesiri hissedilmektedir. </a:t>
            </a:r>
            <a:r>
              <a:rPr lang="tr-TR" sz="1400" dirty="0" smtClean="0"/>
              <a:t>Bu etki sadece ona has olmayıp kendi dönemindeki </a:t>
            </a:r>
            <a:r>
              <a:rPr lang="tr-TR" sz="1400" dirty="0" err="1" smtClean="0"/>
              <a:t>sufilerde</a:t>
            </a:r>
            <a:r>
              <a:rPr lang="tr-TR" sz="1400" dirty="0" smtClean="0"/>
              <a:t> de söz konusudur. Onun yaşadığı </a:t>
            </a:r>
            <a:r>
              <a:rPr lang="tr-TR" sz="1400" b="1" dirty="0" smtClean="0"/>
              <a:t>dönemde ve muhitte </a:t>
            </a:r>
            <a:r>
              <a:rPr lang="tr-TR" sz="1400" b="1" dirty="0" err="1" smtClean="0"/>
              <a:t>Şia’nin</a:t>
            </a:r>
            <a:r>
              <a:rPr lang="tr-TR" sz="1400" b="1" dirty="0" smtClean="0"/>
              <a:t> son derece etkin </a:t>
            </a:r>
            <a:r>
              <a:rPr lang="tr-TR" sz="1400" dirty="0" smtClean="0"/>
              <a:t>olması buna sebep olmuş görünmektedir. Fakat </a:t>
            </a:r>
            <a:r>
              <a:rPr lang="tr-TR" sz="1400" dirty="0" err="1" smtClean="0"/>
              <a:t>Tirmizi</a:t>
            </a:r>
            <a:r>
              <a:rPr lang="tr-TR" sz="1400" dirty="0" smtClean="0"/>
              <a:t> bu etkilenmede </a:t>
            </a:r>
            <a:r>
              <a:rPr lang="tr-TR" sz="1400" b="1" dirty="0" smtClean="0"/>
              <a:t>pasif değil aktif, bilinçli ve amaçlı bir alıcı </a:t>
            </a:r>
            <a:r>
              <a:rPr lang="tr-TR" sz="1400" dirty="0" smtClean="0"/>
              <a:t>konumundadır. Dolayısıyla </a:t>
            </a:r>
            <a:r>
              <a:rPr lang="tr-TR" sz="1400" b="1" dirty="0" smtClean="0"/>
              <a:t>Şia’dan veya </a:t>
            </a:r>
            <a:r>
              <a:rPr lang="tr-TR" sz="1400" b="1" dirty="0" err="1" smtClean="0"/>
              <a:t>Batıni’lerden</a:t>
            </a:r>
            <a:r>
              <a:rPr lang="tr-TR" sz="1400" b="1" dirty="0" smtClean="0"/>
              <a:t> </a:t>
            </a:r>
            <a:r>
              <a:rPr lang="tr-TR" sz="1400" dirty="0" smtClean="0"/>
              <a:t>aldığı düşünceleri kendi düşünce dünyasına uygun bir şekilde yeniden yorumlayabilmiştir. Kendisindeki bu etkinin farkında olan ve bu durumun rahatsız edici tarafını bilen </a:t>
            </a:r>
            <a:r>
              <a:rPr lang="tr-TR" sz="1400" dirty="0" err="1" smtClean="0"/>
              <a:t>Tirmizi</a:t>
            </a:r>
            <a:r>
              <a:rPr lang="tr-TR" sz="1400" dirty="0" smtClean="0"/>
              <a:t> </a:t>
            </a:r>
            <a:r>
              <a:rPr lang="tr-TR" sz="1400" b="1" dirty="0" smtClean="0"/>
              <a:t>Şia yanlısı olmadığını </a:t>
            </a:r>
            <a:r>
              <a:rPr lang="tr-TR" sz="1400" b="1" dirty="0"/>
              <a:t>i</a:t>
            </a:r>
            <a:r>
              <a:rPr lang="tr-TR" sz="1400" b="1" dirty="0" smtClean="0"/>
              <a:t>spat </a:t>
            </a:r>
            <a:r>
              <a:rPr lang="tr-TR" sz="1400" dirty="0" smtClean="0"/>
              <a:t>etmek üzere </a:t>
            </a:r>
            <a:r>
              <a:rPr lang="tr-TR" sz="1400" b="1" i="1" dirty="0" smtClean="0"/>
              <a:t>er-</a:t>
            </a:r>
            <a:r>
              <a:rPr lang="tr-TR" sz="1400" b="1" i="1" dirty="0" err="1" smtClean="0"/>
              <a:t>Rede</a:t>
            </a:r>
            <a:r>
              <a:rPr lang="tr-TR" sz="1400" b="1" i="1" dirty="0" smtClean="0"/>
              <a:t> </a:t>
            </a:r>
            <a:r>
              <a:rPr lang="tr-TR" sz="1400" b="1" i="1" dirty="0" err="1" smtClean="0"/>
              <a:t>ala’r-Râfıza</a:t>
            </a:r>
            <a:r>
              <a:rPr lang="tr-TR" sz="1400" b="1" dirty="0" smtClean="0"/>
              <a:t> </a:t>
            </a:r>
            <a:r>
              <a:rPr lang="tr-TR" sz="1400" dirty="0" smtClean="0"/>
              <a:t>isimli reddiyeyi yazmıştır.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821165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err="1">
                <a:solidFill>
                  <a:srgbClr val="C00000"/>
                </a:solidFill>
              </a:rPr>
              <a:t>Sufilerin</a:t>
            </a:r>
            <a:r>
              <a:rPr lang="tr-TR" b="1" u="sng" dirty="0">
                <a:solidFill>
                  <a:srgbClr val="C00000"/>
                </a:solidFill>
              </a:rPr>
              <a:t> Kelam İlmine Karşı Tavırları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1400" dirty="0" smtClean="0"/>
              <a:t>Şia’daki bazı kavramları alıp yorumlamasının bir sebebi de bu kavramları k</a:t>
            </a:r>
            <a:r>
              <a:rPr lang="tr-TR" sz="1400" b="1" dirty="0" smtClean="0"/>
              <a:t>endi düşünce sistemine göre yeniden yorumlayarak </a:t>
            </a:r>
            <a:r>
              <a:rPr lang="tr-TR" sz="1400" dirty="0" smtClean="0"/>
              <a:t>Şia’nın halk üzerindeki tesiri kırma isteği olarak kabul edilmektedir. Bu açıdan bakıldığında aslında onun yaptığı doğru</a:t>
            </a:r>
            <a:r>
              <a:rPr lang="tr-TR" sz="1400" b="1" dirty="0" smtClean="0"/>
              <a:t>dan tesir altında kalmaktan ziyade bilinçli ve sistemli bir «kullanım» </a:t>
            </a:r>
            <a:r>
              <a:rPr lang="tr-TR" sz="1400" dirty="0" smtClean="0"/>
              <a:t>olmaktadır. </a:t>
            </a:r>
            <a:r>
              <a:rPr lang="tr-TR" sz="1400" b="1" dirty="0" err="1" smtClean="0"/>
              <a:t>Schimmel’in</a:t>
            </a:r>
            <a:r>
              <a:rPr lang="tr-TR" sz="1400" b="1" dirty="0" smtClean="0"/>
              <a:t> </a:t>
            </a:r>
            <a:r>
              <a:rPr lang="tr-TR" sz="1400" dirty="0" smtClean="0"/>
              <a:t>tarikatların </a:t>
            </a:r>
            <a:r>
              <a:rPr lang="tr-TR" sz="1400" dirty="0" err="1" smtClean="0"/>
              <a:t>Gazzâlî’nin</a:t>
            </a:r>
            <a:r>
              <a:rPr lang="tr-TR" sz="1400" dirty="0" smtClean="0"/>
              <a:t> </a:t>
            </a:r>
            <a:r>
              <a:rPr lang="tr-TR" sz="1400" b="1" dirty="0" err="1" smtClean="0"/>
              <a:t>İsmailî-Batınî</a:t>
            </a:r>
            <a:r>
              <a:rPr lang="tr-TR" sz="1400" dirty="0" smtClean="0"/>
              <a:t> cereyanlara karşı verdiği mücadele sonucu insanların </a:t>
            </a:r>
            <a:r>
              <a:rPr lang="tr-TR" sz="1400" b="1" dirty="0" smtClean="0"/>
              <a:t>Sünnî Müslümanlığı </a:t>
            </a:r>
            <a:r>
              <a:rPr lang="tr-TR" sz="1400" dirty="0" smtClean="0"/>
              <a:t>içselleştirmelerine vesile olduğuna dair yorumu dikkat çekmektedir. Burada dikkat çektiği husus aslında </a:t>
            </a:r>
            <a:r>
              <a:rPr lang="tr-TR" sz="1400" dirty="0" err="1" smtClean="0"/>
              <a:t>Gazzâlî</a:t>
            </a:r>
            <a:r>
              <a:rPr lang="tr-TR" sz="1400" dirty="0" smtClean="0"/>
              <a:t>, </a:t>
            </a:r>
            <a:r>
              <a:rPr lang="tr-TR" sz="1400" dirty="0" err="1" smtClean="0"/>
              <a:t>Batıni’lerin</a:t>
            </a:r>
            <a:r>
              <a:rPr lang="tr-TR" sz="1400" dirty="0" smtClean="0"/>
              <a:t> bazı yöntemlerini kullanarak onları bizzat </a:t>
            </a:r>
            <a:r>
              <a:rPr lang="tr-TR" sz="1400" b="1" dirty="0" smtClean="0"/>
              <a:t>kendi silahlarıyla </a:t>
            </a:r>
            <a:r>
              <a:rPr lang="tr-TR" sz="1400" dirty="0" smtClean="0"/>
              <a:t>etkisiz hale getirmesidir. </a:t>
            </a:r>
            <a:r>
              <a:rPr lang="tr-TR" sz="1400" b="1" dirty="0" err="1" smtClean="0"/>
              <a:t>Tirmizi</a:t>
            </a:r>
            <a:r>
              <a:rPr lang="tr-TR" sz="1400" b="1" dirty="0" smtClean="0"/>
              <a:t> de Şia’dan aldığı bazı konu ve kavramları onlara karşı kullanmıştır. </a:t>
            </a:r>
            <a:r>
              <a:rPr lang="tr-TR" sz="1400" dirty="0" err="1" smtClean="0"/>
              <a:t>Schimmel</a:t>
            </a:r>
            <a:r>
              <a:rPr lang="tr-TR" sz="1400" dirty="0" smtClean="0"/>
              <a:t> tarikatların ortaya çıkmasının ise </a:t>
            </a:r>
            <a:r>
              <a:rPr lang="tr-TR" sz="1400" b="1" dirty="0" smtClean="0"/>
              <a:t>İslam dünyasında </a:t>
            </a:r>
            <a:r>
              <a:rPr lang="tr-TR" sz="1400" b="1" dirty="0" err="1" smtClean="0"/>
              <a:t>tarikatvari</a:t>
            </a:r>
            <a:r>
              <a:rPr lang="tr-TR" sz="1400" b="1" dirty="0" smtClean="0"/>
              <a:t> yapılar olan </a:t>
            </a:r>
            <a:r>
              <a:rPr lang="tr-TR" sz="1400" b="1" dirty="0" err="1" smtClean="0"/>
              <a:t>Batinilerin</a:t>
            </a:r>
            <a:r>
              <a:rPr lang="tr-TR" sz="1400" dirty="0" smtClean="0"/>
              <a:t> etkilerini yitirmelerine sebep olduğunu söylemektedir. </a:t>
            </a:r>
          </a:p>
          <a:p>
            <a:pPr algn="just"/>
            <a:r>
              <a:rPr lang="tr-TR" sz="1400" dirty="0" err="1" smtClean="0"/>
              <a:t>Timizi’den</a:t>
            </a:r>
            <a:r>
              <a:rPr lang="tr-TR" sz="1400" dirty="0" smtClean="0"/>
              <a:t> </a:t>
            </a:r>
            <a:r>
              <a:rPr lang="tr-TR" sz="1400" dirty="0" err="1" smtClean="0"/>
              <a:t>Gazzâlî’ye</a:t>
            </a:r>
            <a:r>
              <a:rPr lang="tr-TR" sz="1400" dirty="0" smtClean="0"/>
              <a:t> kadar olan </a:t>
            </a:r>
            <a:r>
              <a:rPr lang="tr-TR" sz="1400" b="1" dirty="0" smtClean="0"/>
              <a:t>yaklaşık 2 asırlık süreçte </a:t>
            </a:r>
            <a:r>
              <a:rPr lang="tr-TR" sz="1400" b="1" dirty="0" err="1" smtClean="0"/>
              <a:t>sufiler</a:t>
            </a:r>
            <a:r>
              <a:rPr lang="tr-TR" sz="1400" b="1" dirty="0" smtClean="0"/>
              <a:t> ya </a:t>
            </a:r>
            <a:r>
              <a:rPr lang="tr-TR" sz="1400" b="1" dirty="0" err="1" smtClean="0"/>
              <a:t>ehl</a:t>
            </a:r>
            <a:r>
              <a:rPr lang="tr-TR" sz="1400" b="1" dirty="0" smtClean="0"/>
              <a:t>-i sünnet kelamcılarıyla </a:t>
            </a:r>
            <a:r>
              <a:rPr lang="tr-TR" sz="1400" dirty="0" smtClean="0"/>
              <a:t>temas halinde olmuş veya itikada dair hususlarda </a:t>
            </a:r>
            <a:r>
              <a:rPr lang="tr-TR" sz="1400" b="1" dirty="0" smtClean="0"/>
              <a:t>ana bünyenin kabul ettiği temel görüşleri </a:t>
            </a:r>
            <a:r>
              <a:rPr lang="tr-TR" sz="1400" dirty="0" smtClean="0"/>
              <a:t>benimsediklerini açıkça ifade etmişlerdir. </a:t>
            </a:r>
            <a:r>
              <a:rPr lang="tr-TR" sz="1400" dirty="0" err="1" smtClean="0"/>
              <a:t>Kelabazi</a:t>
            </a:r>
            <a:r>
              <a:rPr lang="tr-TR" sz="1400" dirty="0" smtClean="0"/>
              <a:t>, </a:t>
            </a:r>
            <a:r>
              <a:rPr lang="tr-TR" sz="1400" dirty="0" err="1" smtClean="0"/>
              <a:t>Kuşeyri</a:t>
            </a:r>
            <a:r>
              <a:rPr lang="tr-TR" sz="1400" dirty="0" smtClean="0"/>
              <a:t>, </a:t>
            </a:r>
            <a:r>
              <a:rPr lang="tr-TR" sz="1400" dirty="0" err="1" smtClean="0"/>
              <a:t>Hücviri</a:t>
            </a:r>
            <a:r>
              <a:rPr lang="tr-TR" sz="1400" dirty="0" smtClean="0"/>
              <a:t> </a:t>
            </a:r>
            <a:r>
              <a:rPr lang="tr-TR" sz="1400" dirty="0" err="1" smtClean="0"/>
              <a:t>gib</a:t>
            </a:r>
            <a:r>
              <a:rPr lang="tr-TR" sz="1400" dirty="0" smtClean="0"/>
              <a:t> müellifler </a:t>
            </a:r>
            <a:r>
              <a:rPr lang="tr-TR" sz="1400" b="1" dirty="0" err="1" smtClean="0"/>
              <a:t>akaid</a:t>
            </a:r>
            <a:r>
              <a:rPr lang="tr-TR" sz="1400" b="1" dirty="0" smtClean="0"/>
              <a:t> mesellerini sıkça işlemişler </a:t>
            </a:r>
            <a:r>
              <a:rPr lang="tr-TR" sz="1400" dirty="0" smtClean="0"/>
              <a:t>ve bu ana konularda ana çerçevesiyle </a:t>
            </a:r>
            <a:r>
              <a:rPr lang="tr-TR" sz="1400" dirty="0" err="1" smtClean="0"/>
              <a:t>ehl</a:t>
            </a:r>
            <a:r>
              <a:rPr lang="tr-TR" sz="1400" dirty="0" smtClean="0"/>
              <a:t>-i sünnet kelamına tabi olduklarını ifade etmişlerdir. </a:t>
            </a:r>
            <a:r>
              <a:rPr lang="tr-TR" sz="1400" b="1" dirty="0" smtClean="0"/>
              <a:t>Nitekim </a:t>
            </a:r>
            <a:r>
              <a:rPr lang="tr-TR" sz="1400" b="1" dirty="0" err="1" smtClean="0"/>
              <a:t>Kuşeyri</a:t>
            </a:r>
            <a:r>
              <a:rPr lang="tr-TR" sz="1400" b="1" dirty="0" smtClean="0"/>
              <a:t> </a:t>
            </a:r>
            <a:r>
              <a:rPr lang="tr-TR" sz="1400" dirty="0" smtClean="0"/>
              <a:t>«Bu topluluğun şeyhleri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konusundaki ilkelerini sağlam temellere dayalı olarak belirlemişlerdir… Selefe ve </a:t>
            </a:r>
            <a:r>
              <a:rPr lang="tr-TR" sz="1400" dirty="0" err="1" smtClean="0"/>
              <a:t>ehl</a:t>
            </a:r>
            <a:r>
              <a:rPr lang="tr-TR" sz="1400" dirty="0" smtClean="0"/>
              <a:t>-i sünnetin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konusundaki tavrını benimsemişlerdir…» demektedir. Kendisinin hocası olan </a:t>
            </a:r>
            <a:r>
              <a:rPr lang="tr-TR" sz="1400" b="1" dirty="0" err="1" smtClean="0"/>
              <a:t>İbn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Hafif’in</a:t>
            </a:r>
            <a:r>
              <a:rPr lang="tr-TR" sz="1400" b="1" dirty="0" smtClean="0"/>
              <a:t> </a:t>
            </a:r>
            <a:r>
              <a:rPr lang="tr-TR" sz="1400" dirty="0" smtClean="0"/>
              <a:t>(v. 371-982) </a:t>
            </a:r>
            <a:r>
              <a:rPr lang="tr-TR" sz="1400" b="1" dirty="0" err="1" smtClean="0"/>
              <a:t>Eşari’nin</a:t>
            </a:r>
            <a:r>
              <a:rPr lang="tr-TR" sz="1400" dirty="0" smtClean="0"/>
              <a:t> (v. 324-935) talebelerinden olması ve aynı zamanda </a:t>
            </a:r>
            <a:r>
              <a:rPr lang="tr-TR" sz="1400" dirty="0" err="1" smtClean="0"/>
              <a:t>Eşari</a:t>
            </a:r>
            <a:r>
              <a:rPr lang="tr-TR" sz="1400" dirty="0" smtClean="0"/>
              <a:t> kelamcısı olan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Bakıllanî</a:t>
            </a:r>
            <a:r>
              <a:rPr lang="tr-TR" sz="1400" b="1" dirty="0" smtClean="0"/>
              <a:t> </a:t>
            </a:r>
            <a:r>
              <a:rPr lang="tr-TR" sz="1400" dirty="0" smtClean="0"/>
              <a:t>(v. 403-1013) de </a:t>
            </a:r>
            <a:r>
              <a:rPr lang="tr-TR" sz="1400" b="1" dirty="0" err="1" smtClean="0"/>
              <a:t>İbn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Hafif’ten</a:t>
            </a:r>
            <a:r>
              <a:rPr lang="tr-TR" sz="1400" b="1" dirty="0" smtClean="0"/>
              <a:t> </a:t>
            </a:r>
            <a:r>
              <a:rPr lang="tr-TR" sz="1400" dirty="0" smtClean="0"/>
              <a:t>hadis konusunda istifade etmiştir. Bu bilgi </a:t>
            </a:r>
            <a:r>
              <a:rPr lang="tr-TR" sz="1400" dirty="0" err="1" smtClean="0"/>
              <a:t>sufilerle</a:t>
            </a:r>
            <a:r>
              <a:rPr lang="tr-TR" sz="1400" dirty="0" smtClean="0"/>
              <a:t> kelamcılar arasındaki irtibatı göstermesi açısından önemlidir. </a:t>
            </a:r>
            <a:r>
              <a:rPr lang="tr-TR" sz="1400" dirty="0" err="1" smtClean="0"/>
              <a:t>Sufi</a:t>
            </a:r>
            <a:r>
              <a:rPr lang="tr-TR" sz="1400" dirty="0" smtClean="0"/>
              <a:t> </a:t>
            </a:r>
            <a:r>
              <a:rPr lang="tr-TR" sz="1400" dirty="0" err="1" smtClean="0"/>
              <a:t>İbn</a:t>
            </a:r>
            <a:r>
              <a:rPr lang="tr-TR" sz="1400" dirty="0" smtClean="0"/>
              <a:t> Hafif </a:t>
            </a:r>
            <a:r>
              <a:rPr lang="tr-TR" sz="1400" b="1" i="1" dirty="0" smtClean="0"/>
              <a:t>el-</a:t>
            </a:r>
            <a:r>
              <a:rPr lang="tr-TR" sz="1400" b="1" i="1" dirty="0" err="1" smtClean="0"/>
              <a:t>Mu’tekad</a:t>
            </a:r>
            <a:r>
              <a:rPr lang="tr-TR" sz="1400" b="1" dirty="0" smtClean="0"/>
              <a:t> isimli eserinde </a:t>
            </a:r>
            <a:r>
              <a:rPr lang="tr-TR" sz="1400" b="1" dirty="0" err="1" smtClean="0"/>
              <a:t>Eşari’nin</a:t>
            </a:r>
            <a:r>
              <a:rPr lang="tr-TR" sz="1400" b="1" dirty="0" smtClean="0"/>
              <a:t> görüşlerine </a:t>
            </a:r>
            <a:r>
              <a:rPr lang="tr-TR" sz="1400" dirty="0" smtClean="0"/>
              <a:t>yer vermiştir. Yine </a:t>
            </a:r>
            <a:r>
              <a:rPr lang="tr-TR" sz="1400" dirty="0" err="1" smtClean="0"/>
              <a:t>Eşari</a:t>
            </a:r>
            <a:r>
              <a:rPr lang="tr-TR" sz="1400" dirty="0" smtClean="0"/>
              <a:t> kelamcısı </a:t>
            </a:r>
            <a:r>
              <a:rPr lang="tr-TR" sz="1400" b="1" dirty="0" err="1" smtClean="0"/>
              <a:t>İbn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Fürek</a:t>
            </a:r>
            <a:r>
              <a:rPr lang="tr-TR" sz="1400" b="1" dirty="0" smtClean="0"/>
              <a:t> </a:t>
            </a:r>
            <a:r>
              <a:rPr lang="tr-TR" sz="1400" dirty="0" smtClean="0"/>
              <a:t>(v. 406-1015) ise </a:t>
            </a:r>
            <a:r>
              <a:rPr lang="tr-TR" sz="1400" dirty="0" err="1" smtClean="0"/>
              <a:t>İbn</a:t>
            </a:r>
            <a:r>
              <a:rPr lang="tr-TR" sz="1400" dirty="0" smtClean="0"/>
              <a:t> Hafif vasıtasıyla </a:t>
            </a:r>
            <a:r>
              <a:rPr lang="tr-TR" sz="1400" b="1" dirty="0" smtClean="0"/>
              <a:t>tasavvufa meyletmiştir. 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2185243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Kelamcıların Tasavvuf Eleştirisi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1400" b="1" dirty="0" smtClean="0"/>
              <a:t>Kelamcılar </a:t>
            </a:r>
            <a:r>
              <a:rPr lang="tr-TR" sz="1400" b="1" dirty="0" err="1" smtClean="0"/>
              <a:t>sufilere</a:t>
            </a:r>
            <a:r>
              <a:rPr lang="tr-TR" sz="1400" b="1" dirty="0" smtClean="0"/>
              <a:t> birtakım eleştiriler yöneltmişlerdir: 1-</a:t>
            </a:r>
            <a:r>
              <a:rPr lang="tr-TR" sz="1400" dirty="0" smtClean="0"/>
              <a:t> Dinin temel kaynaklarını marifete dayalı olarak yorumlamaları </a:t>
            </a:r>
            <a:r>
              <a:rPr lang="tr-TR" sz="1400" b="1" dirty="0" smtClean="0"/>
              <a:t>2-</a:t>
            </a:r>
            <a:r>
              <a:rPr lang="tr-TR" sz="1400" dirty="0" smtClean="0"/>
              <a:t> Dinin hükümlerin anlaşılması hususunda dayanılması zorunlu olan </a:t>
            </a:r>
            <a:r>
              <a:rPr lang="tr-TR" sz="1400" b="1" dirty="0" smtClean="0"/>
              <a:t>aklı devre dışı </a:t>
            </a:r>
            <a:r>
              <a:rPr lang="tr-TR" sz="1400" dirty="0" smtClean="0"/>
              <a:t>bırakmaları </a:t>
            </a:r>
            <a:r>
              <a:rPr lang="tr-TR" sz="1400" b="1" dirty="0" smtClean="0"/>
              <a:t>3-</a:t>
            </a:r>
            <a:r>
              <a:rPr lang="tr-TR" sz="1400" dirty="0" smtClean="0"/>
              <a:t> </a:t>
            </a:r>
            <a:r>
              <a:rPr lang="tr-TR" sz="1400" b="1" dirty="0" smtClean="0"/>
              <a:t>Hulul ve ittihadı </a:t>
            </a:r>
            <a:r>
              <a:rPr lang="tr-TR" sz="1400" dirty="0" smtClean="0"/>
              <a:t>çağrıştıran sözler söylemeleri. Kelam uleması </a:t>
            </a:r>
            <a:r>
              <a:rPr lang="tr-TR" sz="1400" b="1" dirty="0" err="1" smtClean="0"/>
              <a:t>itikadi</a:t>
            </a:r>
            <a:r>
              <a:rPr lang="tr-TR" sz="1400" b="1" dirty="0" smtClean="0"/>
              <a:t> meselelerde müsamahakar davranılamayacağını </a:t>
            </a:r>
            <a:r>
              <a:rPr lang="tr-TR" sz="1400" dirty="0" smtClean="0"/>
              <a:t>ifade ederek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tarafından üretilen her türlü düşünceye </a:t>
            </a:r>
            <a:r>
              <a:rPr lang="tr-TR" sz="1400" b="1" dirty="0" smtClean="0"/>
              <a:t>ihtiyatla</a:t>
            </a:r>
            <a:r>
              <a:rPr lang="tr-TR" sz="1400" dirty="0" smtClean="0"/>
              <a:t> yaklaşmışlardır. </a:t>
            </a:r>
            <a:r>
              <a:rPr lang="tr-TR" sz="1400" dirty="0" err="1" smtClean="0"/>
              <a:t>Sufilerin</a:t>
            </a:r>
            <a:r>
              <a:rPr lang="tr-TR" sz="1400" dirty="0" smtClean="0"/>
              <a:t> yanlış anlaşılmaların önüne geçmek için yaptıkları açıklamaları da Kelamcılar pek dikkate almamışlardır. </a:t>
            </a:r>
            <a:r>
              <a:rPr lang="tr-TR" sz="1400" dirty="0" err="1" smtClean="0"/>
              <a:t>Gazzâlî’ye</a:t>
            </a:r>
            <a:r>
              <a:rPr lang="tr-TR" sz="1400" dirty="0" smtClean="0"/>
              <a:t> göre karşılıklı bu yanlış anlaşılmaların temelinde </a:t>
            </a:r>
            <a:r>
              <a:rPr lang="tr-TR" sz="1400" b="1" dirty="0" smtClean="0"/>
              <a:t>a-</a:t>
            </a:r>
            <a:r>
              <a:rPr lang="tr-TR" sz="1400" dirty="0" smtClean="0"/>
              <a:t> Kelam ehlinin </a:t>
            </a:r>
            <a:r>
              <a:rPr lang="tr-TR" sz="1400" dirty="0" err="1" smtClean="0"/>
              <a:t>sufilerin</a:t>
            </a:r>
            <a:r>
              <a:rPr lang="tr-TR" sz="1400" dirty="0" smtClean="0"/>
              <a:t> akıl konusundaki düşüncelerini anlamamaları </a:t>
            </a:r>
            <a:r>
              <a:rPr lang="tr-TR" sz="1400" b="1" dirty="0" smtClean="0"/>
              <a:t>b-</a:t>
            </a:r>
            <a:r>
              <a:rPr lang="tr-TR" sz="1400" dirty="0" smtClean="0"/>
              <a:t> aklın tarifi ve sınırları konusunda her iki tarafın uzlaşamamaları gibi sebepler yatmaktadır. </a:t>
            </a:r>
          </a:p>
          <a:p>
            <a:pPr algn="just"/>
            <a:r>
              <a:rPr lang="tr-TR" sz="1400" b="1" dirty="0" smtClean="0"/>
              <a:t>Sonuç olarak her ne kadar kelamcıları yöntemsel olarak eleştirseler de </a:t>
            </a:r>
            <a:r>
              <a:rPr lang="tr-TR" sz="1400" b="1" dirty="0" err="1" smtClean="0"/>
              <a:t>sufilerini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ehl</a:t>
            </a:r>
            <a:r>
              <a:rPr lang="tr-TR" sz="1400" b="1" dirty="0" smtClean="0"/>
              <a:t>-i sünnet mensubu kelamcılarla sıkı bir irtibatlarının olduğu muhakkaktır. </a:t>
            </a:r>
            <a:r>
              <a:rPr lang="tr-TR" sz="1400" dirty="0" smtClean="0"/>
              <a:t>Her iki tarafın da </a:t>
            </a:r>
            <a:r>
              <a:rPr lang="tr-TR" sz="1400" b="1" dirty="0" smtClean="0"/>
              <a:t>aynı konularda </a:t>
            </a:r>
            <a:r>
              <a:rPr lang="tr-TR" sz="1400" dirty="0" smtClean="0"/>
              <a:t>konuşup </a:t>
            </a:r>
            <a:r>
              <a:rPr lang="tr-TR" sz="1400" b="1" dirty="0" smtClean="0"/>
              <a:t>aynı kitleye </a:t>
            </a:r>
            <a:r>
              <a:rPr lang="tr-TR" sz="1400" dirty="0" smtClean="0"/>
              <a:t>hitap etmeleri onların birbirlerine daha da yakınlaştırmıştır. Özellikle </a:t>
            </a:r>
            <a:r>
              <a:rPr lang="tr-TR" sz="1400" dirty="0" err="1" smtClean="0"/>
              <a:t>Gazzâlî’ya</a:t>
            </a:r>
            <a:r>
              <a:rPr lang="tr-TR" sz="1400" dirty="0" smtClean="0"/>
              <a:t> yakın dönemlerde </a:t>
            </a:r>
            <a:r>
              <a:rPr lang="tr-TR" sz="1400" b="1" dirty="0" smtClean="0"/>
              <a:t>kelamcıların tasavvufa olan ilgileri artmış</a:t>
            </a:r>
            <a:r>
              <a:rPr lang="tr-TR" sz="1400" dirty="0" smtClean="0"/>
              <a:t>, yer yer bazıları tasavvufa intisap etmiştir. En belirgin örneği </a:t>
            </a:r>
            <a:r>
              <a:rPr lang="tr-TR" sz="1400" b="1" dirty="0" err="1" smtClean="0"/>
              <a:t>İbn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Fürek’tir</a:t>
            </a:r>
            <a:r>
              <a:rPr lang="tr-TR" sz="1400" b="1" dirty="0" smtClean="0"/>
              <a:t>. Elimizdeki bilgilere göre kelamcılar 3. </a:t>
            </a:r>
            <a:r>
              <a:rPr lang="tr-TR" sz="1400" b="1" dirty="0" err="1" smtClean="0"/>
              <a:t>yy’dan</a:t>
            </a:r>
            <a:r>
              <a:rPr lang="tr-TR" sz="1400" b="1" dirty="0" smtClean="0"/>
              <a:t> itibaren tasavvufi oluşumlara veya onların öne çıkardıkları konulara yer vermeye başlamışlarıdır. </a:t>
            </a:r>
            <a:r>
              <a:rPr lang="tr-TR" sz="1400" dirty="0" smtClean="0"/>
              <a:t>Nitekim bazı kelam kitaplarında</a:t>
            </a:r>
            <a:r>
              <a:rPr lang="tr-TR" sz="1400" b="1" dirty="0" smtClean="0"/>
              <a:t> Batınilerin </a:t>
            </a:r>
            <a:r>
              <a:rPr lang="tr-TR" sz="1400" dirty="0" smtClean="0"/>
              <a:t>ileri sürdükleri görüşler doğrudan </a:t>
            </a:r>
            <a:r>
              <a:rPr lang="tr-TR" sz="1400" b="1" dirty="0" smtClean="0"/>
              <a:t>reddedilirken</a:t>
            </a:r>
            <a:r>
              <a:rPr lang="tr-TR" sz="1400" dirty="0" smtClean="0"/>
              <a:t> </a:t>
            </a:r>
            <a:r>
              <a:rPr lang="tr-TR" sz="1400" dirty="0" err="1" smtClean="0"/>
              <a:t>sufilerin</a:t>
            </a:r>
            <a:r>
              <a:rPr lang="tr-TR" sz="1400" dirty="0" smtClean="0"/>
              <a:t> Batınilere benzer kullandıkları kavramlar </a:t>
            </a:r>
            <a:r>
              <a:rPr lang="tr-TR" sz="1400" b="1" dirty="0" smtClean="0"/>
              <a:t>batıni-</a:t>
            </a:r>
            <a:r>
              <a:rPr lang="tr-TR" sz="1400" b="1" dirty="0" err="1" smtClean="0"/>
              <a:t>müteşerrî</a:t>
            </a:r>
            <a:r>
              <a:rPr lang="tr-TR" sz="1400" dirty="0" smtClean="0"/>
              <a:t> ayırımından hareketle </a:t>
            </a:r>
            <a:r>
              <a:rPr lang="tr-TR" sz="1400" b="1" dirty="0" err="1" smtClean="0"/>
              <a:t>sufilerin</a:t>
            </a:r>
            <a:r>
              <a:rPr lang="tr-TR" sz="1400" b="1" dirty="0" smtClean="0"/>
              <a:t> görüşleri kabul edilmiş, batınilerin reddedilmiştir. 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2185386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95633" y="638976"/>
            <a:ext cx="9738714" cy="1723294"/>
          </a:xfrm>
        </p:spPr>
        <p:txBody>
          <a:bodyPr>
            <a:noAutofit/>
          </a:bodyPr>
          <a:lstStyle/>
          <a:p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9</a:t>
            </a:r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HAFTA </a:t>
            </a:r>
            <a:r>
              <a:rPr lang="tr-TR" altLang="tr-TR" sz="1400" b="1" u="sng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tr-TR" altLang="tr-TR" sz="1400" b="1" u="sng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29.04.2019</a:t>
            </a: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b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dirty="0"/>
              <a:t>- </a:t>
            </a:r>
            <a:r>
              <a:rPr lang="tr-TR" altLang="tr-TR" sz="1400" b="1" dirty="0">
                <a:latin typeface="Calibri" panose="020F0502020204030204" pitchFamily="34" charset="0"/>
              </a:rPr>
              <a:t>Tasavvufun Diğer İslâmî İlimlerle Olan Münasebeti</a:t>
            </a:r>
            <a:r>
              <a:rPr lang="tr-TR" altLang="tr-TR" sz="1400" dirty="0"/>
              <a:t> </a:t>
            </a:r>
            <a:r>
              <a:rPr lang="tr-TR" altLang="tr-TR" sz="1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br>
              <a:rPr lang="tr-TR" altLang="tr-TR" sz="1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KAYNAKÇA</a:t>
            </a:r>
            <a:b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Afifi, </a:t>
            </a:r>
            <a:r>
              <a:rPr lang="tr-TR" altLang="tr-TR" sz="14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Tasavvuf </a:t>
            </a:r>
            <a:r>
              <a:rPr lang="tr-TR" altLang="tr-TR" sz="1400" b="1" i="1" dirty="0" err="1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İslâmda</a:t>
            </a:r>
            <a:r>
              <a:rPr lang="tr-TR" altLang="tr-TR" sz="14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Manevî Hayat</a:t>
            </a:r>
            <a:r>
              <a:rPr lang="tr-TR" altLang="tr-TR" sz="1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İz yay. Çev. Ekrem Demirli/Abdullah Kartal</a:t>
            </a:r>
            <a:r>
              <a:rPr lang="tr-TR" altLang="tr-TR" sz="1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Salih Çift, «Tasavvufun Usul-i Fıkıh, Kelam ve İslam Felsefesi İle olan İlişkisi», </a:t>
            </a:r>
            <a:r>
              <a:rPr lang="tr-TR" altLang="tr-TR" sz="1400" b="1" i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İslâmî İlimlerde Metodoloji/Usul – VI</a:t>
            </a:r>
            <a:r>
              <a:rPr lang="tr-TR" altLang="tr-TR" sz="1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İSAV</a:t>
            </a: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b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tr-TR" sz="1400" i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269846"/>
            <a:ext cx="9879392" cy="2626881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BAŞLIKLAR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Sufilerin</a:t>
            </a: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fena-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tevhid</a:t>
            </a: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anlayışları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Sufilerin</a:t>
            </a: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kelam ilmine yaklaşımları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Kelamcıların tasavvuf eleştirisi</a:t>
            </a:r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Tevhidin Başlangıcı: Fena Hali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1400" b="1" dirty="0" err="1" smtClean="0"/>
              <a:t>Sufinin</a:t>
            </a:r>
            <a:r>
              <a:rPr lang="tr-TR" sz="1400" b="1" dirty="0" smtClean="0"/>
              <a:t> Fenası: </a:t>
            </a:r>
            <a:r>
              <a:rPr lang="tr-TR" sz="1400" dirty="0" err="1" smtClean="0"/>
              <a:t>Sufilerde</a:t>
            </a:r>
            <a:r>
              <a:rPr lang="tr-TR" sz="1400" dirty="0" smtClean="0"/>
              <a:t> </a:t>
            </a:r>
            <a:r>
              <a:rPr lang="tr-TR" sz="1400" b="1" dirty="0" smtClean="0"/>
              <a:t>«fena» </a:t>
            </a:r>
            <a:r>
              <a:rPr lang="tr-TR" sz="1400" dirty="0" smtClean="0"/>
              <a:t>düşüncesi doğrudan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ile alakalı olduğu için öncelik </a:t>
            </a:r>
            <a:r>
              <a:rPr lang="tr-TR" sz="1400" b="1" dirty="0" smtClean="0"/>
              <a:t>«fena» kavramının bilinmesi </a:t>
            </a:r>
            <a:r>
              <a:rPr lang="tr-TR" sz="1400" dirty="0" smtClean="0"/>
              <a:t>gerekmektedir. </a:t>
            </a:r>
            <a:r>
              <a:rPr lang="tr-TR" sz="1400" dirty="0" err="1" smtClean="0"/>
              <a:t>Sufilerin</a:t>
            </a:r>
            <a:r>
              <a:rPr lang="tr-TR" sz="1400" dirty="0" smtClean="0"/>
              <a:t> bahsettikleri tevhidin </a:t>
            </a:r>
            <a:r>
              <a:rPr lang="tr-TR" sz="1400" b="1" dirty="0" smtClean="0"/>
              <a:t>«fena» </a:t>
            </a:r>
            <a:r>
              <a:rPr lang="tr-TR" sz="1400" dirty="0" smtClean="0"/>
              <a:t>ismini verdikleri </a:t>
            </a:r>
            <a:r>
              <a:rPr lang="tr-TR" sz="1400" b="1" dirty="0" smtClean="0"/>
              <a:t>bir halle </a:t>
            </a:r>
            <a:r>
              <a:rPr lang="tr-TR" sz="1400" dirty="0" smtClean="0"/>
              <a:t>meydana geldiği görülmektedir. </a:t>
            </a:r>
            <a:r>
              <a:rPr lang="tr-TR" sz="1400" b="1" dirty="0" err="1" smtClean="0"/>
              <a:t>Fenâ</a:t>
            </a:r>
            <a:r>
              <a:rPr lang="tr-TR" sz="1400" dirty="0" smtClean="0"/>
              <a:t>, iradî davranışlar, şahsiyet, benlik ve </a:t>
            </a:r>
            <a:r>
              <a:rPr lang="tr-TR" sz="1400" dirty="0" err="1" smtClean="0"/>
              <a:t>masiva</a:t>
            </a:r>
            <a:r>
              <a:rPr lang="tr-TR" sz="1400" dirty="0" smtClean="0"/>
              <a:t> bilincinin </a:t>
            </a:r>
            <a:r>
              <a:rPr lang="tr-TR" sz="1400" b="1" dirty="0" smtClean="0"/>
              <a:t>yok olduğu haldir. </a:t>
            </a:r>
            <a:r>
              <a:rPr lang="tr-TR" sz="1400" b="1" dirty="0" err="1" smtClean="0"/>
              <a:t>Sufi</a:t>
            </a:r>
            <a:r>
              <a:rPr lang="tr-TR" sz="1400" b="1" dirty="0" smtClean="0"/>
              <a:t> bu hali yaşadığında Allah’tan başka bir şey görmez, </a:t>
            </a:r>
            <a:r>
              <a:rPr lang="tr-TR" sz="1400" b="1" dirty="0" err="1" smtClean="0"/>
              <a:t>Hakkîn</a:t>
            </a:r>
            <a:r>
              <a:rPr lang="tr-TR" sz="1400" b="1" dirty="0" smtClean="0"/>
              <a:t> fiil ve iradesini dışında başka bir şey hissetmez. </a:t>
            </a:r>
            <a:r>
              <a:rPr lang="tr-TR" sz="1400" dirty="0" err="1" smtClean="0"/>
              <a:t>Bistâmî</a:t>
            </a:r>
            <a:r>
              <a:rPr lang="tr-TR" sz="1400" dirty="0" smtClean="0"/>
              <a:t> (v. 234/848) </a:t>
            </a:r>
            <a:r>
              <a:rPr lang="tr-TR" sz="1400" b="1" dirty="0" smtClean="0"/>
              <a:t>fena hakkında ilk konuşan </a:t>
            </a:r>
            <a:r>
              <a:rPr lang="tr-TR" sz="1400" dirty="0" smtClean="0"/>
              <a:t>ve onu </a:t>
            </a:r>
            <a:r>
              <a:rPr lang="tr-TR" sz="1400" b="1" dirty="0" smtClean="0"/>
              <a:t>ruhî </a:t>
            </a:r>
            <a:r>
              <a:rPr lang="tr-TR" sz="1400" b="1" dirty="0" err="1" smtClean="0"/>
              <a:t>mirac</a:t>
            </a:r>
            <a:r>
              <a:rPr lang="tr-TR" sz="1400" b="1" dirty="0" smtClean="0"/>
              <a:t> </a:t>
            </a:r>
            <a:r>
              <a:rPr lang="tr-TR" sz="1400" dirty="0" smtClean="0"/>
              <a:t>merdiveninin e</a:t>
            </a:r>
            <a:r>
              <a:rPr lang="tr-TR" sz="1400" b="1" dirty="0" smtClean="0"/>
              <a:t>n üst mertebesi </a:t>
            </a:r>
            <a:r>
              <a:rPr lang="tr-TR" sz="1400" dirty="0" smtClean="0"/>
              <a:t>olarak kabul eden kişidir. Onun fena ile ilgili </a:t>
            </a:r>
            <a:r>
              <a:rPr lang="tr-TR" sz="1400" dirty="0" err="1" smtClean="0"/>
              <a:t>şathiyyat</a:t>
            </a:r>
            <a:r>
              <a:rPr lang="tr-TR" sz="1400" dirty="0" smtClean="0"/>
              <a:t> türünden sözleri vardır. Bunlardan birisi şudur: «</a:t>
            </a:r>
            <a:r>
              <a:rPr lang="tr-TR" sz="1400" b="1" i="1" dirty="0" smtClean="0"/>
              <a:t>Bir defa </a:t>
            </a:r>
            <a:r>
              <a:rPr lang="tr-TR" sz="1400" i="1" dirty="0" smtClean="0"/>
              <a:t>haccettim beyti gördüm. </a:t>
            </a:r>
            <a:r>
              <a:rPr lang="tr-TR" sz="1400" b="1" i="1" dirty="0" smtClean="0"/>
              <a:t>İkinci </a:t>
            </a:r>
            <a:r>
              <a:rPr lang="tr-TR" sz="1400" i="1" dirty="0" smtClean="0"/>
              <a:t>defa haccettiğimde beyti ve sahibini gördüm. </a:t>
            </a:r>
            <a:r>
              <a:rPr lang="tr-TR" sz="1400" b="1" i="1" dirty="0" smtClean="0"/>
              <a:t>Üçüncü</a:t>
            </a:r>
            <a:r>
              <a:rPr lang="tr-TR" sz="1400" i="1" dirty="0" smtClean="0"/>
              <a:t> defa haccettiğimde ne beyti ne de sahibini gördüm.</a:t>
            </a:r>
            <a:r>
              <a:rPr lang="tr-TR" sz="1400" dirty="0" smtClean="0"/>
              <a:t>» Bu sözüyle ruhî yükselişin merhalelerini açıklamaktadır. </a:t>
            </a:r>
            <a:r>
              <a:rPr lang="tr-TR" sz="1400" b="1" dirty="0" smtClean="0"/>
              <a:t>Hac</a:t>
            </a:r>
            <a:r>
              <a:rPr lang="tr-TR" sz="1400" dirty="0" smtClean="0"/>
              <a:t> burada ruhî yolculuğun </a:t>
            </a:r>
            <a:r>
              <a:rPr lang="tr-TR" sz="1400" b="1" dirty="0" smtClean="0"/>
              <a:t>sembolüdür. </a:t>
            </a:r>
            <a:r>
              <a:rPr lang="tr-TR" sz="1400" dirty="0" smtClean="0"/>
              <a:t>Birinci merhale </a:t>
            </a:r>
            <a:r>
              <a:rPr lang="tr-TR" sz="1400" b="1" dirty="0" smtClean="0"/>
              <a:t>hissi</a:t>
            </a:r>
            <a:r>
              <a:rPr lang="tr-TR" sz="1400" dirty="0" smtClean="0"/>
              <a:t> mertebedir. İkinci </a:t>
            </a:r>
            <a:r>
              <a:rPr lang="tr-TR" sz="1400" dirty="0" err="1" smtClean="0"/>
              <a:t>merhalle</a:t>
            </a:r>
            <a:r>
              <a:rPr lang="tr-TR" sz="1400" dirty="0" smtClean="0"/>
              <a:t> </a:t>
            </a:r>
            <a:r>
              <a:rPr lang="tr-TR" sz="1400" b="1" dirty="0" smtClean="0"/>
              <a:t>aklî</a:t>
            </a:r>
            <a:r>
              <a:rPr lang="tr-TR" sz="1400" dirty="0" smtClean="0"/>
              <a:t> mertebe yani ikilik mertebesi yani alem ile Allah’ı ayırdığı mertebedir. Üçüncü merhale ise </a:t>
            </a:r>
            <a:r>
              <a:rPr lang="tr-TR" sz="1400" dirty="0" err="1" smtClean="0"/>
              <a:t>beyt</a:t>
            </a:r>
            <a:r>
              <a:rPr lang="tr-TR" sz="1400" dirty="0" smtClean="0"/>
              <a:t> ve sahibini tefrik edemediği «</a:t>
            </a:r>
            <a:r>
              <a:rPr lang="tr-TR" sz="1400" b="1" dirty="0" err="1" smtClean="0"/>
              <a:t>küll</a:t>
            </a:r>
            <a:r>
              <a:rPr lang="tr-TR" sz="1400" b="1" dirty="0" smtClean="0"/>
              <a:t>-cem</a:t>
            </a:r>
            <a:r>
              <a:rPr lang="tr-TR" sz="1400" dirty="0" smtClean="0"/>
              <a:t>’» mertebesidir. Burada da mutlak bir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söz konusudur. </a:t>
            </a:r>
            <a:r>
              <a:rPr lang="tr-TR" sz="1400" b="1" dirty="0" smtClean="0"/>
              <a:t>Hissî, aklî ve kalbî idrakler</a:t>
            </a:r>
            <a:r>
              <a:rPr lang="tr-TR" sz="1400" dirty="0" smtClean="0"/>
              <a:t>…Bu son mertebe </a:t>
            </a:r>
            <a:r>
              <a:rPr lang="tr-TR" sz="1400" b="1" dirty="0" smtClean="0"/>
              <a:t>fena veya </a:t>
            </a:r>
            <a:r>
              <a:rPr lang="tr-TR" sz="1400" b="1" dirty="0" err="1" smtClean="0"/>
              <a:t>sufinin</a:t>
            </a:r>
            <a:r>
              <a:rPr lang="tr-TR" sz="1400" b="1" dirty="0" smtClean="0"/>
              <a:t> tevhididir. </a:t>
            </a:r>
            <a:r>
              <a:rPr lang="tr-TR" sz="1400" dirty="0" smtClean="0"/>
              <a:t>«Nasıl sabahladın?» diye sorana «Akşam ve sabah yoktur. Akşam ve sabah </a:t>
            </a:r>
            <a:r>
              <a:rPr lang="tr-TR" sz="1400" b="1" dirty="0" smtClean="0"/>
              <a:t>sıfatı olanlar </a:t>
            </a:r>
            <a:r>
              <a:rPr lang="tr-TR" sz="1400" dirty="0" smtClean="0"/>
              <a:t>içindir. Ben ise </a:t>
            </a:r>
            <a:r>
              <a:rPr lang="tr-TR" sz="1400" b="1" dirty="0" smtClean="0"/>
              <a:t>herhangi bir sıfata </a:t>
            </a:r>
            <a:r>
              <a:rPr lang="tr-TR" sz="1400" dirty="0" smtClean="0"/>
              <a:t>sahip değilim» demiştir. </a:t>
            </a:r>
          </a:p>
          <a:p>
            <a:pPr algn="just"/>
            <a:r>
              <a:rPr lang="tr-TR" sz="1400" dirty="0" smtClean="0"/>
              <a:t>Tasavvufun sonraki dönemlerinde </a:t>
            </a:r>
            <a:r>
              <a:rPr lang="tr-TR" sz="1400" dirty="0" err="1" smtClean="0"/>
              <a:t>sufi</a:t>
            </a:r>
            <a:r>
              <a:rPr lang="tr-TR" sz="1400" dirty="0" smtClean="0"/>
              <a:t> akidenin oluşmasında </a:t>
            </a:r>
            <a:r>
              <a:rPr lang="tr-TR" sz="1400" b="1" dirty="0" smtClean="0"/>
              <a:t>«fena» önemli bir rol </a:t>
            </a:r>
            <a:r>
              <a:rPr lang="tr-TR" sz="1400" dirty="0" smtClean="0"/>
              <a:t>oynamıştır. Fena kelimesi sadece </a:t>
            </a:r>
            <a:r>
              <a:rPr lang="tr-TR" sz="1400" dirty="0" err="1" smtClean="0"/>
              <a:t>sufi</a:t>
            </a:r>
            <a:r>
              <a:rPr lang="tr-TR" sz="1400" dirty="0" smtClean="0"/>
              <a:t> tecrübenin bir tarafını teşkil etmez. Fenanın </a:t>
            </a:r>
            <a:r>
              <a:rPr lang="tr-TR" sz="1400" dirty="0" err="1" smtClean="0"/>
              <a:t>sufilerin</a:t>
            </a:r>
            <a:r>
              <a:rPr lang="tr-TR" sz="1400" dirty="0" smtClean="0"/>
              <a:t> </a:t>
            </a:r>
            <a:r>
              <a:rPr lang="tr-TR" sz="1400" b="1" dirty="0" smtClean="0"/>
              <a:t>«</a:t>
            </a:r>
            <a:r>
              <a:rPr lang="tr-TR" sz="1400" b="1" dirty="0" err="1" smtClean="0"/>
              <a:t>bekâ</a:t>
            </a:r>
            <a:r>
              <a:rPr lang="tr-TR" sz="1400" b="1" dirty="0" smtClean="0"/>
              <a:t>» </a:t>
            </a:r>
            <a:r>
              <a:rPr lang="tr-TR" sz="1400" dirty="0" smtClean="0"/>
              <a:t>diye isimlendirdikleri </a:t>
            </a:r>
            <a:r>
              <a:rPr lang="tr-TR" sz="1400" b="1" dirty="0" smtClean="0"/>
              <a:t>zorunlu bir yönü </a:t>
            </a:r>
            <a:r>
              <a:rPr lang="tr-TR" sz="1400" dirty="0" smtClean="0"/>
              <a:t>daha vardır. Çünkü bir şeyin ortadan kalkmasıyla zorunlu başka bir şey onun yerine geçer. Tabiat boşluk kabul etmez. Mesela günahlardan fani olmak </a:t>
            </a:r>
            <a:r>
              <a:rPr lang="tr-TR" sz="1400" dirty="0" err="1" smtClean="0"/>
              <a:t>taatlerde</a:t>
            </a:r>
            <a:r>
              <a:rPr lang="tr-TR" sz="1400" dirty="0" smtClean="0"/>
              <a:t> baki olmayı sonuç verir. Beşerî sıfatlarda soyutlanmak, ilahî sıfatlarla baki olmayı gerektirir. Bu iki lafız birbirlerinin mütemmimidirler. </a:t>
            </a:r>
            <a:r>
              <a:rPr lang="tr-TR" sz="1400" b="1" dirty="0" smtClean="0"/>
              <a:t>Tasavvufî hal ancak ikisi beraberken anlaşılabilir. 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1872054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Tevhidin Başlangıcı: Fena Hali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1400" b="1" dirty="0" err="1" smtClean="0"/>
              <a:t>Serrâc</a:t>
            </a:r>
            <a:r>
              <a:rPr lang="tr-TR" sz="1400" b="1" dirty="0" smtClean="0"/>
              <a:t> ve </a:t>
            </a:r>
            <a:r>
              <a:rPr lang="tr-TR" sz="1400" b="1" dirty="0" err="1" smtClean="0"/>
              <a:t>Kuşeyrî’de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Fenâ</a:t>
            </a:r>
            <a:r>
              <a:rPr lang="tr-TR" sz="1400" b="1" dirty="0" smtClean="0"/>
              <a:t> Tariflerinin Değerlendirmesi: 1-</a:t>
            </a:r>
            <a:r>
              <a:rPr lang="tr-TR" sz="1400" dirty="0" smtClean="0"/>
              <a:t> Bu tariflerin hepsi </a:t>
            </a:r>
            <a:r>
              <a:rPr lang="tr-TR" sz="1400" dirty="0" err="1" smtClean="0"/>
              <a:t>sufî</a:t>
            </a:r>
            <a:r>
              <a:rPr lang="tr-TR" sz="1400" dirty="0" smtClean="0"/>
              <a:t> tecrübenin </a:t>
            </a:r>
            <a:r>
              <a:rPr lang="tr-TR" sz="1400" b="1" dirty="0" err="1" smtClean="0"/>
              <a:t>ahlakî</a:t>
            </a:r>
            <a:r>
              <a:rPr lang="tr-TR" sz="1400" b="1" dirty="0" smtClean="0"/>
              <a:t> ve psikolojik </a:t>
            </a:r>
            <a:r>
              <a:rPr lang="tr-TR" sz="1400" dirty="0" smtClean="0"/>
              <a:t>tarafına işaret ederken, varlığın tabiatı hakkında genel bir yaklaşımı içeren, </a:t>
            </a:r>
            <a:r>
              <a:rPr lang="tr-TR" sz="1400" b="1" dirty="0" smtClean="0"/>
              <a:t>felsefî bir içerik taşımazlar. </a:t>
            </a:r>
            <a:r>
              <a:rPr lang="tr-TR" sz="1400" dirty="0" smtClean="0"/>
              <a:t>Başka bir ifadeyle bunlar, </a:t>
            </a:r>
            <a:r>
              <a:rPr lang="tr-TR" sz="1400" dirty="0" err="1" smtClean="0"/>
              <a:t>sufinin</a:t>
            </a:r>
            <a:r>
              <a:rPr lang="tr-TR" sz="1400" dirty="0" smtClean="0"/>
              <a:t> fena ve </a:t>
            </a:r>
            <a:r>
              <a:rPr lang="tr-TR" sz="1400" dirty="0" err="1" smtClean="0"/>
              <a:t>vecd</a:t>
            </a:r>
            <a:r>
              <a:rPr lang="tr-TR" sz="1400" dirty="0" smtClean="0"/>
              <a:t> halindeki hislerini açıklayan </a:t>
            </a:r>
            <a:r>
              <a:rPr lang="tr-TR" sz="1400" b="1" dirty="0" smtClean="0"/>
              <a:t>sübjektif tariflerdir. 2-</a:t>
            </a:r>
            <a:r>
              <a:rPr lang="tr-TR" sz="1400" dirty="0" smtClean="0"/>
              <a:t> </a:t>
            </a:r>
            <a:r>
              <a:rPr lang="tr-TR" sz="1400" dirty="0" err="1" smtClean="0"/>
              <a:t>Serrâc</a:t>
            </a:r>
            <a:r>
              <a:rPr lang="tr-TR" sz="1400" dirty="0" smtClean="0"/>
              <a:t> ve </a:t>
            </a:r>
            <a:r>
              <a:rPr lang="tr-TR" sz="1400" dirty="0" err="1" smtClean="0"/>
              <a:t>Kuşeyrî</a:t>
            </a:r>
            <a:r>
              <a:rPr lang="tr-TR" sz="1400" dirty="0" smtClean="0"/>
              <a:t> </a:t>
            </a:r>
            <a:r>
              <a:rPr lang="tr-TR" sz="1400" dirty="0" err="1" smtClean="0"/>
              <a:t>fenâ</a:t>
            </a:r>
            <a:r>
              <a:rPr lang="tr-TR" sz="1400" dirty="0" smtClean="0"/>
              <a:t> nazariyesinden </a:t>
            </a:r>
            <a:r>
              <a:rPr lang="tr-TR" sz="1400" b="1" dirty="0" smtClean="0"/>
              <a:t>hulul, vahdet-i </a:t>
            </a:r>
            <a:r>
              <a:rPr lang="tr-TR" sz="1400" b="1" dirty="0" err="1" smtClean="0"/>
              <a:t>vücud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ittihad</a:t>
            </a:r>
            <a:r>
              <a:rPr lang="tr-TR" sz="1400" b="1" dirty="0" smtClean="0"/>
              <a:t> </a:t>
            </a:r>
            <a:r>
              <a:rPr lang="tr-TR" sz="1400" dirty="0" smtClean="0"/>
              <a:t>gibi </a:t>
            </a:r>
            <a:r>
              <a:rPr lang="tr-TR" sz="1400" b="1" dirty="0" smtClean="0"/>
              <a:t>varlığın tabiatı hakkında metafizik bir nazariyeye </a:t>
            </a:r>
            <a:r>
              <a:rPr lang="tr-TR" sz="1400" dirty="0" smtClean="0"/>
              <a:t>geçiş yapmanın mümkün olabileceğini anlamışlardır. Bu geçiş tabiidir ve kuvvetle muhtemeldir fakat </a:t>
            </a:r>
            <a:r>
              <a:rPr lang="tr-TR" sz="1400" b="1" dirty="0" smtClean="0"/>
              <a:t>mantıkî değildir. </a:t>
            </a:r>
            <a:r>
              <a:rPr lang="tr-TR" sz="1400" dirty="0" smtClean="0"/>
              <a:t>Zira </a:t>
            </a:r>
            <a:r>
              <a:rPr lang="tr-TR" sz="1400" dirty="0" err="1" smtClean="0"/>
              <a:t>sufi</a:t>
            </a:r>
            <a:r>
              <a:rPr lang="tr-TR" sz="1400" dirty="0" smtClean="0"/>
              <a:t> dilediğini hissedebilir, hissettiğini dilediği şekilde ifade edebilir. Reddedebiliriz veya kabul edebiliriz. Fakat bu sezgi üzerine </a:t>
            </a:r>
            <a:r>
              <a:rPr lang="tr-TR" sz="1400" b="1" dirty="0" smtClean="0"/>
              <a:t>varlığın tabiatı, mahiyeti hakkında bir nazariye bina etmek </a:t>
            </a:r>
            <a:r>
              <a:rPr lang="tr-TR" sz="1400" dirty="0" smtClean="0"/>
              <a:t>doğru değildir. </a:t>
            </a:r>
            <a:r>
              <a:rPr lang="tr-TR" sz="1400" b="1" dirty="0" smtClean="0"/>
              <a:t>Çünkü sezgi, ilim çeşitlerinden birisi değildir </a:t>
            </a:r>
            <a:r>
              <a:rPr lang="tr-TR" sz="1400" dirty="0" smtClean="0"/>
              <a:t>ve varlığın tabiatı hakkında bu hissin üzerine bir nazariye kurmak doğru olmaz. Bundan dolayı </a:t>
            </a:r>
            <a:r>
              <a:rPr lang="tr-TR" sz="1400" dirty="0" err="1" smtClean="0"/>
              <a:t>sufi</a:t>
            </a:r>
            <a:r>
              <a:rPr lang="tr-TR" sz="1400" dirty="0" smtClean="0"/>
              <a:t> tecrübe aktarımı olan </a:t>
            </a:r>
            <a:r>
              <a:rPr lang="tr-TR" sz="1400" b="1" dirty="0" smtClean="0"/>
              <a:t>vahdet-i </a:t>
            </a:r>
            <a:r>
              <a:rPr lang="tr-TR" sz="1400" b="1" dirty="0" err="1" smtClean="0"/>
              <a:t>şuhud</a:t>
            </a:r>
            <a:r>
              <a:rPr lang="tr-TR" sz="1400" b="1" dirty="0" smtClean="0"/>
              <a:t> </a:t>
            </a:r>
            <a:r>
              <a:rPr lang="tr-TR" sz="1400" dirty="0" smtClean="0"/>
              <a:t>ile bir varlık nazariyesi olan </a:t>
            </a:r>
            <a:r>
              <a:rPr lang="tr-TR" sz="1400" b="1" dirty="0" smtClean="0"/>
              <a:t>vahdet-i vücudu </a:t>
            </a:r>
            <a:r>
              <a:rPr lang="tr-TR" sz="1400" dirty="0" smtClean="0"/>
              <a:t>birbirinden ayırmak gerekmektedir. </a:t>
            </a:r>
            <a:r>
              <a:rPr lang="tr-TR" sz="1400" dirty="0" err="1" smtClean="0"/>
              <a:t>İbn</a:t>
            </a:r>
            <a:r>
              <a:rPr lang="tr-TR" sz="1400" dirty="0" smtClean="0"/>
              <a:t> </a:t>
            </a:r>
            <a:r>
              <a:rPr lang="tr-TR" sz="1400" dirty="0" err="1" smtClean="0"/>
              <a:t>Arbî</a:t>
            </a:r>
            <a:r>
              <a:rPr lang="tr-TR" sz="1400" dirty="0" smtClean="0"/>
              <a:t> öncesi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</a:t>
            </a:r>
            <a:r>
              <a:rPr lang="tr-TR" sz="1400" b="1" dirty="0" smtClean="0"/>
              <a:t>vahdet-i vücudu </a:t>
            </a:r>
            <a:r>
              <a:rPr lang="tr-TR" sz="1400" dirty="0" smtClean="0"/>
              <a:t>anlatırken </a:t>
            </a:r>
            <a:r>
              <a:rPr lang="tr-TR" sz="1400" dirty="0" err="1" smtClean="0"/>
              <a:t>İbn</a:t>
            </a:r>
            <a:r>
              <a:rPr lang="tr-TR" sz="1400" dirty="0" smtClean="0"/>
              <a:t> Arabi bunu bir nazariyeye dönüştürmüştür. Dolayısıyla </a:t>
            </a:r>
            <a:r>
              <a:rPr lang="tr-TR" sz="1400" dirty="0" err="1" smtClean="0"/>
              <a:t>İbn</a:t>
            </a:r>
            <a:r>
              <a:rPr lang="tr-TR" sz="1400" dirty="0" smtClean="0"/>
              <a:t> Arabi’nin vahdet-i </a:t>
            </a:r>
            <a:r>
              <a:rPr lang="tr-TR" sz="1400" dirty="0" err="1" smtClean="0"/>
              <a:t>vücud</a:t>
            </a:r>
            <a:r>
              <a:rPr lang="tr-TR" sz="1400" dirty="0" smtClean="0"/>
              <a:t> nazariyesinde </a:t>
            </a:r>
            <a:r>
              <a:rPr lang="tr-TR" sz="1400" b="1" dirty="0" smtClean="0"/>
              <a:t>hissin yanında akıl, felsefe, kelam </a:t>
            </a:r>
            <a:r>
              <a:rPr lang="tr-TR" sz="1400" dirty="0" smtClean="0"/>
              <a:t>gibi yan destekçileri bulunmaktadır. Dolayısıyla tasavvufun mihverini vahdet-i </a:t>
            </a:r>
            <a:r>
              <a:rPr lang="tr-TR" sz="1400" dirty="0" err="1" smtClean="0"/>
              <a:t>vücud</a:t>
            </a:r>
            <a:r>
              <a:rPr lang="tr-TR" sz="1400" dirty="0" smtClean="0"/>
              <a:t> olarak gören </a:t>
            </a:r>
            <a:r>
              <a:rPr lang="tr-TR" sz="1400" b="1" dirty="0" smtClean="0"/>
              <a:t>bazı müsteşrikler </a:t>
            </a:r>
            <a:r>
              <a:rPr lang="tr-TR" sz="1400" dirty="0" smtClean="0"/>
              <a:t>hataya düşmüşlerdir. </a:t>
            </a:r>
            <a:r>
              <a:rPr lang="tr-TR" sz="1400" b="1" dirty="0" smtClean="0"/>
              <a:t>3-</a:t>
            </a:r>
            <a:r>
              <a:rPr lang="tr-TR" sz="1400" dirty="0" smtClean="0"/>
              <a:t> İlgili eserlerde geçen «fena» tarifleri </a:t>
            </a:r>
            <a:r>
              <a:rPr lang="tr-TR" sz="1400" b="1" dirty="0" smtClean="0"/>
              <a:t>benlik ve objektif alem hakkındaki bilincin yok olmasını </a:t>
            </a:r>
            <a:r>
              <a:rPr lang="tr-TR" sz="1400" dirty="0" smtClean="0"/>
              <a:t>sonuç vermektedir. </a:t>
            </a:r>
            <a:r>
              <a:rPr lang="tr-TR" sz="1400" b="1" dirty="0" smtClean="0"/>
              <a:t>4-</a:t>
            </a:r>
            <a:r>
              <a:rPr lang="tr-TR" sz="1400" dirty="0" smtClean="0"/>
              <a:t> Fena </a:t>
            </a:r>
            <a:r>
              <a:rPr lang="tr-TR" sz="1400" b="1" dirty="0" smtClean="0"/>
              <a:t>tedrici merhalelerden</a:t>
            </a:r>
            <a:r>
              <a:rPr lang="tr-TR" sz="1400" dirty="0" smtClean="0"/>
              <a:t> geçmektir. Kötü alışkanlıkları terk etmekten başlayıp, Allah’tan başka her şeyin terki ve </a:t>
            </a:r>
            <a:r>
              <a:rPr lang="tr-TR" sz="1400" dirty="0" err="1" smtClean="0"/>
              <a:t>O’nunla</a:t>
            </a:r>
            <a:r>
              <a:rPr lang="tr-TR" sz="1400" dirty="0" smtClean="0"/>
              <a:t> </a:t>
            </a:r>
            <a:r>
              <a:rPr lang="tr-TR" sz="1400" dirty="0" err="1" smtClean="0"/>
              <a:t>bakî</a:t>
            </a:r>
            <a:r>
              <a:rPr lang="tr-TR" sz="1400" dirty="0" smtClean="0"/>
              <a:t> kalmakla neticelenmektedir. </a:t>
            </a:r>
            <a:r>
              <a:rPr lang="tr-TR" sz="1400" b="1" dirty="0" smtClean="0"/>
              <a:t>5-</a:t>
            </a:r>
            <a:r>
              <a:rPr lang="tr-TR" sz="1400" dirty="0" smtClean="0"/>
              <a:t> İki müellif de fenayı benlik şuurunun kaybolması olarak anlamaktadırlar. </a:t>
            </a:r>
            <a:r>
              <a:rPr lang="tr-TR" sz="1400" b="1" dirty="0" smtClean="0"/>
              <a:t>Buradaki kaybolma varlığın kaybolması değil bilakis şuurun kaybolmasıdır. </a:t>
            </a:r>
            <a:r>
              <a:rPr lang="tr-TR" sz="1400" dirty="0" smtClean="0"/>
              <a:t>Onlara göre bu şuur varken de </a:t>
            </a:r>
            <a:r>
              <a:rPr lang="tr-TR" sz="1400" b="1" dirty="0" smtClean="0"/>
              <a:t>nefis ve mahlukat mevcutturlar</a:t>
            </a:r>
            <a:r>
              <a:rPr lang="tr-TR" sz="1400" dirty="0" smtClean="0"/>
              <a:t>. Fakat fena halini yaşayan kişi </a:t>
            </a:r>
            <a:r>
              <a:rPr lang="tr-TR" sz="1400" b="1" dirty="0" smtClean="0"/>
              <a:t>bu durumdan haberdar değildir. Fena, Allah sevgisinden sarhoş olmuş bir insanın halidir.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bu durumu </a:t>
            </a:r>
            <a:r>
              <a:rPr lang="tr-TR" sz="1400" b="1" dirty="0" smtClean="0"/>
              <a:t>Hz. Yusuf’u gören kadınlara </a:t>
            </a:r>
            <a:r>
              <a:rPr lang="tr-TR" sz="1400" dirty="0" smtClean="0"/>
              <a:t>benzetmişlerdir. Son olarak </a:t>
            </a:r>
            <a:r>
              <a:rPr lang="tr-TR" sz="1400" dirty="0" err="1" smtClean="0"/>
              <a:t>Serrâc’ın</a:t>
            </a:r>
            <a:r>
              <a:rPr lang="tr-TR" sz="1400" dirty="0" smtClean="0"/>
              <a:t> fena haliyle ilgili söyledikleri onların </a:t>
            </a:r>
            <a:r>
              <a:rPr lang="tr-TR" sz="1400" b="1" dirty="0" smtClean="0"/>
              <a:t>kesin bir şekilde hulul ve ittihadı reddettiklerini </a:t>
            </a:r>
            <a:r>
              <a:rPr lang="tr-TR" sz="1400" dirty="0" smtClean="0"/>
              <a:t>açıkça göstermektedir. </a:t>
            </a:r>
            <a:r>
              <a:rPr lang="tr-TR" sz="1400" b="1" dirty="0" err="1" smtClean="0"/>
              <a:t>Serrâc</a:t>
            </a:r>
            <a:r>
              <a:rPr lang="tr-TR" sz="1400" dirty="0" smtClean="0"/>
              <a:t> «</a:t>
            </a:r>
            <a:r>
              <a:rPr lang="tr-TR" sz="1400" i="1" dirty="0" err="1" smtClean="0"/>
              <a:t>Sufinin</a:t>
            </a:r>
            <a:r>
              <a:rPr lang="tr-TR" sz="1400" i="1" dirty="0" smtClean="0"/>
              <a:t> beşerî sıfatlarından fena bularak ilahî sıfatlarla </a:t>
            </a:r>
            <a:r>
              <a:rPr lang="tr-TR" sz="1400" i="1" dirty="0" err="1" smtClean="0"/>
              <a:t>bakî</a:t>
            </a:r>
            <a:r>
              <a:rPr lang="tr-TR" sz="1400" i="1" dirty="0" smtClean="0"/>
              <a:t> olduğunun söylenmesi küfüdür. Fena, Allah’ın mutlak kudret ve iradesine boyun eğmekten ibarettir. Muhakkak ki Allah kulun kalbine tenezzül etmez. Kulun kalbine inen şey, O’na iman, tevhidine </a:t>
            </a:r>
            <a:r>
              <a:rPr lang="tr-TR" sz="1400" i="1" dirty="0" err="1" smtClean="0"/>
              <a:t>itikad</a:t>
            </a:r>
            <a:r>
              <a:rPr lang="tr-TR" sz="1400" i="1" dirty="0" smtClean="0"/>
              <a:t> ve zikrine muhabbettir. Allah </a:t>
            </a:r>
            <a:r>
              <a:rPr lang="tr-TR" sz="1400" i="1" dirty="0" err="1" smtClean="0"/>
              <a:t>teala</a:t>
            </a:r>
            <a:r>
              <a:rPr lang="tr-TR" sz="1400" i="1" dirty="0" smtClean="0"/>
              <a:t> zatında ve sıfatlarında hadislere muhalefet ettiği halde, nasıl olur da hulul mümkün olabilir? </a:t>
            </a:r>
            <a:r>
              <a:rPr lang="tr-TR" sz="1400" i="1" dirty="0" err="1" smtClean="0"/>
              <a:t>Sıyahlığın</a:t>
            </a:r>
            <a:r>
              <a:rPr lang="tr-TR" sz="1400" i="1" dirty="0" smtClean="0"/>
              <a:t> siyah elbiseden çıkamayacağı gibi, insan da insanlığından çıkmaz. Beşerî sıfatların değişmesine gelince, burada değişen sıfatların yerini başka beşerî sıfatlar almaktadır.</a:t>
            </a:r>
            <a:r>
              <a:rPr lang="tr-TR" sz="1400" dirty="0" smtClean="0"/>
              <a:t>»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1305506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err="1" smtClean="0">
                <a:solidFill>
                  <a:srgbClr val="C00000"/>
                </a:solidFill>
              </a:rPr>
              <a:t>Sufilerin</a:t>
            </a:r>
            <a:r>
              <a:rPr lang="tr-TR" b="1" u="sng" dirty="0" smtClean="0">
                <a:solidFill>
                  <a:srgbClr val="C00000"/>
                </a:solidFill>
              </a:rPr>
              <a:t> </a:t>
            </a:r>
            <a:r>
              <a:rPr lang="tr-TR" b="1" u="sng" dirty="0" err="1" smtClean="0">
                <a:solidFill>
                  <a:srgbClr val="C00000"/>
                </a:solidFill>
              </a:rPr>
              <a:t>Tevhid</a:t>
            </a:r>
            <a:r>
              <a:rPr lang="tr-TR" b="1" u="sng" dirty="0" smtClean="0">
                <a:solidFill>
                  <a:srgbClr val="C00000"/>
                </a:solidFill>
              </a:rPr>
              <a:t> Anlayışları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1400" b="1" dirty="0" err="1" smtClean="0"/>
              <a:t>Sufilerin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Tevhid</a:t>
            </a:r>
            <a:r>
              <a:rPr lang="tr-TR" sz="1400" b="1" dirty="0" smtClean="0"/>
              <a:t> Alanındaki Tavırları:</a:t>
            </a:r>
            <a:r>
              <a:rPr lang="tr-TR" sz="1400" dirty="0" smtClean="0"/>
              <a:t> İslam’da inanç akidelerinin </a:t>
            </a:r>
            <a:r>
              <a:rPr lang="tr-TR" sz="1400" b="1" dirty="0" smtClean="0"/>
              <a:t>en barizi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inancıdır. Zira dinin temeli bu inanca dayanır. Naslardaki vurgulanan hususların başında </a:t>
            </a:r>
            <a:r>
              <a:rPr lang="tr-TR" sz="1400" b="1" dirty="0" err="1" smtClean="0"/>
              <a:t>tevhid</a:t>
            </a:r>
            <a:r>
              <a:rPr lang="tr-TR" sz="1400" b="1" dirty="0" smtClean="0"/>
              <a:t> inancı </a:t>
            </a:r>
            <a:r>
              <a:rPr lang="tr-TR" sz="1400" dirty="0" smtClean="0"/>
              <a:t>gelmektedir. Dolayısıyla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inancıyla alakalı gelen ayet ve hadisler çoktur. Fakat sadece bu ayetlerin varlığı bir kesimi tatmin etse de </a:t>
            </a:r>
            <a:r>
              <a:rPr lang="tr-TR" sz="1400" b="1" dirty="0" smtClean="0"/>
              <a:t>tasavvufi tarafı olan insanlarda </a:t>
            </a:r>
            <a:r>
              <a:rPr lang="tr-TR" sz="1400" dirty="0" smtClean="0"/>
              <a:t>sadece nassın varlığı tatmin etmemektedir.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nasları kullanarak </a:t>
            </a:r>
            <a:r>
              <a:rPr lang="tr-TR" sz="1400" b="1" dirty="0" err="1" smtClean="0"/>
              <a:t>tevhid</a:t>
            </a:r>
            <a:r>
              <a:rPr lang="tr-TR" sz="1400" b="1" dirty="0" smtClean="0"/>
              <a:t> inançlarına bir derinlik </a:t>
            </a:r>
            <a:r>
              <a:rPr lang="tr-TR" sz="1400" dirty="0" smtClean="0"/>
              <a:t>kazandırmak istemişlerdir. Tevhidin çok çeşitli tanımlarını yapmışlar ve muhtelif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çeşitlerinden bahsetmişlerdir. Burada da </a:t>
            </a:r>
            <a:r>
              <a:rPr lang="tr-TR" sz="1400" dirty="0" err="1" smtClean="0"/>
              <a:t>sufilerin</a:t>
            </a:r>
            <a:r>
              <a:rPr lang="tr-TR" sz="1400" dirty="0" smtClean="0"/>
              <a:t> </a:t>
            </a:r>
            <a:r>
              <a:rPr lang="tr-TR" sz="1400" b="1" dirty="0" smtClean="0"/>
              <a:t>katmanlı din anlayışları </a:t>
            </a:r>
            <a:r>
              <a:rPr lang="tr-TR" sz="1400" dirty="0" smtClean="0"/>
              <a:t>devreye girmektedir. Zira onların din anlayışlarında dinî </a:t>
            </a:r>
            <a:r>
              <a:rPr lang="tr-TR" sz="1400" b="1" dirty="0" smtClean="0"/>
              <a:t>yaşantının çok boyutlu </a:t>
            </a:r>
            <a:r>
              <a:rPr lang="tr-TR" sz="1400" dirty="0" smtClean="0"/>
              <a:t>olduğu üzerinde durmuşlardır. Bundan dolayı neredeyse ele aldıkları bütün meselelerde </a:t>
            </a:r>
            <a:r>
              <a:rPr lang="tr-TR" sz="1400" b="1" dirty="0" smtClean="0"/>
              <a:t>bu katmanlı din anlayışını</a:t>
            </a:r>
            <a:r>
              <a:rPr lang="tr-TR" sz="1400" dirty="0" smtClean="0"/>
              <a:t> uygulamışlardır. </a:t>
            </a:r>
            <a:r>
              <a:rPr lang="tr-TR" sz="1400" b="1" dirty="0" smtClean="0"/>
              <a:t>Avam, havas, </a:t>
            </a:r>
            <a:r>
              <a:rPr lang="tr-TR" sz="1400" b="1" dirty="0" err="1" smtClean="0"/>
              <a:t>hassuy’l</a:t>
            </a:r>
            <a:r>
              <a:rPr lang="tr-TR" sz="1400" b="1" dirty="0" smtClean="0"/>
              <a:t>-havas/arif </a:t>
            </a:r>
            <a:r>
              <a:rPr lang="tr-TR" sz="1400" dirty="0" smtClean="0"/>
              <a:t>gibi ayırımları ilgilendikleri bütün konulara uygulamışlardır. </a:t>
            </a:r>
          </a:p>
          <a:p>
            <a:pPr algn="just"/>
            <a:r>
              <a:rPr lang="tr-TR" sz="1400" b="1" dirty="0" smtClean="0"/>
              <a:t>Muhasibi </a:t>
            </a:r>
            <a:r>
              <a:rPr lang="tr-TR" sz="1400" dirty="0" smtClean="0"/>
              <a:t>gibi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son derece mutedil ve </a:t>
            </a:r>
            <a:r>
              <a:rPr lang="tr-TR" sz="1400" dirty="0" err="1" smtClean="0"/>
              <a:t>ehl</a:t>
            </a:r>
            <a:r>
              <a:rPr lang="tr-TR" sz="1400" dirty="0" smtClean="0"/>
              <a:t>-i sünnete yakınken </a:t>
            </a:r>
            <a:r>
              <a:rPr lang="tr-TR" sz="1400" b="1" dirty="0" err="1" smtClean="0"/>
              <a:t>Cüneyd</a:t>
            </a:r>
            <a:r>
              <a:rPr lang="tr-TR" sz="1400" b="1" dirty="0" smtClean="0"/>
              <a:t>-i Bağdadi </a:t>
            </a:r>
            <a:r>
              <a:rPr lang="tr-TR" sz="1400" dirty="0" smtClean="0"/>
              <a:t>gibi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de </a:t>
            </a:r>
            <a:r>
              <a:rPr lang="tr-TR" sz="1400" b="1" dirty="0" smtClean="0"/>
              <a:t>vahdet-i vücudu çağrıştıran ifadeler </a:t>
            </a:r>
            <a:r>
              <a:rPr lang="tr-TR" sz="1400" dirty="0" smtClean="0"/>
              <a:t>kullanmışlardır.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</a:t>
            </a:r>
            <a:r>
              <a:rPr lang="tr-TR" sz="1400" b="1" dirty="0" smtClean="0"/>
              <a:t>dört çeşit </a:t>
            </a:r>
            <a:r>
              <a:rPr lang="tr-TR" sz="1400" b="1" dirty="0" err="1" smtClean="0"/>
              <a:t>tevhidden</a:t>
            </a:r>
            <a:r>
              <a:rPr lang="tr-TR" sz="1400" b="1" dirty="0" smtClean="0"/>
              <a:t> </a:t>
            </a:r>
            <a:r>
              <a:rPr lang="tr-TR" sz="1400" dirty="0" err="1" smtClean="0"/>
              <a:t>bahstmektedirler</a:t>
            </a:r>
            <a:r>
              <a:rPr lang="tr-TR" sz="1400" dirty="0" smtClean="0"/>
              <a:t>: </a:t>
            </a:r>
            <a:r>
              <a:rPr lang="tr-TR" sz="1400" b="1" dirty="0" smtClean="0"/>
              <a:t>1-</a:t>
            </a:r>
            <a:r>
              <a:rPr lang="tr-TR" sz="1400" dirty="0" smtClean="0"/>
              <a:t> La ilahe illallah, </a:t>
            </a:r>
            <a:r>
              <a:rPr lang="tr-TR" sz="1400" b="1" dirty="0" smtClean="0"/>
              <a:t>2-</a:t>
            </a:r>
            <a:r>
              <a:rPr lang="tr-TR" sz="1400" dirty="0" smtClean="0"/>
              <a:t> La faile illallah, </a:t>
            </a:r>
            <a:r>
              <a:rPr lang="tr-TR" sz="1400" b="1" dirty="0" smtClean="0"/>
              <a:t>3-</a:t>
            </a:r>
            <a:r>
              <a:rPr lang="tr-TR" sz="1400" dirty="0" smtClean="0"/>
              <a:t> La </a:t>
            </a:r>
            <a:r>
              <a:rPr lang="tr-TR" sz="1400" dirty="0" err="1" smtClean="0"/>
              <a:t>meşhude</a:t>
            </a:r>
            <a:r>
              <a:rPr lang="tr-TR" sz="1400" dirty="0" smtClean="0"/>
              <a:t> illallah, </a:t>
            </a:r>
            <a:r>
              <a:rPr lang="tr-TR" sz="1400" b="1" dirty="0" smtClean="0"/>
              <a:t>4-</a:t>
            </a:r>
            <a:r>
              <a:rPr lang="tr-TR" sz="1400" dirty="0" smtClean="0"/>
              <a:t> La </a:t>
            </a:r>
            <a:r>
              <a:rPr lang="tr-TR" sz="1400" dirty="0" err="1" smtClean="0"/>
              <a:t>vücude</a:t>
            </a:r>
            <a:r>
              <a:rPr lang="tr-TR" sz="1400" dirty="0" smtClean="0"/>
              <a:t> illallah</a:t>
            </a:r>
          </a:p>
          <a:p>
            <a:pPr algn="just"/>
            <a:r>
              <a:rPr lang="tr-TR" sz="1400" b="1" dirty="0" err="1" smtClean="0"/>
              <a:t>Tehanevi</a:t>
            </a:r>
            <a:r>
              <a:rPr lang="tr-TR" sz="1400" b="1" dirty="0" smtClean="0"/>
              <a:t> </a:t>
            </a:r>
            <a:r>
              <a:rPr lang="tr-TR" sz="1400" dirty="0" smtClean="0"/>
              <a:t>tevhidi şöyle tarif etmektedir: «</a:t>
            </a:r>
            <a:r>
              <a:rPr lang="tr-TR" sz="1400" i="1" dirty="0" err="1" smtClean="0"/>
              <a:t>Lugat</a:t>
            </a:r>
            <a:r>
              <a:rPr lang="tr-TR" sz="1400" i="1" dirty="0" smtClean="0"/>
              <a:t> anlamıyla </a:t>
            </a:r>
            <a:r>
              <a:rPr lang="tr-TR" sz="1400" i="1" dirty="0" err="1" smtClean="0"/>
              <a:t>tevhid</a:t>
            </a:r>
            <a:r>
              <a:rPr lang="tr-TR" sz="1400" i="1" dirty="0" smtClean="0"/>
              <a:t> </a:t>
            </a:r>
            <a:r>
              <a:rPr lang="tr-TR" sz="1400" b="1" i="1" dirty="0" smtClean="0"/>
              <a:t>bir şeyi </a:t>
            </a:r>
            <a:r>
              <a:rPr lang="tr-TR" sz="1400" b="1" i="1" dirty="0" err="1" smtClean="0"/>
              <a:t>vahid</a:t>
            </a:r>
            <a:r>
              <a:rPr lang="tr-TR" sz="1400" b="1" i="1" dirty="0" smtClean="0"/>
              <a:t> kılmaktır</a:t>
            </a:r>
            <a:r>
              <a:rPr lang="tr-TR" sz="1400" i="1" dirty="0" smtClean="0"/>
              <a:t>. </a:t>
            </a:r>
            <a:r>
              <a:rPr lang="tr-TR" sz="1400" b="1" i="1" dirty="0" smtClean="0"/>
              <a:t>Alimlerin</a:t>
            </a:r>
            <a:r>
              <a:rPr lang="tr-TR" sz="1400" i="1" dirty="0" smtClean="0"/>
              <a:t> ıstılahında Allah’ın birliğine </a:t>
            </a:r>
            <a:r>
              <a:rPr lang="tr-TR" sz="1400" b="1" i="1" dirty="0" smtClean="0"/>
              <a:t>inanmaktır. </a:t>
            </a:r>
            <a:r>
              <a:rPr lang="tr-TR" sz="1400" b="1" i="1" dirty="0" err="1" smtClean="0"/>
              <a:t>Sufilere</a:t>
            </a:r>
            <a:r>
              <a:rPr lang="tr-TR" sz="1400" i="1" dirty="0" smtClean="0"/>
              <a:t> göre ise Allah’ın ezel ve </a:t>
            </a:r>
            <a:r>
              <a:rPr lang="tr-TR" sz="1400" i="1" dirty="0" err="1" smtClean="0"/>
              <a:t>ebedde</a:t>
            </a:r>
            <a:r>
              <a:rPr lang="tr-TR" sz="1400" i="1" dirty="0" smtClean="0"/>
              <a:t> sabit vahdaniyetine inanmaktır. Bu, </a:t>
            </a:r>
            <a:r>
              <a:rPr lang="tr-TR" sz="1400" i="1" dirty="0" err="1" smtClean="0"/>
              <a:t>sufinin</a:t>
            </a:r>
            <a:r>
              <a:rPr lang="tr-TR" sz="1400" i="1" dirty="0" smtClean="0"/>
              <a:t> müşahedesine «</a:t>
            </a:r>
            <a:r>
              <a:rPr lang="tr-TR" sz="1400" i="1" dirty="0" err="1" smtClean="0"/>
              <a:t>vahid</a:t>
            </a:r>
            <a:r>
              <a:rPr lang="tr-TR" sz="1400" i="1" dirty="0" smtClean="0"/>
              <a:t>» olanın dışında bir şeyin gelmemesi demektir.</a:t>
            </a:r>
            <a:r>
              <a:rPr lang="tr-TR" sz="1400" dirty="0" smtClean="0"/>
              <a:t>» Burada </a:t>
            </a:r>
            <a:r>
              <a:rPr lang="tr-TR" sz="1400" dirty="0" err="1" smtClean="0"/>
              <a:t>ıstılahi</a:t>
            </a:r>
            <a:r>
              <a:rPr lang="tr-TR" sz="1400" dirty="0" smtClean="0"/>
              <a:t> tarif </a:t>
            </a:r>
            <a:r>
              <a:rPr lang="tr-TR" sz="1400" b="1" dirty="0" smtClean="0"/>
              <a:t>iki çeşit tevhidi </a:t>
            </a:r>
            <a:r>
              <a:rPr lang="tr-TR" sz="1400" dirty="0" smtClean="0"/>
              <a:t>kapsamaktadır. </a:t>
            </a:r>
            <a:r>
              <a:rPr lang="tr-TR" sz="1400" b="1" dirty="0" smtClean="0"/>
              <a:t>1-</a:t>
            </a:r>
            <a:r>
              <a:rPr lang="tr-TR" sz="1400" dirty="0" smtClean="0"/>
              <a:t> Alimlerin </a:t>
            </a:r>
            <a:r>
              <a:rPr lang="tr-TR" sz="1400" dirty="0" err="1" smtClean="0"/>
              <a:t>tervhid</a:t>
            </a:r>
            <a:r>
              <a:rPr lang="tr-TR" sz="1400" dirty="0" smtClean="0"/>
              <a:t> anlayışıdır ki bilmek ve tasdik etmekten ibarettir. Delili </a:t>
            </a:r>
            <a:r>
              <a:rPr lang="tr-TR" sz="1400" b="1" dirty="0" smtClean="0"/>
              <a:t>naklî</a:t>
            </a:r>
            <a:r>
              <a:rPr lang="tr-TR" sz="1400" dirty="0" smtClean="0"/>
              <a:t> olursa </a:t>
            </a:r>
            <a:r>
              <a:rPr lang="tr-TR" sz="1400" b="1" dirty="0" smtClean="0"/>
              <a:t>avamın, aklî </a:t>
            </a:r>
            <a:r>
              <a:rPr lang="tr-TR" sz="1400" dirty="0" smtClean="0"/>
              <a:t>olursa </a:t>
            </a:r>
            <a:r>
              <a:rPr lang="tr-TR" sz="1400" b="1" dirty="0" smtClean="0"/>
              <a:t>mütekellim ve filozofların </a:t>
            </a:r>
            <a:r>
              <a:rPr lang="tr-TR" sz="1400" dirty="0" smtClean="0"/>
              <a:t>tevhidi olur. </a:t>
            </a:r>
            <a:r>
              <a:rPr lang="tr-TR" sz="1400" b="1" dirty="0" smtClean="0"/>
              <a:t>Bu </a:t>
            </a:r>
            <a:r>
              <a:rPr lang="tr-TR" sz="1400" b="1" dirty="0" err="1" smtClean="0"/>
              <a:t>tevhid</a:t>
            </a:r>
            <a:r>
              <a:rPr lang="tr-TR" sz="1400" b="1" dirty="0" smtClean="0"/>
              <a:t> çeşidi kulun akıbetini garanti edemez. </a:t>
            </a:r>
            <a:r>
              <a:rPr lang="tr-TR" sz="1400" dirty="0" smtClean="0"/>
              <a:t>Çünkü nakil yoluyla iman eden tevhide ulaşmış olsa da </a:t>
            </a:r>
            <a:r>
              <a:rPr lang="tr-TR" sz="1400" b="1" dirty="0" smtClean="0"/>
              <a:t>şüpheden </a:t>
            </a:r>
            <a:r>
              <a:rPr lang="tr-TR" sz="1400" dirty="0" smtClean="0"/>
              <a:t>kurtulamaz. Nazari olarak tevhide eren de </a:t>
            </a:r>
            <a:r>
              <a:rPr lang="tr-TR" sz="1400" b="1" dirty="0" smtClean="0"/>
              <a:t>tevhidin hakikatine </a:t>
            </a:r>
            <a:r>
              <a:rPr lang="tr-TR" sz="1400" dirty="0" smtClean="0"/>
              <a:t>eremez. Çünkü </a:t>
            </a:r>
            <a:r>
              <a:rPr lang="tr-TR" sz="1400" dirty="0" err="1" smtClean="0"/>
              <a:t>sufilere</a:t>
            </a:r>
            <a:r>
              <a:rPr lang="tr-TR" sz="1400" dirty="0" smtClean="0"/>
              <a:t> göre insan </a:t>
            </a:r>
            <a:r>
              <a:rPr lang="tr-TR" sz="1400" b="1" dirty="0" smtClean="0"/>
              <a:t>kendisini varlık olarak gördüğü sürece </a:t>
            </a:r>
            <a:r>
              <a:rPr lang="tr-TR" sz="1400" dirty="0" smtClean="0"/>
              <a:t>ilahi birliği müşahede edemez. </a:t>
            </a:r>
            <a:r>
              <a:rPr lang="tr-TR" sz="1400" b="1" dirty="0" smtClean="0"/>
              <a:t>2- Marifet ve müşahedeye </a:t>
            </a:r>
            <a:r>
              <a:rPr lang="tr-TR" sz="1400" dirty="0" smtClean="0"/>
              <a:t>dayanan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ise </a:t>
            </a:r>
            <a:r>
              <a:rPr lang="tr-TR" sz="1400" dirty="0" err="1" smtClean="0"/>
              <a:t>sufi</a:t>
            </a:r>
            <a:r>
              <a:rPr lang="tr-TR" sz="1400" dirty="0" smtClean="0"/>
              <a:t> tecrübede </a:t>
            </a:r>
            <a:r>
              <a:rPr lang="tr-TR" sz="1400" b="1" dirty="0" err="1" smtClean="0"/>
              <a:t>zevkî</a:t>
            </a:r>
            <a:r>
              <a:rPr lang="tr-TR" sz="1400" b="1" dirty="0" smtClean="0"/>
              <a:t> idrakle </a:t>
            </a:r>
            <a:r>
              <a:rPr lang="tr-TR" sz="1400" dirty="0" smtClean="0"/>
              <a:t>gerçekleşir. Başka bir ifadeyle </a:t>
            </a:r>
            <a:r>
              <a:rPr lang="tr-TR" sz="1400" dirty="0" err="1" smtClean="0"/>
              <a:t>tevhid</a:t>
            </a:r>
            <a:r>
              <a:rPr lang="tr-TR" sz="1400" dirty="0" smtClean="0"/>
              <a:t>, vahdet-i ilahinin anlamının , vasıf ve ifadeden uzak bir şekilde, kulun kalbine tecelli etmesiyle gerçekleşen doğr</a:t>
            </a:r>
            <a:r>
              <a:rPr lang="tr-TR" sz="1400" b="1" dirty="0" smtClean="0"/>
              <a:t>udan idrakin </a:t>
            </a:r>
            <a:r>
              <a:rPr lang="tr-TR" sz="1400" dirty="0" smtClean="0"/>
              <a:t>neticesiyle </a:t>
            </a:r>
            <a:r>
              <a:rPr lang="tr-TR" sz="1400" b="1" dirty="0" smtClean="0"/>
              <a:t>tatmaktır. </a:t>
            </a:r>
            <a:r>
              <a:rPr lang="tr-TR" sz="1400" dirty="0" smtClean="0"/>
              <a:t>Yani bütün varlıktan ve kendisinden fani kalarak bütünüyle </a:t>
            </a:r>
            <a:r>
              <a:rPr lang="tr-TR" sz="1400" b="1" dirty="0" err="1" smtClean="0"/>
              <a:t>müstehlek</a:t>
            </a:r>
            <a:r>
              <a:rPr lang="tr-TR" sz="1400" dirty="0" smtClean="0"/>
              <a:t> olmasıyla </a:t>
            </a:r>
            <a:r>
              <a:rPr lang="tr-TR" sz="1400" b="1" dirty="0" smtClean="0"/>
              <a:t>Allah’tan başkasını müşahede </a:t>
            </a:r>
            <a:r>
              <a:rPr lang="tr-TR" sz="1400" dirty="0" smtClean="0"/>
              <a:t>edemediği bir haldir. </a:t>
            </a:r>
            <a:r>
              <a:rPr lang="tr-TR" sz="1400" b="1" dirty="0" err="1" smtClean="0"/>
              <a:t>Tehanevi</a:t>
            </a:r>
            <a:r>
              <a:rPr lang="tr-TR" sz="1400" dirty="0" smtClean="0"/>
              <a:t> bu konuda şöyle demektedir: «</a:t>
            </a:r>
            <a:r>
              <a:rPr lang="tr-TR" sz="1400" i="1" dirty="0" smtClean="0"/>
              <a:t>Bu </a:t>
            </a:r>
            <a:r>
              <a:rPr lang="tr-TR" sz="1400" i="1" dirty="0" err="1" smtClean="0"/>
              <a:t>tevhid</a:t>
            </a:r>
            <a:r>
              <a:rPr lang="tr-TR" sz="1400" i="1" dirty="0" smtClean="0"/>
              <a:t> sahibi, bütün zat, sıfat ve fiillerin, Allah’ın zat, sıfat ve </a:t>
            </a:r>
            <a:r>
              <a:rPr lang="tr-TR" sz="1400" i="1" dirty="0" err="1" smtClean="0"/>
              <a:t>efalinin</a:t>
            </a:r>
            <a:r>
              <a:rPr lang="tr-TR" sz="1400" i="1" dirty="0" smtClean="0"/>
              <a:t> tecellisiyle yok olduğunu görür. </a:t>
            </a:r>
            <a:r>
              <a:rPr lang="tr-TR" sz="1400" b="1" i="1" dirty="0" smtClean="0"/>
              <a:t>Nefsini bütün mahlukatın müdebbiri, mahlukatı da azaları gibi görür. </a:t>
            </a:r>
            <a:r>
              <a:rPr lang="tr-TR" sz="1400" i="1" dirty="0" smtClean="0"/>
              <a:t>Bu cümlenin anlaşılması, inancı </a:t>
            </a:r>
            <a:r>
              <a:rPr lang="tr-TR" sz="1400" b="1" i="1" dirty="0" smtClean="0"/>
              <a:t>hulul, teşbih ve tatilden </a:t>
            </a:r>
            <a:r>
              <a:rPr lang="tr-TR" sz="1400" i="1" dirty="0" smtClean="0"/>
              <a:t>uzaklaştırır. Bu konu </a:t>
            </a:r>
            <a:r>
              <a:rPr lang="tr-TR" sz="1400" i="1" dirty="0" err="1" smtClean="0"/>
              <a:t>sufilerin</a:t>
            </a:r>
            <a:r>
              <a:rPr lang="tr-TR" sz="1400" i="1" dirty="0" smtClean="0"/>
              <a:t> zevk ve marifet yoksunu kimseler tarafından </a:t>
            </a:r>
            <a:r>
              <a:rPr lang="tr-TR" sz="1400" b="1" i="1" dirty="0" smtClean="0"/>
              <a:t>suçlandıkları</a:t>
            </a:r>
            <a:r>
              <a:rPr lang="tr-TR" sz="1400" i="1" dirty="0" smtClean="0"/>
              <a:t> bir meseledir. Onlar, </a:t>
            </a:r>
            <a:r>
              <a:rPr lang="tr-TR" sz="1400" i="1" dirty="0"/>
              <a:t>A</a:t>
            </a:r>
            <a:r>
              <a:rPr lang="tr-TR" sz="1400" i="1" dirty="0" smtClean="0"/>
              <a:t>llah’tan başka bir şeyin varlığına inanmadıkları halde </a:t>
            </a:r>
            <a:r>
              <a:rPr lang="tr-TR" sz="1400" b="1" i="1" dirty="0" smtClean="0"/>
              <a:t>nasıl olur da hulul ve teşbihi </a:t>
            </a:r>
            <a:r>
              <a:rPr lang="tr-TR" sz="1400" i="1" dirty="0" smtClean="0"/>
              <a:t>benimseyebilirler? Allah bundan </a:t>
            </a:r>
            <a:r>
              <a:rPr lang="tr-TR" sz="1400" b="1" i="1" dirty="0" err="1" smtClean="0"/>
              <a:t>müteal</a:t>
            </a:r>
            <a:r>
              <a:rPr lang="tr-TR" sz="1400" b="1" i="1" dirty="0" smtClean="0"/>
              <a:t> ve münezzehtir</a:t>
            </a:r>
            <a:r>
              <a:rPr lang="tr-TR" sz="1400" i="1" dirty="0" smtClean="0"/>
              <a:t>.</a:t>
            </a:r>
            <a:r>
              <a:rPr lang="tr-TR" sz="1400" dirty="0" smtClean="0"/>
              <a:t>» Bu şekilde bir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görüşü </a:t>
            </a:r>
            <a:r>
              <a:rPr lang="tr-TR" sz="1400" b="1" dirty="0" err="1" smtClean="0"/>
              <a:t>Cüneyd</a:t>
            </a:r>
            <a:r>
              <a:rPr lang="tr-TR" sz="1400" b="1" dirty="0" smtClean="0"/>
              <a:t>-i Bağdadi’nin </a:t>
            </a:r>
            <a:r>
              <a:rPr lang="tr-TR" sz="1400" dirty="0" smtClean="0"/>
              <a:t>başını çektiği </a:t>
            </a:r>
            <a:r>
              <a:rPr lang="tr-TR" sz="1400" b="1" dirty="0" smtClean="0"/>
              <a:t>Bağdat Medresesinin </a:t>
            </a:r>
            <a:r>
              <a:rPr lang="tr-TR" sz="1400" dirty="0" smtClean="0"/>
              <a:t>çoğunluğunca ifade edilmiştir.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564900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err="1">
                <a:solidFill>
                  <a:srgbClr val="C00000"/>
                </a:solidFill>
              </a:rPr>
              <a:t>Sufilerin</a:t>
            </a:r>
            <a:r>
              <a:rPr lang="tr-TR" b="1" u="sng" dirty="0">
                <a:solidFill>
                  <a:srgbClr val="C00000"/>
                </a:solidFill>
              </a:rPr>
              <a:t> </a:t>
            </a:r>
            <a:r>
              <a:rPr lang="tr-TR" b="1" u="sng" dirty="0" err="1">
                <a:solidFill>
                  <a:srgbClr val="C00000"/>
                </a:solidFill>
              </a:rPr>
              <a:t>Tevhid</a:t>
            </a:r>
            <a:r>
              <a:rPr lang="tr-TR" b="1" u="sng" dirty="0">
                <a:solidFill>
                  <a:srgbClr val="C00000"/>
                </a:solidFill>
              </a:rPr>
              <a:t> Anlayışları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1400" dirty="0" err="1" smtClean="0"/>
              <a:t>Sufilere</a:t>
            </a:r>
            <a:r>
              <a:rPr lang="tr-TR" sz="1400" dirty="0" smtClean="0"/>
              <a:t> göre uluhiyetin kemâli, Hakk’ın sadece </a:t>
            </a:r>
            <a:r>
              <a:rPr lang="tr-TR" sz="1400" b="1" dirty="0" smtClean="0"/>
              <a:t>ibadetle değil, fiil, kudret, irade ve tedbirde </a:t>
            </a:r>
            <a:r>
              <a:rPr lang="tr-TR" sz="1400" dirty="0" smtClean="0"/>
              <a:t>de tevhidiyle gerçekleşir. </a:t>
            </a:r>
          </a:p>
          <a:p>
            <a:pPr algn="just"/>
            <a:r>
              <a:rPr lang="tr-TR" sz="1400" dirty="0" err="1" smtClean="0"/>
              <a:t>Sufilerin</a:t>
            </a:r>
            <a:r>
              <a:rPr lang="tr-TR" sz="1400" dirty="0" smtClean="0"/>
              <a:t>, </a:t>
            </a:r>
            <a:r>
              <a:rPr lang="tr-TR" sz="1400" dirty="0" err="1" smtClean="0"/>
              <a:t>tarikatlerini</a:t>
            </a:r>
            <a:r>
              <a:rPr lang="tr-TR" sz="1400" dirty="0" smtClean="0"/>
              <a:t> üzerine bina ettikleri ve bidatlerden korunmalarını temin eden inançları, </a:t>
            </a:r>
            <a:r>
              <a:rPr lang="tr-TR" sz="1400" b="1" dirty="0" err="1" smtClean="0"/>
              <a:t>Ehl</a:t>
            </a:r>
            <a:r>
              <a:rPr lang="tr-TR" sz="1400" b="1" dirty="0" smtClean="0"/>
              <a:t>-i Sünnet ve Selef mezhebine </a:t>
            </a:r>
            <a:r>
              <a:rPr lang="tr-TR" sz="1400" dirty="0" smtClean="0"/>
              <a:t>en yakın ilkelere dayanmaktadır. </a:t>
            </a:r>
            <a:r>
              <a:rPr lang="tr-TR" sz="1400" dirty="0" err="1" smtClean="0"/>
              <a:t>Kuşeyri</a:t>
            </a:r>
            <a:r>
              <a:rPr lang="tr-TR" sz="1400" dirty="0" smtClean="0"/>
              <a:t>, </a:t>
            </a:r>
            <a:r>
              <a:rPr lang="tr-TR" sz="1400" dirty="0" err="1" smtClean="0"/>
              <a:t>Hücviri</a:t>
            </a:r>
            <a:r>
              <a:rPr lang="tr-TR" sz="1400" dirty="0" smtClean="0"/>
              <a:t> gibi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kitaplarının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bahsinde Hakk’ın sıfatlarını ortaya koymuşlar ve temelde Allah’ın isim ve sıfatlarıyla </a:t>
            </a:r>
            <a:r>
              <a:rPr lang="tr-TR" sz="1400" b="1" dirty="0" smtClean="0"/>
              <a:t>«hadislerden farklı» </a:t>
            </a:r>
            <a:r>
              <a:rPr lang="tr-TR" sz="1400" dirty="0" smtClean="0"/>
              <a:t>olduğunu söylemişlerdir. </a:t>
            </a:r>
            <a:r>
              <a:rPr lang="tr-TR" sz="1400" dirty="0" err="1" smtClean="0"/>
              <a:t>Cüneyd’in</a:t>
            </a:r>
            <a:r>
              <a:rPr lang="tr-TR" sz="1400" dirty="0" smtClean="0"/>
              <a:t> </a:t>
            </a:r>
            <a:r>
              <a:rPr lang="tr-TR" sz="1400" b="1" dirty="0" smtClean="0"/>
              <a:t>«Kadim’in hadisten </a:t>
            </a:r>
            <a:r>
              <a:rPr lang="tr-TR" sz="1400" b="1" dirty="0" err="1" smtClean="0"/>
              <a:t>ifradı</a:t>
            </a:r>
            <a:r>
              <a:rPr lang="tr-TR" sz="1400" b="1" dirty="0" smtClean="0"/>
              <a:t>» </a:t>
            </a:r>
            <a:r>
              <a:rPr lang="tr-TR" sz="1400" dirty="0" smtClean="0"/>
              <a:t>veya </a:t>
            </a:r>
            <a:r>
              <a:rPr lang="tr-TR" sz="1400" b="1" dirty="0" smtClean="0"/>
              <a:t>«kıdemi, </a:t>
            </a:r>
            <a:r>
              <a:rPr lang="tr-TR" sz="1400" b="1" dirty="0" err="1" smtClean="0"/>
              <a:t>hadsten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ifrad</a:t>
            </a:r>
            <a:r>
              <a:rPr lang="tr-TR" sz="1400" b="1" dirty="0" smtClean="0"/>
              <a:t>» </a:t>
            </a:r>
            <a:r>
              <a:rPr lang="tr-TR" sz="1400" dirty="0" smtClean="0"/>
              <a:t>sözleri bu durumu ifade etmektedir. </a:t>
            </a:r>
            <a:r>
              <a:rPr lang="tr-TR" sz="1400" dirty="0" err="1"/>
              <a:t>Sufiler</a:t>
            </a:r>
            <a:r>
              <a:rPr lang="tr-TR" sz="1400" dirty="0"/>
              <a:t> Allah’ın hadislerden muhalefeti, ilahî sıfatların birliğinin ikrarı, çokluk ve taaddüdün hiçbir şekilde dahil olamayacağı </a:t>
            </a:r>
            <a:r>
              <a:rPr lang="tr-TR" sz="1400" dirty="0" err="1" smtClean="0"/>
              <a:t>ahadiyet</a:t>
            </a:r>
            <a:r>
              <a:rPr lang="tr-TR" sz="1400" dirty="0" smtClean="0"/>
              <a:t>-i </a:t>
            </a:r>
            <a:r>
              <a:rPr lang="tr-TR" sz="1400" dirty="0" err="1"/>
              <a:t>zâtînin</a:t>
            </a:r>
            <a:r>
              <a:rPr lang="tr-TR" sz="1400" dirty="0"/>
              <a:t> kemâlini ikrarı, zıtların nefyedilmesini ifade tenzih konusunda </a:t>
            </a:r>
            <a:r>
              <a:rPr lang="tr-TR" sz="1400" b="1" dirty="0"/>
              <a:t>Kelamcılardan farklı bir şey söylemeyip </a:t>
            </a:r>
            <a:r>
              <a:rPr lang="tr-TR" sz="1400" dirty="0"/>
              <a:t>onların bu konulardaki görüşlerine </a:t>
            </a:r>
            <a:r>
              <a:rPr lang="tr-TR" sz="1400" b="1" dirty="0"/>
              <a:t>uymuşlardır. </a:t>
            </a:r>
            <a:r>
              <a:rPr lang="tr-TR" sz="1400" dirty="0"/>
              <a:t>Burada da aklî delilleri ve kitapları dolduran </a:t>
            </a:r>
            <a:r>
              <a:rPr lang="tr-TR" sz="1400" b="1" dirty="0"/>
              <a:t>tartışmaları bir kenara bırakıp konunun özünü </a:t>
            </a:r>
            <a:r>
              <a:rPr lang="tr-TR" sz="1400" dirty="0"/>
              <a:t>kabul etme yoluna gitmişlerdir. </a:t>
            </a:r>
            <a:r>
              <a:rPr lang="tr-TR" sz="1400" b="1" dirty="0"/>
              <a:t>«</a:t>
            </a:r>
            <a:r>
              <a:rPr lang="tr-TR" sz="1400" b="1" dirty="0" err="1"/>
              <a:t>Tevhid</a:t>
            </a:r>
            <a:r>
              <a:rPr lang="tr-TR" sz="1400" b="1" dirty="0"/>
              <a:t>, her türlü düşüncenin teşbihsiz olarak Allah’a işaret etmesidir», «</a:t>
            </a:r>
            <a:r>
              <a:rPr lang="tr-TR" sz="1400" b="1" dirty="0" err="1"/>
              <a:t>Tevhid</a:t>
            </a:r>
            <a:r>
              <a:rPr lang="tr-TR" sz="1400" b="1" dirty="0"/>
              <a:t> Allah’ın vehim ve fikirlerin tasvir ettiği her suretin hilafınadır» </a:t>
            </a:r>
            <a:r>
              <a:rPr lang="tr-TR" sz="1400" dirty="0"/>
              <a:t>gibi sözleri bu duruma işaret etmektedir. </a:t>
            </a:r>
          </a:p>
          <a:p>
            <a:pPr algn="just"/>
            <a:r>
              <a:rPr lang="tr-TR" sz="1400" dirty="0" smtClean="0"/>
              <a:t>Fakat bu, Allah’ın varlığına ve birliğine inanmaktan ibaret </a:t>
            </a:r>
            <a:r>
              <a:rPr lang="tr-TR" sz="1400" b="1" dirty="0" smtClean="0"/>
              <a:t>tevhidin sadece birinci mertebesidir. </a:t>
            </a:r>
            <a:r>
              <a:rPr lang="tr-TR" sz="1400" dirty="0" smtClean="0"/>
              <a:t>Bu birinci mertebede hem </a:t>
            </a:r>
            <a:r>
              <a:rPr lang="tr-TR" sz="1400" dirty="0" err="1" smtClean="0"/>
              <a:t>ehl</a:t>
            </a:r>
            <a:r>
              <a:rPr lang="tr-TR" sz="1400" dirty="0" smtClean="0"/>
              <a:t>-i sünnet kelamcıları hem de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</a:t>
            </a:r>
            <a:r>
              <a:rPr lang="tr-TR" sz="1400" b="1" dirty="0" smtClean="0"/>
              <a:t>ittifak içindedir</a:t>
            </a:r>
            <a:r>
              <a:rPr lang="tr-TR" sz="1400" dirty="0" smtClean="0"/>
              <a:t>. Fakat burada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</a:t>
            </a:r>
            <a:r>
              <a:rPr lang="tr-TR" sz="1400" b="1" dirty="0" smtClean="0"/>
              <a:t>«havassın tevhidi» veya «</a:t>
            </a:r>
            <a:r>
              <a:rPr lang="tr-TR" sz="1400" b="1" dirty="0" err="1" smtClean="0"/>
              <a:t>şuhudî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tevhid</a:t>
            </a:r>
            <a:r>
              <a:rPr lang="tr-TR" sz="1400" b="1" dirty="0" smtClean="0"/>
              <a:t>» </a:t>
            </a:r>
            <a:r>
              <a:rPr lang="tr-TR" sz="1400" dirty="0" smtClean="0"/>
              <a:t>olarak da isimlendirilen başka bir </a:t>
            </a:r>
            <a:r>
              <a:rPr lang="tr-TR" sz="1400" b="1" dirty="0" err="1" smtClean="0"/>
              <a:t>tevhid</a:t>
            </a:r>
            <a:r>
              <a:rPr lang="tr-TR" sz="1400" b="1" dirty="0" smtClean="0"/>
              <a:t> çeşidinden </a:t>
            </a:r>
            <a:r>
              <a:rPr lang="tr-TR" sz="1400" dirty="0" smtClean="0"/>
              <a:t>bahsetmektedirler. </a:t>
            </a:r>
            <a:r>
              <a:rPr lang="tr-TR" sz="1400" b="1" u="sng" dirty="0" err="1" smtClean="0"/>
              <a:t>Tevhid</a:t>
            </a:r>
            <a:r>
              <a:rPr lang="tr-TR" sz="1400" b="1" u="sng" dirty="0" smtClean="0"/>
              <a:t>-i </a:t>
            </a:r>
            <a:r>
              <a:rPr lang="tr-TR" sz="1400" b="1" u="sng" dirty="0" err="1" smtClean="0"/>
              <a:t>Şuhudî</a:t>
            </a:r>
            <a:r>
              <a:rPr lang="tr-TR" sz="1400" b="1" dirty="0" smtClean="0"/>
              <a:t>: </a:t>
            </a:r>
            <a:r>
              <a:rPr lang="tr-TR" sz="1400" dirty="0" smtClean="0"/>
              <a:t>Her şeye tecelli eden kudret-i ilahi, her şeye hükmü geçen irade-i ilahi ve varlığın her hareket ve sükununda eseri gözüken fiil-i ilahi hakkında </a:t>
            </a:r>
            <a:r>
              <a:rPr lang="tr-TR" sz="1400" b="1" dirty="0" smtClean="0"/>
              <a:t>derin ve kapsamlı bir şuurdur. </a:t>
            </a:r>
            <a:r>
              <a:rPr lang="tr-TR" sz="1400" dirty="0" smtClean="0"/>
              <a:t>Başka bir ifadeyle «</a:t>
            </a:r>
            <a:r>
              <a:rPr lang="tr-TR" sz="1400" b="1" dirty="0" err="1" smtClean="0"/>
              <a:t>zamanî</a:t>
            </a:r>
            <a:r>
              <a:rPr lang="tr-TR" sz="1400" b="1" dirty="0" smtClean="0"/>
              <a:t> sınırlamalardan, </a:t>
            </a:r>
            <a:r>
              <a:rPr lang="tr-TR" sz="1400" b="1" dirty="0" err="1" smtClean="0"/>
              <a:t>semedî</a:t>
            </a:r>
            <a:r>
              <a:rPr lang="tr-TR" sz="1400" b="1" dirty="0" smtClean="0"/>
              <a:t> genişliğe çıkmak </a:t>
            </a:r>
            <a:r>
              <a:rPr lang="tr-TR" sz="1400" dirty="0" smtClean="0"/>
              <a:t>–</a:t>
            </a:r>
            <a:r>
              <a:rPr lang="tr-TR" sz="1400" dirty="0" err="1" smtClean="0"/>
              <a:t>Bistamî</a:t>
            </a:r>
            <a:r>
              <a:rPr lang="tr-TR" sz="1400" dirty="0" smtClean="0"/>
              <a:t>-» veya ehlinin ifadesiyle </a:t>
            </a:r>
            <a:r>
              <a:rPr lang="tr-TR" sz="1400" b="1" dirty="0" smtClean="0"/>
              <a:t>«kalbe tecelli eden </a:t>
            </a:r>
            <a:r>
              <a:rPr lang="tr-TR" sz="1400" b="1" dirty="0" err="1" smtClean="0"/>
              <a:t>Mutlak’ın</a:t>
            </a:r>
            <a:r>
              <a:rPr lang="tr-TR" sz="1400" b="1" dirty="0" smtClean="0"/>
              <a:t> müşahedesi</a:t>
            </a:r>
            <a:r>
              <a:rPr lang="tr-TR" sz="1400" dirty="0" smtClean="0"/>
              <a:t>» demektir. Seri </a:t>
            </a:r>
            <a:r>
              <a:rPr lang="tr-TR" sz="1400" dirty="0" err="1" smtClean="0"/>
              <a:t>Sakati</a:t>
            </a:r>
            <a:r>
              <a:rPr lang="tr-TR" sz="1400" dirty="0" smtClean="0"/>
              <a:t>, Muhasibi, Hüseyin en-Nuri, </a:t>
            </a:r>
            <a:r>
              <a:rPr lang="tr-TR" sz="1400" dirty="0" err="1" smtClean="0"/>
              <a:t>Şibli</a:t>
            </a:r>
            <a:r>
              <a:rPr lang="tr-TR" sz="1400" dirty="0" smtClean="0"/>
              <a:t> ve en önemlisi </a:t>
            </a:r>
            <a:r>
              <a:rPr lang="tr-TR" sz="1400" dirty="0" err="1" smtClean="0"/>
              <a:t>Cüneyd</a:t>
            </a:r>
            <a:r>
              <a:rPr lang="tr-TR" sz="1400" dirty="0" smtClean="0"/>
              <a:t> bu görüşe kaildir. </a:t>
            </a:r>
          </a:p>
        </p:txBody>
      </p:sp>
    </p:spTree>
    <p:extLst>
      <p:ext uri="{BB962C8B-B14F-4D97-AF65-F5344CB8AC3E}">
        <p14:creationId xmlns:p14="http://schemas.microsoft.com/office/powerpoint/2010/main" val="3448241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err="1">
                <a:solidFill>
                  <a:srgbClr val="C00000"/>
                </a:solidFill>
              </a:rPr>
              <a:t>Sufilerin</a:t>
            </a:r>
            <a:r>
              <a:rPr lang="tr-TR" b="1" u="sng" dirty="0">
                <a:solidFill>
                  <a:srgbClr val="C00000"/>
                </a:solidFill>
              </a:rPr>
              <a:t> </a:t>
            </a:r>
            <a:r>
              <a:rPr lang="tr-TR" b="1" u="sng" dirty="0" err="1">
                <a:solidFill>
                  <a:srgbClr val="C00000"/>
                </a:solidFill>
              </a:rPr>
              <a:t>Tevhid</a:t>
            </a:r>
            <a:r>
              <a:rPr lang="tr-TR" b="1" u="sng" dirty="0">
                <a:solidFill>
                  <a:srgbClr val="C00000"/>
                </a:solidFill>
              </a:rPr>
              <a:t> Anlayışları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Autofit/>
          </a:bodyPr>
          <a:lstStyle/>
          <a:p>
            <a:pPr algn="just"/>
            <a:r>
              <a:rPr lang="tr-TR" sz="1400" dirty="0" smtClean="0"/>
              <a:t>Bazı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sadece </a:t>
            </a:r>
            <a:r>
              <a:rPr lang="tr-TR" sz="1400" b="1" dirty="0" err="1" smtClean="0"/>
              <a:t>tecrid</a:t>
            </a:r>
            <a:r>
              <a:rPr lang="tr-TR" sz="1400" b="1" dirty="0" smtClean="0"/>
              <a:t> ve tenzihe </a:t>
            </a:r>
            <a:r>
              <a:rPr lang="tr-TR" sz="1400" dirty="0" smtClean="0"/>
              <a:t>dayalı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anlayışını yeterli görmemişlerdir. Onlara göre </a:t>
            </a:r>
            <a:r>
              <a:rPr lang="tr-TR" sz="1400" b="1" dirty="0" smtClean="0"/>
              <a:t>tenzih takyidin ta kendisidir. </a:t>
            </a:r>
            <a:r>
              <a:rPr lang="tr-TR" sz="1400" dirty="0" smtClean="0"/>
              <a:t>Çünkü tenzih, Allah’a </a:t>
            </a:r>
            <a:r>
              <a:rPr lang="tr-TR" sz="1400" b="1" dirty="0" smtClean="0"/>
              <a:t>sıfatlar yüklemektir. Yüklemenin her türü </a:t>
            </a:r>
            <a:r>
              <a:rPr lang="tr-TR" sz="1400" b="1" dirty="0" err="1" smtClean="0"/>
              <a:t>takyiddir</a:t>
            </a:r>
            <a:r>
              <a:rPr lang="tr-TR" sz="1400" b="1" dirty="0" smtClean="0"/>
              <a:t>. </a:t>
            </a:r>
            <a:r>
              <a:rPr lang="tr-TR" sz="1400" dirty="0" smtClean="0"/>
              <a:t>Şu halde Allah’a birtakım sıfatlar yükleyerek </a:t>
            </a:r>
            <a:r>
              <a:rPr lang="tr-TR" sz="1400" b="1" dirty="0" smtClean="0"/>
              <a:t>mutlak tenzihe</a:t>
            </a:r>
            <a:r>
              <a:rPr lang="tr-TR" sz="1400" dirty="0" smtClean="0"/>
              <a:t> ulaşmak mümkün değildir. </a:t>
            </a:r>
            <a:r>
              <a:rPr lang="tr-TR" sz="1400" b="1" dirty="0" smtClean="0"/>
              <a:t>Aklın benimseyebileceği en makul şey, </a:t>
            </a:r>
            <a:r>
              <a:rPr lang="tr-TR" sz="1400" dirty="0" smtClean="0"/>
              <a:t>Allah’a </a:t>
            </a:r>
            <a:r>
              <a:rPr lang="tr-TR" sz="1400" b="1" dirty="0" smtClean="0"/>
              <a:t>nefiy ve ispat </a:t>
            </a:r>
            <a:r>
              <a:rPr lang="tr-TR" sz="1400" dirty="0" smtClean="0"/>
              <a:t>yüklemeksizin hüviyeti itibariyle O’na bakmaktır. Ayette denildiği gibi «Allah de, sonra bırak onları işlerinde oyalansınlar» (Enam 6/110).</a:t>
            </a:r>
          </a:p>
          <a:p>
            <a:pPr algn="just"/>
            <a:r>
              <a:rPr lang="tr-TR" sz="1400" dirty="0" smtClean="0"/>
              <a:t>Bazı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göre </a:t>
            </a:r>
            <a:r>
              <a:rPr lang="tr-TR" sz="1400" b="1" dirty="0" smtClean="0"/>
              <a:t>hakikî tevhidin aklın </a:t>
            </a:r>
            <a:r>
              <a:rPr lang="tr-TR" sz="1400" b="1" dirty="0" err="1" smtClean="0"/>
              <a:t>takatının</a:t>
            </a:r>
            <a:r>
              <a:rPr lang="tr-TR" sz="1400" b="1" dirty="0" smtClean="0"/>
              <a:t> üzerinde olması </a:t>
            </a:r>
            <a:r>
              <a:rPr lang="tr-TR" sz="1400" dirty="0" smtClean="0"/>
              <a:t>ve </a:t>
            </a:r>
            <a:r>
              <a:rPr lang="tr-TR" sz="1400" b="1" dirty="0" smtClean="0"/>
              <a:t>tenzihin de Allah’a </a:t>
            </a:r>
            <a:r>
              <a:rPr lang="tr-TR" sz="1400" b="1" dirty="0" err="1" smtClean="0"/>
              <a:t>takyid</a:t>
            </a:r>
            <a:r>
              <a:rPr lang="tr-TR" sz="1400" b="1" dirty="0" smtClean="0"/>
              <a:t> </a:t>
            </a:r>
            <a:r>
              <a:rPr lang="tr-TR" sz="1400" dirty="0" smtClean="0"/>
              <a:t>yüklemesinden dolayı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 ve müşahede tevhidi </a:t>
            </a:r>
            <a:r>
              <a:rPr lang="tr-TR" sz="1400" dirty="0" smtClean="0"/>
              <a:t>olan ikinci bir çeşit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üzerinde durmuşlardır. Tevhidi, </a:t>
            </a:r>
            <a:r>
              <a:rPr lang="tr-TR" sz="1400" b="1" dirty="0" smtClean="0"/>
              <a:t>kelam alanından tasavvuf alanına taşıyan</a:t>
            </a:r>
            <a:r>
              <a:rPr lang="tr-TR" sz="1400" dirty="0" smtClean="0"/>
              <a:t>, başka bir ifadeyle </a:t>
            </a:r>
            <a:r>
              <a:rPr lang="tr-TR" sz="1400" b="1" dirty="0" smtClean="0"/>
              <a:t>aklın alanından ruhî tecrübe alanına </a:t>
            </a:r>
            <a:r>
              <a:rPr lang="tr-TR" sz="1400" dirty="0" smtClean="0"/>
              <a:t>taşıyan ilk kişi </a:t>
            </a:r>
            <a:r>
              <a:rPr lang="tr-TR" sz="1400" b="1" dirty="0" err="1" smtClean="0"/>
              <a:t>Cüneyd</a:t>
            </a:r>
            <a:r>
              <a:rPr lang="tr-TR" sz="1400" b="1" dirty="0" smtClean="0"/>
              <a:t>-i </a:t>
            </a:r>
            <a:r>
              <a:rPr lang="tr-TR" sz="1400" b="1" dirty="0" err="1" smtClean="0"/>
              <a:t>Bağdadî’dir</a:t>
            </a:r>
            <a:r>
              <a:rPr lang="tr-TR" sz="1400" b="1" dirty="0" smtClean="0"/>
              <a:t> </a:t>
            </a:r>
            <a:r>
              <a:rPr lang="tr-TR" sz="1400" dirty="0" smtClean="0"/>
              <a:t>(v. 297/909). Bu konuda müstakil bir risale yazmıştır. Ona göre </a:t>
            </a:r>
            <a:r>
              <a:rPr lang="tr-TR" sz="1400" b="1" dirty="0" err="1" smtClean="0"/>
              <a:t>tevhid</a:t>
            </a:r>
            <a:r>
              <a:rPr lang="tr-TR" sz="1400" b="1" dirty="0" smtClean="0"/>
              <a:t> dört </a:t>
            </a:r>
            <a:r>
              <a:rPr lang="tr-TR" sz="1400" dirty="0" smtClean="0"/>
              <a:t>çeşittir: </a:t>
            </a:r>
            <a:r>
              <a:rPr lang="tr-TR" sz="1400" b="1" dirty="0" smtClean="0"/>
              <a:t>1-</a:t>
            </a:r>
            <a:r>
              <a:rPr lang="tr-TR" sz="1400" dirty="0" smtClean="0"/>
              <a:t> </a:t>
            </a:r>
            <a:r>
              <a:rPr lang="tr-TR" sz="1400" dirty="0" err="1" smtClean="0"/>
              <a:t>Masivaya</a:t>
            </a:r>
            <a:r>
              <a:rPr lang="tr-TR" sz="1400" dirty="0" smtClean="0"/>
              <a:t> korku ve ümit beslemekle beraber, Allah’tan başka ilahların inkarından ibaret olan </a:t>
            </a:r>
            <a:r>
              <a:rPr lang="tr-TR" sz="1400" b="1" dirty="0" smtClean="0"/>
              <a:t>avamın tevhididir.</a:t>
            </a:r>
            <a:r>
              <a:rPr lang="tr-TR" sz="1400" dirty="0" smtClean="0"/>
              <a:t> </a:t>
            </a:r>
            <a:r>
              <a:rPr lang="tr-TR" sz="1400" b="1" dirty="0" smtClean="0"/>
              <a:t>2-</a:t>
            </a:r>
            <a:r>
              <a:rPr lang="tr-TR" sz="1400" dirty="0" smtClean="0"/>
              <a:t> </a:t>
            </a:r>
            <a:r>
              <a:rPr lang="tr-TR" sz="1400" b="1" dirty="0" smtClean="0"/>
              <a:t>Zahir ehlini </a:t>
            </a:r>
            <a:r>
              <a:rPr lang="tr-TR" sz="1400" dirty="0" smtClean="0"/>
              <a:t>tevhididir. Bu da Allah’tan başka ilahları inkar etmenin yanında, şeklen de olsa </a:t>
            </a:r>
            <a:r>
              <a:rPr lang="tr-TR" sz="1400" b="1" dirty="0" smtClean="0"/>
              <a:t>yasaklardan korunmak ve emirleri yerine getirmek, korku ve ümit </a:t>
            </a:r>
            <a:r>
              <a:rPr lang="tr-TR" sz="1400" dirty="0" smtClean="0"/>
              <a:t>arasında olmaktır. </a:t>
            </a:r>
            <a:r>
              <a:rPr lang="tr-TR" sz="1400" b="1" dirty="0" smtClean="0"/>
              <a:t>3-</a:t>
            </a:r>
            <a:r>
              <a:rPr lang="tr-TR" sz="1400" dirty="0" smtClean="0"/>
              <a:t> </a:t>
            </a:r>
            <a:r>
              <a:rPr lang="tr-TR" sz="1400" b="1" dirty="0" smtClean="0"/>
              <a:t>Havassın tevhididir </a:t>
            </a:r>
            <a:r>
              <a:rPr lang="tr-TR" sz="1400" dirty="0" smtClean="0"/>
              <a:t>ki bu da üç çeşittir: </a:t>
            </a:r>
            <a:r>
              <a:rPr lang="tr-TR" sz="1400" b="1" dirty="0" smtClean="0"/>
              <a:t>A. </a:t>
            </a:r>
            <a:r>
              <a:rPr lang="tr-TR" sz="1400" dirty="0" smtClean="0"/>
              <a:t>Vahdaniyetin ikrar edilmesi, zahir ve batında emir ve nehiylerin yerine getirilmesi ve </a:t>
            </a:r>
            <a:r>
              <a:rPr lang="tr-TR" sz="1400" dirty="0" err="1" smtClean="0"/>
              <a:t>masivaya</a:t>
            </a:r>
            <a:r>
              <a:rPr lang="tr-TR" sz="1400" dirty="0" smtClean="0"/>
              <a:t> müteallik her arzu ve korkunun giderilmedir. </a:t>
            </a:r>
            <a:r>
              <a:rPr lang="tr-TR" sz="1400" b="1" dirty="0" smtClean="0"/>
              <a:t>B. </a:t>
            </a:r>
            <a:r>
              <a:rPr lang="tr-TR" sz="1400" dirty="0" smtClean="0"/>
              <a:t>Kulun Rabbinin huzurunda </a:t>
            </a:r>
            <a:r>
              <a:rPr lang="tr-TR" sz="1400" b="1" dirty="0" smtClean="0"/>
              <a:t>bir gölge </a:t>
            </a:r>
            <a:r>
              <a:rPr lang="tr-TR" sz="1400" dirty="0" smtClean="0"/>
              <a:t>gibi olacağı hale ulaşmasıdır. Bu durumda </a:t>
            </a:r>
            <a:r>
              <a:rPr lang="tr-TR" sz="1400" b="1" dirty="0" smtClean="0"/>
              <a:t>arada başka bir şey </a:t>
            </a:r>
            <a:r>
              <a:rPr lang="tr-TR" sz="1400" dirty="0" smtClean="0"/>
              <a:t>yoktur. </a:t>
            </a:r>
            <a:r>
              <a:rPr lang="tr-TR" sz="1400" b="1" dirty="0" smtClean="0"/>
              <a:t>Doğrudan kulun fenası </a:t>
            </a:r>
            <a:r>
              <a:rPr lang="tr-TR" sz="1400" dirty="0" smtClean="0"/>
              <a:t>söz konusudur. Kul </a:t>
            </a:r>
            <a:r>
              <a:rPr lang="tr-TR" sz="1400" b="1" dirty="0" smtClean="0"/>
              <a:t>his ve hareketlerinde fan</a:t>
            </a:r>
            <a:r>
              <a:rPr lang="tr-TR" sz="1400" dirty="0" smtClean="0"/>
              <a:t>i olmuştur. </a:t>
            </a:r>
            <a:r>
              <a:rPr lang="tr-TR" sz="1400" b="1" dirty="0" smtClean="0"/>
              <a:t>C. </a:t>
            </a:r>
            <a:r>
              <a:rPr lang="tr-TR" sz="1400" dirty="0" smtClean="0"/>
              <a:t>Bu konuda bilinen yegane şey </a:t>
            </a:r>
            <a:r>
              <a:rPr lang="tr-TR" sz="1400" b="1" dirty="0" smtClean="0"/>
              <a:t>kulun nihayetinin bidayetine dönmesi ve var olmadan önce nasıl idiyse</a:t>
            </a:r>
            <a:r>
              <a:rPr lang="tr-TR" sz="1400" dirty="0" smtClean="0"/>
              <a:t> tekrar öyle olmasıdır. Bu aşamada </a:t>
            </a:r>
            <a:r>
              <a:rPr lang="tr-TR" sz="1400" b="1" dirty="0" smtClean="0"/>
              <a:t>salikin </a:t>
            </a:r>
            <a:r>
              <a:rPr lang="tr-TR" sz="1400" b="1" dirty="0" err="1" smtClean="0"/>
              <a:t>sülukünü</a:t>
            </a:r>
            <a:r>
              <a:rPr lang="tr-TR" sz="1400" b="1" dirty="0" smtClean="0"/>
              <a:t> </a:t>
            </a:r>
            <a:r>
              <a:rPr lang="tr-TR" sz="1400" dirty="0" smtClean="0"/>
              <a:t>tamamladıktan sonra vardığı </a:t>
            </a:r>
            <a:r>
              <a:rPr lang="tr-TR" sz="1400" b="1" dirty="0" smtClean="0"/>
              <a:t>son aşamadır. </a:t>
            </a:r>
            <a:r>
              <a:rPr lang="tr-TR" sz="1400" dirty="0" smtClean="0"/>
              <a:t>Bu </a:t>
            </a:r>
            <a:r>
              <a:rPr lang="tr-TR" sz="1400" dirty="0" err="1" smtClean="0"/>
              <a:t>tevhid</a:t>
            </a:r>
            <a:r>
              <a:rPr lang="tr-TR" sz="1400" dirty="0" smtClean="0"/>
              <a:t>, halis </a:t>
            </a:r>
            <a:r>
              <a:rPr lang="tr-TR" sz="1400" dirty="0" err="1" smtClean="0"/>
              <a:t>sufi</a:t>
            </a:r>
            <a:r>
              <a:rPr lang="tr-TR" sz="1400" dirty="0" smtClean="0"/>
              <a:t> tecrübenin gerçekleşmesinden sonra doğmaktadır. Başka bir ifadeyle «</a:t>
            </a:r>
            <a:r>
              <a:rPr lang="tr-TR" sz="1400" dirty="0" err="1" smtClean="0"/>
              <a:t>Vahid»de</a:t>
            </a:r>
            <a:r>
              <a:rPr lang="tr-TR" sz="1400" dirty="0" smtClean="0"/>
              <a:t> kaybolarak «ben ve o» ayırt edilemez hale geldiğinde fenanın ta kendisi tahakkuk etmektedir. </a:t>
            </a:r>
          </a:p>
        </p:txBody>
      </p:sp>
    </p:spTree>
    <p:extLst>
      <p:ext uri="{BB962C8B-B14F-4D97-AF65-F5344CB8AC3E}">
        <p14:creationId xmlns:p14="http://schemas.microsoft.com/office/powerpoint/2010/main" val="61008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err="1">
                <a:solidFill>
                  <a:srgbClr val="C00000"/>
                </a:solidFill>
              </a:rPr>
              <a:t>Sufilerin</a:t>
            </a:r>
            <a:r>
              <a:rPr lang="tr-TR" b="1" u="sng" dirty="0">
                <a:solidFill>
                  <a:srgbClr val="C00000"/>
                </a:solidFill>
              </a:rPr>
              <a:t> </a:t>
            </a:r>
            <a:r>
              <a:rPr lang="tr-TR" b="1" u="sng" dirty="0" err="1">
                <a:solidFill>
                  <a:srgbClr val="C00000"/>
                </a:solidFill>
              </a:rPr>
              <a:t>Tevhid</a:t>
            </a:r>
            <a:r>
              <a:rPr lang="tr-TR" b="1" u="sng" dirty="0">
                <a:solidFill>
                  <a:srgbClr val="C00000"/>
                </a:solidFill>
              </a:rPr>
              <a:t> Anlayışları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1400" b="1" dirty="0" err="1"/>
              <a:t>Cüneyd’in</a:t>
            </a:r>
            <a:r>
              <a:rPr lang="tr-TR" sz="1400" b="1" dirty="0"/>
              <a:t> nazariyesinde yeni olan şey </a:t>
            </a:r>
            <a:r>
              <a:rPr lang="tr-TR" sz="1400" dirty="0"/>
              <a:t>tasavvufî tevhidi, </a:t>
            </a:r>
            <a:r>
              <a:rPr lang="tr-TR" sz="1400" b="1" dirty="0"/>
              <a:t>insanî melekeye </a:t>
            </a:r>
            <a:r>
              <a:rPr lang="tr-TR" sz="1400" dirty="0"/>
              <a:t>irca etmesidir. </a:t>
            </a:r>
            <a:r>
              <a:rPr lang="tr-TR" sz="1400" b="1" dirty="0" err="1"/>
              <a:t>Riyâzet</a:t>
            </a:r>
            <a:r>
              <a:rPr lang="tr-TR" sz="1400" b="1" dirty="0"/>
              <a:t> ve </a:t>
            </a:r>
            <a:r>
              <a:rPr lang="tr-TR" sz="1400" b="1" dirty="0" err="1"/>
              <a:t>mücahedelerle</a:t>
            </a:r>
            <a:r>
              <a:rPr lang="tr-TR" sz="1400" dirty="0"/>
              <a:t>, nefis meşgale ve sıkıntılardan temizlendikten sonra </a:t>
            </a:r>
            <a:r>
              <a:rPr lang="tr-TR" sz="1400" b="1" dirty="0"/>
              <a:t>tevhidin manaları bu melekeye </a:t>
            </a:r>
            <a:r>
              <a:rPr lang="tr-TR" sz="1400" dirty="0"/>
              <a:t>tecelli eder. Onun </a:t>
            </a:r>
            <a:r>
              <a:rPr lang="tr-TR" sz="1400" dirty="0" err="1"/>
              <a:t>tevhid</a:t>
            </a:r>
            <a:r>
              <a:rPr lang="tr-TR" sz="1400" dirty="0"/>
              <a:t> anlayışındaki </a:t>
            </a:r>
            <a:r>
              <a:rPr lang="tr-TR" sz="1400" b="1" dirty="0"/>
              <a:t>bir başka yenilik de </a:t>
            </a:r>
            <a:r>
              <a:rPr lang="tr-TR" sz="1400" dirty="0"/>
              <a:t>tevhidi </a:t>
            </a:r>
            <a:r>
              <a:rPr lang="tr-TR" sz="1400" b="1" dirty="0"/>
              <a:t>«</a:t>
            </a:r>
            <a:r>
              <a:rPr lang="tr-TR" sz="1400" b="1" dirty="0" err="1"/>
              <a:t>misâk</a:t>
            </a:r>
            <a:r>
              <a:rPr lang="tr-TR" sz="1400" b="1" dirty="0"/>
              <a:t> </a:t>
            </a:r>
            <a:r>
              <a:rPr lang="tr-TR" sz="1400" b="1" dirty="0" err="1"/>
              <a:t>ayeti»ne</a:t>
            </a:r>
            <a:r>
              <a:rPr lang="tr-TR" sz="1400" b="1" dirty="0"/>
              <a:t> </a:t>
            </a:r>
            <a:r>
              <a:rPr lang="tr-TR" sz="1400" dirty="0"/>
              <a:t>dayandırmasıdır. </a:t>
            </a:r>
            <a:r>
              <a:rPr lang="tr-TR" sz="1400" dirty="0" err="1"/>
              <a:t>Cüneyd</a:t>
            </a:r>
            <a:r>
              <a:rPr lang="tr-TR" sz="1400" dirty="0"/>
              <a:t> </a:t>
            </a:r>
            <a:r>
              <a:rPr lang="tr-TR" sz="1400" dirty="0" err="1"/>
              <a:t>tevhid</a:t>
            </a:r>
            <a:r>
              <a:rPr lang="tr-TR" sz="1400" dirty="0"/>
              <a:t> anlayışını bu ayete </a:t>
            </a:r>
            <a:r>
              <a:rPr lang="tr-TR" sz="1400" b="1" dirty="0"/>
              <a:t>(Araf 7/172) </a:t>
            </a:r>
            <a:r>
              <a:rPr lang="tr-TR" sz="1400" dirty="0"/>
              <a:t>«</a:t>
            </a:r>
            <a:r>
              <a:rPr lang="ar-SA" sz="1400" b="1" dirty="0"/>
              <a:t>وَإِذْ أَخَذَ رَبُّكَ مِنْ بَنِي آدَمَ مِنْ ظُهُورِهِمْ ذُرِّيَّتَهُمْ وَأَشْهَدَهُمْ عَلَى أَنْفُسِهِمْ أَلَسْتُ بِرَبِّكُمْ قَالُوا بَلَى شَهِدْنَا أَنْ تَقُولُوا يَوْمَ الْقِيَامَةِ إِنَّا كُنَّا عَنْ هَذَا غَافِلِينَ</a:t>
            </a:r>
            <a:r>
              <a:rPr lang="tr-TR" sz="1400" dirty="0"/>
              <a:t>» bina etmiştir. Bu nazariyede </a:t>
            </a:r>
            <a:r>
              <a:rPr lang="tr-TR" sz="1400" b="1" dirty="0"/>
              <a:t>derin ruhî tecrübe ve safiyete şahitlik eden manevî içerik </a:t>
            </a:r>
            <a:r>
              <a:rPr lang="tr-TR" sz="1400" dirty="0"/>
              <a:t>olduğu gibi, açıkça </a:t>
            </a:r>
            <a:r>
              <a:rPr lang="tr-TR" sz="1400" b="1" dirty="0"/>
              <a:t>platonik unsurlar </a:t>
            </a:r>
            <a:r>
              <a:rPr lang="tr-TR" sz="1400" dirty="0"/>
              <a:t>da yer almaktadır. Yunus Emre gibi </a:t>
            </a:r>
            <a:r>
              <a:rPr lang="tr-TR" sz="1400" dirty="0" err="1"/>
              <a:t>sufilerin</a:t>
            </a:r>
            <a:r>
              <a:rPr lang="tr-TR" sz="1400" dirty="0"/>
              <a:t> Allah’a duydukları sevgide bu tür bir </a:t>
            </a:r>
            <a:r>
              <a:rPr lang="tr-TR" sz="1400" dirty="0" err="1"/>
              <a:t>tevhid</a:t>
            </a:r>
            <a:r>
              <a:rPr lang="tr-TR" sz="1400" dirty="0"/>
              <a:t> bulunmaktadır. </a:t>
            </a:r>
            <a:r>
              <a:rPr lang="tr-TR" sz="1400" dirty="0" err="1"/>
              <a:t>Sufilere</a:t>
            </a:r>
            <a:r>
              <a:rPr lang="tr-TR" sz="1400" dirty="0"/>
              <a:t> göre insan, alem, bütün varlık Allah karşısında </a:t>
            </a:r>
            <a:r>
              <a:rPr lang="tr-TR" sz="1400" b="1" dirty="0"/>
              <a:t>deryada katre </a:t>
            </a:r>
            <a:r>
              <a:rPr lang="tr-TR" sz="1400" dirty="0"/>
              <a:t>gibidir. </a:t>
            </a:r>
            <a:r>
              <a:rPr lang="tr-TR" sz="1400" dirty="0" smtClean="0"/>
              <a:t>İnsan bir </a:t>
            </a:r>
            <a:r>
              <a:rPr lang="tr-TR" sz="1400" dirty="0"/>
              <a:t>varlık iddiasında bulunmamalıdır. Deryaya dahil olarak </a:t>
            </a:r>
            <a:r>
              <a:rPr lang="tr-TR" sz="1400" b="1" dirty="0"/>
              <a:t>H</a:t>
            </a:r>
            <a:r>
              <a:rPr lang="tr-TR" sz="1400" b="1" dirty="0" smtClean="0"/>
              <a:t>akikî Varlıkta </a:t>
            </a:r>
            <a:r>
              <a:rPr lang="tr-TR" sz="1400" dirty="0"/>
              <a:t>varlık bulmalıdır. </a:t>
            </a:r>
          </a:p>
          <a:p>
            <a:pPr algn="just"/>
            <a:r>
              <a:rPr lang="tr-TR" sz="1400" dirty="0" err="1" smtClean="0"/>
              <a:t>Cüneyd</a:t>
            </a:r>
            <a:r>
              <a:rPr lang="tr-TR" sz="1400" dirty="0" smtClean="0"/>
              <a:t> </a:t>
            </a:r>
            <a:r>
              <a:rPr lang="tr-TR" sz="1400" b="1" dirty="0" smtClean="0"/>
              <a:t>ruhların bedenlerle birleşmeden önceki hayatlarına </a:t>
            </a:r>
            <a:r>
              <a:rPr lang="tr-TR" sz="1400" dirty="0" smtClean="0"/>
              <a:t>vurgu yapmaktadır. Onlar bu hayatlarında Allah’la doğrudan bütünleşmelerinden dolayı </a:t>
            </a:r>
            <a:r>
              <a:rPr lang="tr-TR" sz="1400" b="1" dirty="0" smtClean="0"/>
              <a:t>saf, temiz ve mukaddestirler. </a:t>
            </a:r>
            <a:r>
              <a:rPr lang="tr-TR" sz="1400" dirty="0" smtClean="0"/>
              <a:t>Hiçbir şey onları Allah’tan perdeleyemez. Ruhlar, bu </a:t>
            </a:r>
            <a:r>
              <a:rPr lang="tr-TR" sz="1400" dirty="0" err="1" smtClean="0"/>
              <a:t>kadîm</a:t>
            </a:r>
            <a:r>
              <a:rPr lang="tr-TR" sz="1400" dirty="0" smtClean="0"/>
              <a:t> makamda Allah’ın vahdaniyetini ikrar etmişlerdir. İnsanların dünyada iken </a:t>
            </a:r>
            <a:r>
              <a:rPr lang="tr-TR" sz="1400" b="1" dirty="0" smtClean="0"/>
              <a:t>tam manasıyla ruhların bedenlerden önceki haline </a:t>
            </a:r>
            <a:r>
              <a:rPr lang="tr-TR" sz="1400" dirty="0" smtClean="0"/>
              <a:t>ulaşmaları mümkün değildir. Beşerî </a:t>
            </a:r>
            <a:r>
              <a:rPr lang="tr-TR" sz="1400" dirty="0" err="1" smtClean="0"/>
              <a:t>takatın</a:t>
            </a:r>
            <a:r>
              <a:rPr lang="tr-TR" sz="1400" dirty="0" smtClean="0"/>
              <a:t> elverdiği ölçüde </a:t>
            </a:r>
            <a:r>
              <a:rPr lang="tr-TR" sz="1400" b="1" dirty="0" smtClean="0"/>
              <a:t>bedenin kayıt ve ilgilerinden kurtulmak </a:t>
            </a:r>
            <a:r>
              <a:rPr lang="tr-TR" sz="1400" dirty="0" smtClean="0"/>
              <a:t>mümkündür. Bu da ancak </a:t>
            </a:r>
            <a:r>
              <a:rPr lang="tr-TR" sz="1400" b="1" dirty="0" smtClean="0"/>
              <a:t>nefis riyazet ve </a:t>
            </a:r>
            <a:r>
              <a:rPr lang="tr-TR" sz="1400" b="1" dirty="0" err="1" smtClean="0"/>
              <a:t>mücahedesi</a:t>
            </a:r>
            <a:r>
              <a:rPr lang="tr-TR" sz="1400" b="1" dirty="0" smtClean="0"/>
              <a:t> </a:t>
            </a:r>
            <a:r>
              <a:rPr lang="tr-TR" sz="1400" dirty="0" smtClean="0"/>
              <a:t>ile olur. Yani </a:t>
            </a:r>
            <a:r>
              <a:rPr lang="tr-TR" sz="1400" b="1" dirty="0" err="1" smtClean="0"/>
              <a:t>seyr</a:t>
            </a:r>
            <a:r>
              <a:rPr lang="tr-TR" sz="1400" b="1" dirty="0" smtClean="0"/>
              <a:t>-ü </a:t>
            </a:r>
            <a:r>
              <a:rPr lang="tr-TR" sz="1400" b="1" dirty="0" err="1" smtClean="0"/>
              <a:t>sülûk</a:t>
            </a:r>
            <a:r>
              <a:rPr lang="tr-TR" sz="1400" b="1" dirty="0" smtClean="0"/>
              <a:t> </a:t>
            </a:r>
            <a:r>
              <a:rPr lang="tr-TR" sz="1400" dirty="0" smtClean="0"/>
              <a:t>ile olur. Kul bu yola girince </a:t>
            </a:r>
            <a:r>
              <a:rPr lang="tr-TR" sz="1400" b="1" dirty="0" err="1" smtClean="0"/>
              <a:t>tevhid</a:t>
            </a:r>
            <a:r>
              <a:rPr lang="tr-TR" sz="1400" b="1" dirty="0" smtClean="0"/>
              <a:t> denizinde </a:t>
            </a:r>
            <a:r>
              <a:rPr lang="tr-TR" sz="1400" b="1" dirty="0" err="1" smtClean="0"/>
              <a:t>müstağrak</a:t>
            </a:r>
            <a:r>
              <a:rPr lang="tr-TR" sz="1400" b="1" dirty="0" smtClean="0"/>
              <a:t> </a:t>
            </a:r>
            <a:r>
              <a:rPr lang="tr-TR" sz="1400" dirty="0" smtClean="0"/>
              <a:t>olur, kendisinden ve dünyevî çağrılardan </a:t>
            </a:r>
            <a:r>
              <a:rPr lang="tr-TR" sz="1400" b="1" dirty="0" err="1" smtClean="0"/>
              <a:t>fenâ</a:t>
            </a:r>
            <a:r>
              <a:rPr lang="tr-TR" sz="1400" dirty="0" smtClean="0"/>
              <a:t> bulur. Nihayet </a:t>
            </a:r>
            <a:r>
              <a:rPr lang="tr-TR" sz="1400" b="1" dirty="0" smtClean="0"/>
              <a:t>hareket ve sükûnun </a:t>
            </a:r>
            <a:r>
              <a:rPr lang="tr-TR" sz="1400" dirty="0" smtClean="0"/>
              <a:t>olmadığı </a:t>
            </a:r>
            <a:r>
              <a:rPr lang="tr-TR" sz="1400" b="1" dirty="0" smtClean="0"/>
              <a:t>bidayetine</a:t>
            </a:r>
            <a:r>
              <a:rPr lang="tr-TR" sz="1400" dirty="0" smtClean="0"/>
              <a:t> döner kul. Bu hal </a:t>
            </a:r>
            <a:r>
              <a:rPr lang="tr-TR" sz="1400" dirty="0" err="1" smtClean="0"/>
              <a:t>sufinin</a:t>
            </a:r>
            <a:r>
              <a:rPr lang="tr-TR" sz="1400" dirty="0" smtClean="0"/>
              <a:t> </a:t>
            </a:r>
            <a:r>
              <a:rPr lang="tr-TR" sz="1400" b="1" dirty="0" smtClean="0"/>
              <a:t>beşeriyetinden fenasıyla </a:t>
            </a:r>
            <a:r>
              <a:rPr lang="tr-TR" sz="1400" dirty="0" smtClean="0"/>
              <a:t>elde ettiği </a:t>
            </a:r>
            <a:r>
              <a:rPr lang="tr-TR" sz="1400" b="1" dirty="0" smtClean="0"/>
              <a:t>«marifet» </a:t>
            </a:r>
            <a:r>
              <a:rPr lang="tr-TR" sz="1400" dirty="0" smtClean="0"/>
              <a:t>makamıdır. </a:t>
            </a:r>
            <a:r>
              <a:rPr lang="tr-TR" sz="1400" b="1" dirty="0" smtClean="0"/>
              <a:t>Marifetin kemâli benliğin bütünüyle inkar edilmesidir</a:t>
            </a:r>
            <a:r>
              <a:rPr lang="tr-TR" sz="1400" dirty="0" smtClean="0"/>
              <a:t>. Fakat kendisinde fani, </a:t>
            </a:r>
            <a:r>
              <a:rPr lang="tr-TR" sz="1400" dirty="0" err="1" smtClean="0"/>
              <a:t>Rabbıyla</a:t>
            </a:r>
            <a:r>
              <a:rPr lang="tr-TR" sz="1400" dirty="0" smtClean="0"/>
              <a:t> baki olan kul zannedildiği </a:t>
            </a:r>
            <a:r>
              <a:rPr lang="tr-TR" sz="1400" b="1" dirty="0" smtClean="0"/>
              <a:t>mutlak </a:t>
            </a:r>
            <a:r>
              <a:rPr lang="tr-TR" sz="1400" b="1" dirty="0" err="1" smtClean="0"/>
              <a:t>selbî</a:t>
            </a:r>
            <a:r>
              <a:rPr lang="tr-TR" sz="1400" b="1" dirty="0" smtClean="0"/>
              <a:t> bir hal </a:t>
            </a:r>
            <a:r>
              <a:rPr lang="tr-TR" sz="1400" dirty="0" smtClean="0"/>
              <a:t>üzere değildir. Allah’la </a:t>
            </a:r>
            <a:r>
              <a:rPr lang="tr-TR" sz="1400" dirty="0" err="1" smtClean="0"/>
              <a:t>bakî</a:t>
            </a:r>
            <a:r>
              <a:rPr lang="tr-TR" sz="1400" dirty="0" smtClean="0"/>
              <a:t> olması, </a:t>
            </a:r>
            <a:r>
              <a:rPr lang="tr-TR" sz="1400" b="1" dirty="0" smtClean="0"/>
              <a:t>benzeri olmayan bir faaliyet duygusunu </a:t>
            </a:r>
            <a:r>
              <a:rPr lang="tr-TR" sz="1400" dirty="0" smtClean="0"/>
              <a:t>kendisine kazandırmaktadır. Çünkü kendisi </a:t>
            </a:r>
            <a:r>
              <a:rPr lang="tr-TR" sz="1400" b="1" dirty="0" smtClean="0"/>
              <a:t>ilahi iradenin gerçekleştiricisi, yeryüzünün halifesi, «varlığın kutbu» </a:t>
            </a:r>
            <a:r>
              <a:rPr lang="tr-TR" sz="1400" dirty="0" smtClean="0"/>
              <a:t>olmaktadır. </a:t>
            </a:r>
            <a:r>
              <a:rPr lang="tr-TR" sz="1400" dirty="0" err="1" smtClean="0"/>
              <a:t>Hallac’ı</a:t>
            </a:r>
            <a:r>
              <a:rPr lang="tr-TR" sz="1400" dirty="0" smtClean="0"/>
              <a:t> kaplayan </a:t>
            </a:r>
            <a:r>
              <a:rPr lang="tr-TR" sz="1400" b="1" dirty="0" smtClean="0"/>
              <a:t>hal de </a:t>
            </a:r>
            <a:r>
              <a:rPr lang="tr-TR" sz="1400" dirty="0" smtClean="0"/>
              <a:t>muhtemelen buydu. Zira o kendisinden geçtiğinde </a:t>
            </a:r>
            <a:r>
              <a:rPr lang="tr-TR" sz="1400" b="1" dirty="0" smtClean="0"/>
              <a:t>«</a:t>
            </a:r>
            <a:r>
              <a:rPr lang="tr-TR" sz="1400" b="1" dirty="0" err="1" smtClean="0"/>
              <a:t>ene’l</a:t>
            </a:r>
            <a:r>
              <a:rPr lang="tr-TR" sz="1400" b="1" dirty="0" smtClean="0"/>
              <a:t>-Hak» </a:t>
            </a:r>
            <a:r>
              <a:rPr lang="tr-TR" sz="1400" dirty="0" smtClean="0"/>
              <a:t>diye bağırmıştır. </a:t>
            </a:r>
          </a:p>
          <a:p>
            <a:pPr algn="just"/>
            <a:r>
              <a:rPr lang="tr-TR" sz="1400" dirty="0" err="1" smtClean="0"/>
              <a:t>Cüneyd’e</a:t>
            </a:r>
            <a:r>
              <a:rPr lang="tr-TR" sz="1400" dirty="0" smtClean="0"/>
              <a:t> göre </a:t>
            </a:r>
            <a:r>
              <a:rPr lang="tr-TR" sz="1400" b="1" dirty="0" smtClean="0"/>
              <a:t>her şey Allah’ın tevhidine </a:t>
            </a:r>
            <a:r>
              <a:rPr lang="tr-TR" sz="1400" dirty="0" smtClean="0"/>
              <a:t>bir delildir. Kendisine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hakkında soru soran adama</a:t>
            </a:r>
            <a:r>
              <a:rPr lang="tr-TR" sz="1400" b="1" dirty="0" smtClean="0"/>
              <a:t> şiirle </a:t>
            </a:r>
            <a:r>
              <a:rPr lang="tr-TR" sz="1400" dirty="0" smtClean="0"/>
              <a:t>cevap vermiş, adam da </a:t>
            </a:r>
            <a:r>
              <a:rPr lang="tr-TR" sz="1400" b="1" dirty="0" smtClean="0"/>
              <a:t>«</a:t>
            </a:r>
            <a:r>
              <a:rPr lang="tr-TR" sz="1400" b="1" dirty="0" err="1" smtClean="0"/>
              <a:t>Kurân</a:t>
            </a:r>
            <a:r>
              <a:rPr lang="tr-TR" sz="1400" b="1" dirty="0" smtClean="0"/>
              <a:t> ve Sünnet yok mu oldu?» </a:t>
            </a:r>
            <a:r>
              <a:rPr lang="tr-TR" sz="1400" dirty="0" smtClean="0"/>
              <a:t>diye çıkışmıştır. O da «</a:t>
            </a:r>
            <a:r>
              <a:rPr lang="tr-TR" sz="1400" b="1" dirty="0" smtClean="0"/>
              <a:t>hayır, fakat </a:t>
            </a:r>
            <a:r>
              <a:rPr lang="tr-TR" sz="1400" b="1" dirty="0" err="1" smtClean="0"/>
              <a:t>muvahhid</a:t>
            </a:r>
            <a:r>
              <a:rPr lang="tr-TR" sz="1400" b="1" dirty="0" smtClean="0"/>
              <a:t> en üstün tevhidi, hitabın en kolay ve düşüğünden alır</a:t>
            </a:r>
            <a:r>
              <a:rPr lang="tr-TR" sz="1400" dirty="0" smtClean="0"/>
              <a:t>» demiştir. Yani ona göre </a:t>
            </a:r>
            <a:r>
              <a:rPr lang="tr-TR" sz="1400" dirty="0" err="1" smtClean="0"/>
              <a:t>muvahhidler</a:t>
            </a:r>
            <a:r>
              <a:rPr lang="tr-TR" sz="1400" dirty="0" smtClean="0"/>
              <a:t> </a:t>
            </a:r>
            <a:r>
              <a:rPr lang="tr-TR" sz="1400" b="1" dirty="0" smtClean="0"/>
              <a:t>her şeyi Allah’ın birliğine delil </a:t>
            </a:r>
            <a:r>
              <a:rPr lang="tr-TR" sz="1400" dirty="0" smtClean="0"/>
              <a:t>sayar. «</a:t>
            </a:r>
            <a:r>
              <a:rPr lang="ar-SA" sz="1400" dirty="0" smtClean="0"/>
              <a:t>و في كل شيء أية تدل على أنه واحد</a:t>
            </a:r>
            <a:r>
              <a:rPr lang="tr-TR" sz="1400" dirty="0" smtClean="0"/>
              <a:t>» şiiri de </a:t>
            </a:r>
            <a:r>
              <a:rPr lang="tr-TR" sz="1400" b="1" dirty="0" smtClean="0"/>
              <a:t>sevenin sevilende istiğrak ve fenasını </a:t>
            </a:r>
            <a:r>
              <a:rPr lang="tr-TR" sz="1400" dirty="0" smtClean="0"/>
              <a:t>açıkça göstermektedir. Bu </a:t>
            </a:r>
            <a:r>
              <a:rPr lang="tr-TR" sz="1400" b="1" dirty="0" smtClean="0"/>
              <a:t>«fena», </a:t>
            </a:r>
            <a:r>
              <a:rPr lang="tr-TR" sz="1400" dirty="0" smtClean="0"/>
              <a:t>tefrikanın kaybolduğu </a:t>
            </a:r>
            <a:r>
              <a:rPr lang="tr-TR" sz="1400" b="1" dirty="0" smtClean="0"/>
              <a:t>«</a:t>
            </a:r>
            <a:r>
              <a:rPr lang="tr-TR" sz="1400" b="1" dirty="0" err="1" smtClean="0"/>
              <a:t>cem»in</a:t>
            </a:r>
            <a:r>
              <a:rPr lang="tr-TR" sz="1400" b="1" dirty="0" smtClean="0"/>
              <a:t> baki</a:t>
            </a:r>
            <a:r>
              <a:rPr lang="tr-TR" sz="1400" dirty="0" smtClean="0"/>
              <a:t> kaldığı haldir. </a:t>
            </a:r>
            <a:r>
              <a:rPr lang="tr-TR" sz="1400" dirty="0" err="1" smtClean="0"/>
              <a:t>Cüneyd’e</a:t>
            </a:r>
            <a:r>
              <a:rPr lang="tr-TR" sz="1400" dirty="0" smtClean="0"/>
              <a:t> göre tevhidin hakikatine eren </a:t>
            </a:r>
            <a:r>
              <a:rPr lang="tr-TR" sz="1400" b="1" dirty="0" smtClean="0"/>
              <a:t>kul beşerî olarak olmadan önceki haline yani ruhlar hayatına dönmektedir. Olmadan önceki haline </a:t>
            </a:r>
            <a:r>
              <a:rPr lang="tr-TR" sz="1400" dirty="0" smtClean="0"/>
              <a:t>dönüp Allah’ın baki kalmasıdır. </a:t>
            </a:r>
          </a:p>
        </p:txBody>
      </p:sp>
    </p:spTree>
    <p:extLst>
      <p:ext uri="{BB962C8B-B14F-4D97-AF65-F5344CB8AC3E}">
        <p14:creationId xmlns:p14="http://schemas.microsoft.com/office/powerpoint/2010/main" val="3235583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err="1">
                <a:solidFill>
                  <a:srgbClr val="C00000"/>
                </a:solidFill>
              </a:rPr>
              <a:t>Sufilerin</a:t>
            </a:r>
            <a:r>
              <a:rPr lang="tr-TR" b="1" u="sng" dirty="0">
                <a:solidFill>
                  <a:srgbClr val="C00000"/>
                </a:solidFill>
              </a:rPr>
              <a:t> Kelam İlmine Karşı Tavırları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1400" b="1" dirty="0" err="1" smtClean="0"/>
              <a:t>Sufilerin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Kelam’a</a:t>
            </a:r>
            <a:r>
              <a:rPr lang="tr-TR" sz="1400" b="1" dirty="0" smtClean="0"/>
              <a:t> Karşı Tavırları: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fıkha olduğu gibi Kelama karşıda </a:t>
            </a:r>
            <a:r>
              <a:rPr lang="tr-TR" sz="1400" b="1" dirty="0" smtClean="0"/>
              <a:t>mücadele</a:t>
            </a:r>
            <a:r>
              <a:rPr lang="tr-TR" sz="1400" dirty="0" smtClean="0"/>
              <a:t> etmişlerdir. Yer yer kelamcıların akaide dair görüşlerine, yöntemlerine </a:t>
            </a:r>
            <a:r>
              <a:rPr lang="tr-TR" sz="1400" b="1" dirty="0" smtClean="0"/>
              <a:t>karşı çıkmışlardır. </a:t>
            </a:r>
            <a:r>
              <a:rPr lang="tr-TR" sz="1400" dirty="0" err="1" smtClean="0"/>
              <a:t>Gazzâlî’nin</a:t>
            </a:r>
            <a:r>
              <a:rPr lang="tr-TR" sz="1400" dirty="0" smtClean="0"/>
              <a:t> dediği gibi sadece kelamcıların öncülleriyle hareket eden kişi </a:t>
            </a:r>
            <a:r>
              <a:rPr lang="tr-TR" sz="1400" b="1" dirty="0" smtClean="0"/>
              <a:t>her türlü şüpheden uzak </a:t>
            </a:r>
            <a:r>
              <a:rPr lang="tr-TR" sz="1400" b="1" dirty="0" err="1" smtClean="0"/>
              <a:t>yakinî</a:t>
            </a:r>
            <a:r>
              <a:rPr lang="tr-TR" sz="1400" b="1" dirty="0" smtClean="0"/>
              <a:t> bilgiyi </a:t>
            </a:r>
            <a:r>
              <a:rPr lang="tr-TR" sz="1400" dirty="0" smtClean="0"/>
              <a:t>elde etmek isteyeni tatmin etmez. Kelamın temeli, akaidin sıhhatine aklî deliller getirmek, </a:t>
            </a:r>
            <a:r>
              <a:rPr lang="tr-TR" sz="1400" dirty="0" err="1" smtClean="0"/>
              <a:t>mülhid</a:t>
            </a:r>
            <a:r>
              <a:rPr lang="tr-TR" sz="1400" dirty="0" smtClean="0"/>
              <a:t> ve inkarcılara karşı inancı korumaktır. </a:t>
            </a:r>
            <a:r>
              <a:rPr lang="tr-TR" sz="1400" b="1" dirty="0" smtClean="0"/>
              <a:t>Fakat aklî bir delil kendisine muarız başka bir aklî delil ile çürütülebilir</a:t>
            </a:r>
            <a:r>
              <a:rPr lang="tr-TR" sz="1400" dirty="0" smtClean="0"/>
              <a:t>. </a:t>
            </a:r>
            <a:r>
              <a:rPr lang="tr-TR" sz="1400" b="1" dirty="0" smtClean="0"/>
              <a:t>Üslup ve delil arayışları birbirlerinden farklı olduğu için</a:t>
            </a:r>
            <a:r>
              <a:rPr lang="tr-TR" sz="1400" dirty="0" smtClean="0"/>
              <a:t> neredeyse bir tek meselde dahi ittifak etmemişlerdir. </a:t>
            </a:r>
          </a:p>
          <a:p>
            <a:pPr algn="just"/>
            <a:r>
              <a:rPr lang="tr-TR" sz="1400" dirty="0" err="1"/>
              <a:t>Sufilerle</a:t>
            </a:r>
            <a:r>
              <a:rPr lang="tr-TR" sz="1400" dirty="0"/>
              <a:t> kelamcılar arasında var olan irtibat ve genellikle tek taraflı olan bu irtibatın yanında aralarında </a:t>
            </a:r>
            <a:r>
              <a:rPr lang="tr-TR" sz="1400" b="1" dirty="0"/>
              <a:t>ciddi problemlerin </a:t>
            </a:r>
            <a:r>
              <a:rPr lang="tr-TR" sz="1400" dirty="0"/>
              <a:t>var olduğu bilinmektedir. </a:t>
            </a:r>
            <a:r>
              <a:rPr lang="tr-TR" sz="1400" dirty="0" err="1" smtClean="0"/>
              <a:t>Sufiler</a:t>
            </a:r>
            <a:r>
              <a:rPr lang="tr-TR" sz="1400" dirty="0" smtClean="0"/>
              <a:t> </a:t>
            </a:r>
            <a:r>
              <a:rPr lang="tr-TR" sz="1400" dirty="0"/>
              <a:t>özellikle şu meselelerde kelamcıları eleştirmişlerdir: </a:t>
            </a:r>
            <a:r>
              <a:rPr lang="tr-TR" sz="1400" b="1" dirty="0"/>
              <a:t>1-</a:t>
            </a:r>
            <a:r>
              <a:rPr lang="tr-TR" sz="1400" dirty="0"/>
              <a:t> Akla gereğinden fazla yer verdiklerini söylemişlerdir. Zira </a:t>
            </a:r>
            <a:r>
              <a:rPr lang="tr-TR" sz="1400" b="1" dirty="0"/>
              <a:t>maddi alemde ve dünya işlerinde </a:t>
            </a:r>
            <a:r>
              <a:rPr lang="tr-TR" sz="1400" dirty="0"/>
              <a:t>aklı tartışmasız rehber kabul edene </a:t>
            </a:r>
            <a:r>
              <a:rPr lang="tr-TR" sz="1400" dirty="0" err="1"/>
              <a:t>sufiler</a:t>
            </a:r>
            <a:r>
              <a:rPr lang="tr-TR" sz="1400" dirty="0"/>
              <a:t>, kelamcıların akla dayanarak </a:t>
            </a:r>
            <a:r>
              <a:rPr lang="tr-TR" sz="1400" b="1" dirty="0"/>
              <a:t>Allah’ı, isim ve sıfatlarını, ruh, ölüm ve ötesi </a:t>
            </a:r>
            <a:r>
              <a:rPr lang="tr-TR" sz="1400" dirty="0"/>
              <a:t>gibi konuları akılla açıklamalarına </a:t>
            </a:r>
            <a:r>
              <a:rPr lang="tr-TR" sz="1400" b="1" dirty="0"/>
              <a:t>şiddetle</a:t>
            </a:r>
            <a:r>
              <a:rPr lang="tr-TR" sz="1400" dirty="0"/>
              <a:t> karşı çıkmışlardır. Yani </a:t>
            </a:r>
            <a:r>
              <a:rPr lang="tr-TR" sz="1400" b="1" dirty="0"/>
              <a:t>nazari ve metafizik aklı </a:t>
            </a:r>
            <a:r>
              <a:rPr lang="tr-TR" sz="1400" dirty="0"/>
              <a:t>eleştirmişlerdir. </a:t>
            </a:r>
            <a:r>
              <a:rPr lang="tr-TR" sz="1400" b="1" dirty="0"/>
              <a:t>2-</a:t>
            </a:r>
            <a:r>
              <a:rPr lang="tr-TR" sz="1400" dirty="0"/>
              <a:t> Özellikle </a:t>
            </a:r>
            <a:r>
              <a:rPr lang="tr-TR" sz="1400" dirty="0" err="1"/>
              <a:t>itikadi</a:t>
            </a:r>
            <a:r>
              <a:rPr lang="tr-TR" sz="1400" dirty="0"/>
              <a:t> meselelerde </a:t>
            </a:r>
            <a:r>
              <a:rPr lang="tr-TR" sz="1400" b="1" dirty="0"/>
              <a:t>yöntem hususunda </a:t>
            </a:r>
            <a:r>
              <a:rPr lang="tr-TR" sz="1400" dirty="0"/>
              <a:t>kelamcıları eleştirerek bu tür meselelerin yöntemsel olarak </a:t>
            </a:r>
            <a:r>
              <a:rPr lang="tr-TR" sz="1400" b="1" dirty="0"/>
              <a:t>«bireysel tecrübe/zevk» </a:t>
            </a:r>
            <a:r>
              <a:rPr lang="tr-TR" sz="1400" dirty="0"/>
              <a:t>ile bilinebileceğini söylemişlerdir. </a:t>
            </a:r>
            <a:r>
              <a:rPr lang="tr-TR" sz="1400" dirty="0" err="1" smtClean="0"/>
              <a:t>İtikadi</a:t>
            </a:r>
            <a:r>
              <a:rPr lang="tr-TR" sz="1400" dirty="0" smtClean="0"/>
              <a:t> </a:t>
            </a:r>
            <a:r>
              <a:rPr lang="tr-TR" sz="1400" dirty="0"/>
              <a:t>meseleleri </a:t>
            </a:r>
            <a:r>
              <a:rPr lang="tr-TR" sz="1400" b="1" dirty="0"/>
              <a:t>ikrar, tasdikin </a:t>
            </a:r>
            <a:r>
              <a:rPr lang="tr-TR" sz="1400" dirty="0"/>
              <a:t>yanında </a:t>
            </a:r>
            <a:r>
              <a:rPr lang="tr-TR" sz="1400" b="1" dirty="0"/>
              <a:t>idrak</a:t>
            </a:r>
            <a:r>
              <a:rPr lang="tr-TR" sz="1400" dirty="0"/>
              <a:t> dedikleri kalb</a:t>
            </a:r>
            <a:r>
              <a:rPr lang="tr-TR" sz="1400" b="1" dirty="0"/>
              <a:t>î/ruhî bir bilinçle </a:t>
            </a:r>
            <a:r>
              <a:rPr lang="tr-TR" sz="1400" dirty="0"/>
              <a:t>anlaşılması gerektiği üzerinde durmuşlarıdır</a:t>
            </a:r>
            <a:r>
              <a:rPr lang="tr-TR" sz="1400" dirty="0" smtClean="0"/>
              <a:t>. Onlara göre kelamcılar </a:t>
            </a:r>
            <a:r>
              <a:rPr lang="tr-TR" sz="1400" dirty="0" err="1" smtClean="0"/>
              <a:t>uluhiyyet</a:t>
            </a:r>
            <a:r>
              <a:rPr lang="tr-TR" sz="1400" dirty="0" smtClean="0"/>
              <a:t> hakkındaki tasavvurlarında ciddi şekilde </a:t>
            </a:r>
            <a:r>
              <a:rPr lang="tr-TR" sz="1400" b="1" dirty="0" smtClean="0"/>
              <a:t>yanılmışlar ve Allah ile kul arasını ayırmışlardır. </a:t>
            </a:r>
            <a:r>
              <a:rPr lang="tr-TR" sz="1400" dirty="0" smtClean="0"/>
              <a:t>Onlara göre </a:t>
            </a:r>
            <a:r>
              <a:rPr lang="tr-TR" sz="1400" b="1" dirty="0" smtClean="0"/>
              <a:t>aşırı bir tenzihe </a:t>
            </a:r>
            <a:r>
              <a:rPr lang="tr-TR" sz="1400" dirty="0" smtClean="0"/>
              <a:t>dayalı </a:t>
            </a:r>
            <a:r>
              <a:rPr lang="tr-TR" sz="1400" dirty="0" err="1" smtClean="0"/>
              <a:t>tevhid</a:t>
            </a:r>
            <a:r>
              <a:rPr lang="tr-TR" sz="1400" dirty="0" smtClean="0"/>
              <a:t> anlayışı tevhidi </a:t>
            </a:r>
            <a:r>
              <a:rPr lang="tr-TR" sz="1400" dirty="0" err="1" smtClean="0"/>
              <a:t>ifsad</a:t>
            </a:r>
            <a:r>
              <a:rPr lang="tr-TR" sz="1400" dirty="0" smtClean="0"/>
              <a:t> edecek derecededir. Allah ile kul arasındaki ilişki </a:t>
            </a:r>
            <a:r>
              <a:rPr lang="tr-TR" sz="1400" b="1" dirty="0" err="1" smtClean="0"/>
              <a:t>abid</a:t>
            </a:r>
            <a:r>
              <a:rPr lang="tr-TR" sz="1400" b="1" dirty="0" smtClean="0"/>
              <a:t>-kul</a:t>
            </a:r>
            <a:r>
              <a:rPr lang="tr-TR" sz="1400" dirty="0" smtClean="0"/>
              <a:t> </a:t>
            </a:r>
            <a:r>
              <a:rPr lang="tr-TR" sz="1400" dirty="0" err="1" smtClean="0"/>
              <a:t>ilişkisnden</a:t>
            </a:r>
            <a:r>
              <a:rPr lang="tr-TR" sz="1400" dirty="0" smtClean="0"/>
              <a:t> ziyade </a:t>
            </a:r>
            <a:r>
              <a:rPr lang="tr-TR" sz="1400" b="1" dirty="0" err="1" smtClean="0"/>
              <a:t>muhib-mahbub</a:t>
            </a:r>
            <a:r>
              <a:rPr lang="tr-TR" sz="1400" dirty="0" smtClean="0"/>
              <a:t> ilişkisi olmalıdır. </a:t>
            </a:r>
            <a:r>
              <a:rPr lang="tr-TR" sz="1400" b="1" dirty="0" err="1" smtClean="0"/>
              <a:t>Tevhid</a:t>
            </a:r>
            <a:r>
              <a:rPr lang="tr-TR" sz="1400" dirty="0" smtClean="0"/>
              <a:t> bütün akaidin temeli olduğu gibi </a:t>
            </a:r>
            <a:r>
              <a:rPr lang="tr-TR" sz="1400" b="1" dirty="0" smtClean="0"/>
              <a:t>ilahi aşk da </a:t>
            </a:r>
            <a:r>
              <a:rPr lang="tr-TR" sz="1400" dirty="0" smtClean="0"/>
              <a:t>dinî hayatın esası ve Allah’a ulaştıran yegane </a:t>
            </a:r>
            <a:r>
              <a:rPr lang="tr-TR" sz="1400" dirty="0" err="1" smtClean="0"/>
              <a:t>metoddur</a:t>
            </a:r>
            <a:r>
              <a:rPr lang="tr-TR" sz="1400" dirty="0" smtClean="0"/>
              <a:t>. </a:t>
            </a:r>
            <a:r>
              <a:rPr lang="tr-TR" sz="1400" dirty="0"/>
              <a:t>Fakat bu eleştirilerinin yanında </a:t>
            </a:r>
            <a:r>
              <a:rPr lang="tr-TR" sz="1400" b="1" dirty="0"/>
              <a:t>yeni bir kelam metodu geliştirme </a:t>
            </a:r>
            <a:r>
              <a:rPr lang="tr-TR" sz="1400" dirty="0"/>
              <a:t>ve </a:t>
            </a:r>
            <a:r>
              <a:rPr lang="tr-TR" sz="1400" dirty="0" err="1"/>
              <a:t>ehl</a:t>
            </a:r>
            <a:r>
              <a:rPr lang="tr-TR" sz="1400" dirty="0"/>
              <a:t>-i sünnet kelamının </a:t>
            </a:r>
            <a:r>
              <a:rPr lang="tr-TR" sz="1400" b="1" dirty="0"/>
              <a:t>yerine ikame etme </a:t>
            </a:r>
            <a:r>
              <a:rPr lang="tr-TR" sz="1400" dirty="0"/>
              <a:t>gibi bir iddiaya sahi olmamışlardır. Ayrıca </a:t>
            </a:r>
            <a:r>
              <a:rPr lang="tr-TR" sz="1400" dirty="0" err="1"/>
              <a:t>Gazzâlî’ye</a:t>
            </a:r>
            <a:r>
              <a:rPr lang="tr-TR" sz="1400" dirty="0"/>
              <a:t> gelinceye kadar </a:t>
            </a:r>
            <a:r>
              <a:rPr lang="tr-TR" sz="1400" dirty="0" err="1"/>
              <a:t>sufilerin</a:t>
            </a:r>
            <a:r>
              <a:rPr lang="tr-TR" sz="1400" dirty="0"/>
              <a:t> yaptıkları bu eleştirilerin Kelam ilminin </a:t>
            </a:r>
            <a:r>
              <a:rPr lang="tr-TR" sz="1400" b="1" dirty="0"/>
              <a:t>yönteminde ve konularında</a:t>
            </a:r>
            <a:r>
              <a:rPr lang="tr-TR" sz="1400" dirty="0"/>
              <a:t> </a:t>
            </a:r>
            <a:r>
              <a:rPr lang="tr-TR" sz="1400" b="1" dirty="0"/>
              <a:t>bir değişiklik</a:t>
            </a:r>
            <a:r>
              <a:rPr lang="tr-TR" sz="1400" dirty="0"/>
              <a:t> meydana getirmediği belirtilmelidir. </a:t>
            </a:r>
          </a:p>
          <a:p>
            <a:pPr algn="just"/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20496021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1644</TotalTime>
  <Words>3363</Words>
  <Application>Microsoft Office PowerPoint</Application>
  <PresentationFormat>Geniş ekran</PresentationFormat>
  <Paragraphs>45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  VI. YARIYIL BAHAR DÖNEMİ</vt:lpstr>
      <vt:lpstr>    9. HAFTA (29.04.2019) - Tasavvufun Diğer İslâmî İlimlerle Olan Münasebeti - KAYNAKÇA - Afifi, Tasavvuf İslâmda Manevî Hayat, İz yay. Çev. Ekrem Demirli/Abdullah Kartal - Salih Çift, «Tasavvufun Usul-i Fıkıh, Kelam ve İslam Felsefesi İle olan İlişkisi», İslâmî İlimlerde Metodoloji/Usul – VI, İSAV. -  </vt:lpstr>
      <vt:lpstr>Tevhidin Başlangıcı: Fena Hali</vt:lpstr>
      <vt:lpstr>Tevhidin Başlangıcı: Fena Hali</vt:lpstr>
      <vt:lpstr>Sufilerin Tevhid Anlayışları</vt:lpstr>
      <vt:lpstr>Sufilerin Tevhid Anlayışları</vt:lpstr>
      <vt:lpstr>Sufilerin Tevhid Anlayışları</vt:lpstr>
      <vt:lpstr>Sufilerin Tevhid Anlayışları</vt:lpstr>
      <vt:lpstr>Sufilerin Kelam İlmine Karşı Tavırları</vt:lpstr>
      <vt:lpstr>Sufilerin Kelam İlmine Karşı Tavırları</vt:lpstr>
      <vt:lpstr>Sufilerin Kelam İlmine Karşı Tavırları</vt:lpstr>
      <vt:lpstr>Kelamcıların Tasavvuf Eleştirisi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Abdullah Necmi</cp:lastModifiedBy>
  <cp:revision>176</cp:revision>
  <cp:lastPrinted>2019-02-25T11:11:47Z</cp:lastPrinted>
  <dcterms:created xsi:type="dcterms:W3CDTF">2017-02-20T05:50:03Z</dcterms:created>
  <dcterms:modified xsi:type="dcterms:W3CDTF">2019-04-29T09:19:59Z</dcterms:modified>
</cp:coreProperties>
</file>