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0" r:id="rId5"/>
    <p:sldId id="270" r:id="rId6"/>
    <p:sldId id="261" r:id="rId7"/>
    <p:sldId id="262" r:id="rId8"/>
    <p:sldId id="263" r:id="rId9"/>
    <p:sldId id="271" r:id="rId10"/>
    <p:sldId id="264" r:id="rId11"/>
    <p:sldId id="265" r:id="rId12"/>
    <p:sldId id="266" r:id="rId13"/>
    <p:sldId id="272" r:id="rId14"/>
    <p:sldId id="267" r:id="rId15"/>
    <p:sldId id="26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480" y="20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5/6/2020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beyazperde.com/sanatcilar/sanatci-126702/" TargetMode="External"/><Relationship Id="rId3" Type="http://schemas.openxmlformats.org/officeDocument/2006/relationships/hyperlink" Target="http://www.beyazperde.com/filmler/takvim/week-2015-02-06/" TargetMode="External"/><Relationship Id="rId7" Type="http://schemas.openxmlformats.org/officeDocument/2006/relationships/hyperlink" Target="http://www.beyazperde.com/sanatcilar/sanatci-505305/" TargetMode="External"/><Relationship Id="rId12" Type="http://schemas.openxmlformats.org/officeDocument/2006/relationships/hyperlink" Target="http://www.beyazperde.com/filmler/tum-filmleri/kullanici-puani/ulke-5002/" TargetMode="External"/><Relationship Id="rId2" Type="http://schemas.openxmlformats.org/officeDocument/2006/relationships/image" Target="../media/image1.jpeg"/><Relationship Id="rId1" Type="http://schemas.openxmlformats.org/officeDocument/2006/relationships/slideLayout" Target="../slideLayouts/slideLayout4.xml"/><Relationship Id="rId6" Type="http://schemas.openxmlformats.org/officeDocument/2006/relationships/hyperlink" Target="http://www.beyazperde.com/filmler/tum-filmleri/kullanici-puani/tur-13027/" TargetMode="External"/><Relationship Id="rId11" Type="http://schemas.openxmlformats.org/officeDocument/2006/relationships/hyperlink" Target="http://www.beyazperde.com/filmler/tum-filmleri/kullanici-puani/ulke-5004/" TargetMode="External"/><Relationship Id="rId5" Type="http://schemas.openxmlformats.org/officeDocument/2006/relationships/hyperlink" Target="http://www.beyazperde.com/filmler/tum-filmleri/kullanici-puani/tur-13015/" TargetMode="External"/><Relationship Id="rId10" Type="http://schemas.openxmlformats.org/officeDocument/2006/relationships/hyperlink" Target="http://www.beyazperde.com/sanatcilar/sanatci-19949/" TargetMode="External"/><Relationship Id="rId4" Type="http://schemas.openxmlformats.org/officeDocument/2006/relationships/hyperlink" Target="http://www.beyazperde.com/filmler/tum-filmleri/kullanici-puani/tur-13008/" TargetMode="External"/><Relationship Id="rId9" Type="http://schemas.openxmlformats.org/officeDocument/2006/relationships/hyperlink" Target="http://www.beyazperde.com/sanatcilar/sanatci-19056/"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EB7B9E43-A109-C34E-ADAD-FD51D3F93E28}"/>
              </a:ext>
            </a:extLst>
          </p:cNvPr>
          <p:cNvSpPr>
            <a:spLocks noGrp="1"/>
          </p:cNvSpPr>
          <p:nvPr>
            <p:ph type="title"/>
          </p:nvPr>
        </p:nvSpPr>
        <p:spPr/>
        <p:txBody>
          <a:bodyPr/>
          <a:lstStyle/>
          <a:p>
            <a:r>
              <a:rPr lang="tr-TR"/>
              <a:t>Özgürlük Yürüyüşü </a:t>
            </a:r>
          </a:p>
        </p:txBody>
      </p:sp>
      <p:pic>
        <p:nvPicPr>
          <p:cNvPr id="7" name="Resim 7">
            <a:extLst>
              <a:ext uri="{FF2B5EF4-FFF2-40B4-BE49-F238E27FC236}">
                <a16:creationId xmlns="" xmlns:a16="http://schemas.microsoft.com/office/drawing/2014/main" id="{3D7DF5A6-F5AA-8049-ADBE-F03C057D1A71}"/>
              </a:ext>
            </a:extLst>
          </p:cNvPr>
          <p:cNvPicPr>
            <a:picLocks noGrp="1" noChangeAspect="1"/>
          </p:cNvPicPr>
          <p:nvPr>
            <p:ph sz="half" idx="1"/>
          </p:nvPr>
        </p:nvPicPr>
        <p:blipFill>
          <a:blip r:embed="rId2"/>
          <a:stretch>
            <a:fillRect/>
          </a:stretch>
        </p:blipFill>
        <p:spPr>
          <a:xfrm>
            <a:off x="2804030" y="1905000"/>
            <a:ext cx="3291970" cy="4440332"/>
          </a:xfrm>
        </p:spPr>
      </p:pic>
      <p:sp>
        <p:nvSpPr>
          <p:cNvPr id="6" name="İçerik Yer Tutucusu 5">
            <a:extLst>
              <a:ext uri="{FF2B5EF4-FFF2-40B4-BE49-F238E27FC236}">
                <a16:creationId xmlns="" xmlns:a16="http://schemas.microsoft.com/office/drawing/2014/main" id="{31B8E10C-A231-E34C-BFC9-28CA92EDA24F}"/>
              </a:ext>
            </a:extLst>
          </p:cNvPr>
          <p:cNvSpPr>
            <a:spLocks noGrp="1"/>
          </p:cNvSpPr>
          <p:nvPr>
            <p:ph sz="half" idx="2"/>
          </p:nvPr>
        </p:nvSpPr>
        <p:spPr/>
        <p:txBody>
          <a:bodyPr/>
          <a:lstStyle/>
          <a:p>
            <a:r>
              <a:rPr lang="tr-TR" b="1" i="0" u="none" strike="noStrike">
                <a:solidFill>
                  <a:srgbClr val="005EA8"/>
                </a:solidFill>
                <a:effectLst/>
                <a:latin typeface="Arial" panose="020B0604020202020204" pitchFamily="34" charset="0"/>
                <a:hlinkClick r:id="rId3"/>
              </a:rPr>
              <a:t>6 Şubat 2015 </a:t>
            </a:r>
            <a:r>
              <a:rPr lang="tr-TR" b="0" i="0">
                <a:solidFill>
                  <a:srgbClr val="000000"/>
                </a:solidFill>
                <a:effectLst/>
                <a:latin typeface="Arial" panose="020B0604020202020204" pitchFamily="34" charset="0"/>
              </a:rPr>
              <a:t>/ 2s 8dk / </a:t>
            </a:r>
            <a:r>
              <a:rPr lang="tr-TR" b="0" i="0" u="none" strike="noStrike">
                <a:solidFill>
                  <a:srgbClr val="333333"/>
                </a:solidFill>
                <a:effectLst/>
                <a:latin typeface="Arial" panose="020B0604020202020204" pitchFamily="34" charset="0"/>
                <a:hlinkClick r:id="rId4"/>
              </a:rPr>
              <a:t>Dram</a:t>
            </a:r>
            <a:r>
              <a:rPr lang="tr-TR" b="0" i="0">
                <a:solidFill>
                  <a:srgbClr val="000000"/>
                </a:solidFill>
                <a:effectLst/>
                <a:latin typeface="Arial" panose="020B0604020202020204" pitchFamily="34" charset="0"/>
              </a:rPr>
              <a:t>, </a:t>
            </a:r>
            <a:r>
              <a:rPr lang="tr-TR" b="0" i="0" u="none" strike="noStrike">
                <a:solidFill>
                  <a:srgbClr val="333333"/>
                </a:solidFill>
                <a:effectLst/>
                <a:latin typeface="Arial" panose="020B0604020202020204" pitchFamily="34" charset="0"/>
                <a:hlinkClick r:id="rId5"/>
              </a:rPr>
              <a:t>Tarihi</a:t>
            </a:r>
            <a:r>
              <a:rPr lang="tr-TR" b="0" i="0">
                <a:solidFill>
                  <a:srgbClr val="000000"/>
                </a:solidFill>
                <a:effectLst/>
                <a:latin typeface="Arial" panose="020B0604020202020204" pitchFamily="34" charset="0"/>
              </a:rPr>
              <a:t>, </a:t>
            </a:r>
            <a:r>
              <a:rPr lang="tr-TR" b="0" i="0" u="none" strike="noStrike">
                <a:solidFill>
                  <a:srgbClr val="333333"/>
                </a:solidFill>
                <a:effectLst/>
                <a:latin typeface="Arial" panose="020B0604020202020204" pitchFamily="34" charset="0"/>
                <a:hlinkClick r:id="rId6"/>
              </a:rPr>
              <a:t>Biyografik</a:t>
            </a:r>
            <a:endParaRPr lang="tr-TR" b="0" i="0" u="none" strike="noStrike">
              <a:solidFill>
                <a:srgbClr val="333333"/>
              </a:solidFill>
              <a:effectLst/>
              <a:latin typeface="Arial" panose="020B0604020202020204" pitchFamily="34" charset="0"/>
            </a:endParaRPr>
          </a:p>
          <a:p>
            <a:endParaRPr lang="tr-TR" b="0" i="0">
              <a:solidFill>
                <a:srgbClr val="000000"/>
              </a:solidFill>
              <a:effectLst/>
              <a:latin typeface="Arial" panose="020B0604020202020204" pitchFamily="34" charset="0"/>
            </a:endParaRPr>
          </a:p>
          <a:p>
            <a:r>
              <a:rPr lang="tr-TR" b="0" i="0">
                <a:solidFill>
                  <a:srgbClr val="B3B3B3"/>
                </a:solidFill>
                <a:effectLst/>
                <a:latin typeface="Arial" panose="020B0604020202020204" pitchFamily="34" charset="0"/>
              </a:rPr>
              <a:t>Yönetmen </a:t>
            </a:r>
            <a:r>
              <a:rPr lang="tr-TR" b="0" i="0" u="none" strike="noStrike">
                <a:solidFill>
                  <a:srgbClr val="005EA8"/>
                </a:solidFill>
                <a:effectLst/>
                <a:latin typeface="Arial" panose="020B0604020202020204" pitchFamily="34" charset="0"/>
                <a:hlinkClick r:id="rId7"/>
              </a:rPr>
              <a:t>Ava DuVernay</a:t>
            </a:r>
            <a:endParaRPr lang="tr-TR" b="0" i="0" u="none" strike="noStrike">
              <a:solidFill>
                <a:srgbClr val="005EA8"/>
              </a:solidFill>
              <a:effectLst/>
              <a:latin typeface="Arial" panose="020B0604020202020204" pitchFamily="34" charset="0"/>
            </a:endParaRPr>
          </a:p>
          <a:p>
            <a:endParaRPr lang="tr-TR" b="0" i="0">
              <a:solidFill>
                <a:srgbClr val="B3B3B3"/>
              </a:solidFill>
              <a:effectLst/>
              <a:latin typeface="Arial" panose="020B0604020202020204" pitchFamily="34" charset="0"/>
            </a:endParaRPr>
          </a:p>
          <a:p>
            <a:r>
              <a:rPr lang="tr-TR" b="0" i="0">
                <a:solidFill>
                  <a:srgbClr val="B3B3B3"/>
                </a:solidFill>
                <a:effectLst/>
                <a:latin typeface="Arial" panose="020B0604020202020204" pitchFamily="34" charset="0"/>
              </a:rPr>
              <a:t>Oyuncular: </a:t>
            </a:r>
            <a:r>
              <a:rPr lang="tr-TR" b="0" i="0" u="none" strike="noStrike">
                <a:solidFill>
                  <a:srgbClr val="333333"/>
                </a:solidFill>
                <a:effectLst/>
                <a:latin typeface="Arial" panose="020B0604020202020204" pitchFamily="34" charset="0"/>
                <a:hlinkClick r:id="rId8"/>
              </a:rPr>
              <a:t>David Oyelowo</a:t>
            </a:r>
            <a:r>
              <a:rPr lang="tr-TR" b="0" i="0">
                <a:solidFill>
                  <a:srgbClr val="B3B3B3"/>
                </a:solidFill>
                <a:effectLst/>
                <a:latin typeface="Arial" panose="020B0604020202020204" pitchFamily="34" charset="0"/>
              </a:rPr>
              <a:t>, </a:t>
            </a:r>
            <a:r>
              <a:rPr lang="tr-TR" b="0" i="0" u="none" strike="noStrike">
                <a:solidFill>
                  <a:srgbClr val="333333"/>
                </a:solidFill>
                <a:effectLst/>
                <a:latin typeface="Arial" panose="020B0604020202020204" pitchFamily="34" charset="0"/>
                <a:hlinkClick r:id="rId9"/>
              </a:rPr>
              <a:t>Tom Wilkinson</a:t>
            </a:r>
            <a:r>
              <a:rPr lang="tr-TR" b="0" i="0">
                <a:solidFill>
                  <a:srgbClr val="B3B3B3"/>
                </a:solidFill>
                <a:effectLst/>
                <a:latin typeface="Arial" panose="020B0604020202020204" pitchFamily="34" charset="0"/>
              </a:rPr>
              <a:t>, </a:t>
            </a:r>
            <a:r>
              <a:rPr lang="tr-TR" b="0" i="0" u="none" strike="noStrike">
                <a:solidFill>
                  <a:srgbClr val="333333"/>
                </a:solidFill>
                <a:effectLst/>
                <a:latin typeface="Arial" panose="020B0604020202020204" pitchFamily="34" charset="0"/>
                <a:hlinkClick r:id="rId10"/>
              </a:rPr>
              <a:t>Carmen Ejogo</a:t>
            </a:r>
            <a:endParaRPr lang="tr-TR" b="0" i="0" u="none" strike="noStrike">
              <a:solidFill>
                <a:srgbClr val="333333"/>
              </a:solidFill>
              <a:effectLst/>
              <a:latin typeface="Arial" panose="020B0604020202020204" pitchFamily="34" charset="0"/>
            </a:endParaRPr>
          </a:p>
          <a:p>
            <a:endParaRPr lang="tr-TR" b="0" i="0">
              <a:solidFill>
                <a:srgbClr val="B3B3B3"/>
              </a:solidFill>
              <a:effectLst/>
              <a:latin typeface="Arial" panose="020B0604020202020204" pitchFamily="34" charset="0"/>
            </a:endParaRPr>
          </a:p>
          <a:p>
            <a:r>
              <a:rPr lang="tr-TR" b="0" i="0">
                <a:solidFill>
                  <a:srgbClr val="B3B3B3"/>
                </a:solidFill>
                <a:effectLst/>
                <a:latin typeface="Arial" panose="020B0604020202020204" pitchFamily="34" charset="0"/>
              </a:rPr>
              <a:t>Ülke</a:t>
            </a:r>
            <a:r>
              <a:rPr lang="tr-TR" b="0" i="0">
                <a:solidFill>
                  <a:srgbClr val="000000"/>
                </a:solidFill>
                <a:effectLst/>
                <a:latin typeface="Arial" panose="020B0604020202020204" pitchFamily="34" charset="0"/>
              </a:rPr>
              <a:t> </a:t>
            </a:r>
            <a:r>
              <a:rPr lang="tr-TR" b="0" i="0" u="none" strike="noStrike">
                <a:solidFill>
                  <a:srgbClr val="333333"/>
                </a:solidFill>
                <a:effectLst/>
                <a:latin typeface="Arial" panose="020B0604020202020204" pitchFamily="34" charset="0"/>
                <a:hlinkClick r:id="rId11"/>
              </a:rPr>
              <a:t>İngiltere</a:t>
            </a:r>
            <a:r>
              <a:rPr lang="tr-TR" b="0" i="0">
                <a:solidFill>
                  <a:srgbClr val="000000"/>
                </a:solidFill>
                <a:effectLst/>
                <a:latin typeface="Arial" panose="020B0604020202020204" pitchFamily="34" charset="0"/>
              </a:rPr>
              <a:t>, </a:t>
            </a:r>
            <a:r>
              <a:rPr lang="tr-TR" b="0" i="0" u="none" strike="noStrike">
                <a:solidFill>
                  <a:srgbClr val="333333"/>
                </a:solidFill>
                <a:effectLst/>
                <a:latin typeface="Arial" panose="020B0604020202020204" pitchFamily="34" charset="0"/>
                <a:hlinkClick r:id="rId12"/>
              </a:rPr>
              <a:t>ABD</a:t>
            </a:r>
            <a:endParaRPr lang="tr-TR" b="0" i="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942533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B8823405-4170-914F-AD83-EF01E7FC5DFC}"/>
              </a:ext>
            </a:extLst>
          </p:cNvPr>
          <p:cNvSpPr>
            <a:spLocks noGrp="1"/>
          </p:cNvSpPr>
          <p:nvPr>
            <p:ph idx="1"/>
          </p:nvPr>
        </p:nvSpPr>
        <p:spPr/>
        <p:txBody>
          <a:bodyPr>
            <a:normAutofit/>
          </a:bodyPr>
          <a:lstStyle/>
          <a:p>
            <a:r>
              <a:rPr lang="tr-TR" b="0" i="0">
                <a:solidFill>
                  <a:srgbClr val="333333"/>
                </a:solidFill>
                <a:effectLst/>
                <a:latin typeface="Arimo"/>
              </a:rPr>
              <a:t>Şiddet karşıtlığı sebebiyle hem liberallerin hem anaakım medyanın desteklediği King’in 1967’de Vietnam Savaşı konusunda başkanla giderek daha fazla ters düşmesi, etkisinin iyice cılızlaşmasıyla sonuçlanacaktır. </a:t>
            </a:r>
          </a:p>
          <a:p>
            <a:r>
              <a:rPr lang="tr-TR" b="0" i="0">
                <a:solidFill>
                  <a:srgbClr val="333333"/>
                </a:solidFill>
                <a:effectLst/>
                <a:latin typeface="Arimo"/>
              </a:rPr>
              <a:t>Tarihçi Howard Zinn, King’in bu dönemde yurttaş hakları hareketinin pek ele almadığı yoksullukla ilgili meselelere eğilmeye başladığını, savaşla yoksulluk arasında bağlar kurduğunu belirtir. </a:t>
            </a:r>
          </a:p>
          <a:p>
            <a:r>
              <a:rPr lang="tr-TR" b="0" i="0">
                <a:solidFill>
                  <a:srgbClr val="333333"/>
                </a:solidFill>
                <a:effectLst/>
                <a:latin typeface="Arimo"/>
              </a:rPr>
              <a:t>King, 1968 yılında siyah temizlik işçilerinin grevini desteklemeye gittiği Memphis’te suikasta uğradığında, ekonomik adalet şiarlı ‘Yoksul İnsanların Kampanyası’nın hazırlığını yapmaktaydı. Ancak ölümünden hemen sonra King, anaakım medya tarafından tüm radikal ve sistem dışı unsurlarından arındırılarak neredeyse gayrı siyasi bir ‘aziz’e dönüştürülür.</a:t>
            </a:r>
            <a:endParaRPr lang="tr-TR"/>
          </a:p>
        </p:txBody>
      </p:sp>
      <p:sp>
        <p:nvSpPr>
          <p:cNvPr id="5" name="Başlık 1">
            <a:extLst>
              <a:ext uri="{FF2B5EF4-FFF2-40B4-BE49-F238E27FC236}">
                <a16:creationId xmlns="" xmlns:a16="http://schemas.microsoft.com/office/drawing/2014/main" id="{1DAD00AB-B533-7B40-8656-95DABB2DA8B9}"/>
              </a:ext>
            </a:extLst>
          </p:cNvPr>
          <p:cNvSpPr txBox="1">
            <a:spLocks noGrp="1"/>
          </p:cNvSpPr>
          <p:nvPr>
            <p:ph type="title"/>
          </p:nvPr>
        </p:nvSpPr>
        <p:spPr>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a:t>Özgürlük Yürüyüşü </a:t>
            </a:r>
          </a:p>
        </p:txBody>
      </p:sp>
    </p:spTree>
    <p:extLst>
      <p:ext uri="{BB962C8B-B14F-4D97-AF65-F5344CB8AC3E}">
        <p14:creationId xmlns:p14="http://schemas.microsoft.com/office/powerpoint/2010/main" val="2609986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33AF6DED-6B0C-FF4A-B612-95A121FCD367}"/>
              </a:ext>
            </a:extLst>
          </p:cNvPr>
          <p:cNvSpPr>
            <a:spLocks noGrp="1"/>
          </p:cNvSpPr>
          <p:nvPr>
            <p:ph idx="1"/>
          </p:nvPr>
        </p:nvSpPr>
        <p:spPr/>
        <p:txBody>
          <a:bodyPr>
            <a:normAutofit/>
          </a:bodyPr>
          <a:lstStyle/>
          <a:p>
            <a:r>
              <a:rPr lang="tr-TR" b="0" i="0">
                <a:solidFill>
                  <a:srgbClr val="333333"/>
                </a:solidFill>
                <a:effectLst/>
                <a:latin typeface="Arimo"/>
              </a:rPr>
              <a:t>Filmin büyük bir başarısızlığı, kazanılan yasal hakları kitlesel mücadelenin başarısı, iktidarı çaresiz bırakarak kazanılmış davalar olarak tasvir etmek yerine, devlet büyüklerinin neredeyse bir lütfu olarak okumaya açık tavrı. </a:t>
            </a:r>
          </a:p>
          <a:p>
            <a:r>
              <a:rPr lang="tr-TR" b="0" i="0">
                <a:solidFill>
                  <a:srgbClr val="333333"/>
                </a:solidFill>
                <a:effectLst/>
                <a:latin typeface="Arimo"/>
              </a:rPr>
              <a:t>Örneğin, Oy Hakkı Yasası’na uzanan, yıllar süren diğer eylemlerden pek bahsedilmemesi, yahut Malcolm X’in filmde şiddet yanlısı olarak sürekli kenara itilmesi ve temsil ettiği mücadele ayağının hiç yer bulmaması bu bakımdan dikkat çekiyor. </a:t>
            </a:r>
          </a:p>
          <a:p>
            <a:r>
              <a:rPr lang="tr-TR" b="0" i="0">
                <a:solidFill>
                  <a:srgbClr val="333333"/>
                </a:solidFill>
                <a:effectLst/>
                <a:latin typeface="Arimo"/>
              </a:rPr>
              <a:t>Öte yandan filmin King ile Başkan Lyndon Johnson’ın ilişkisini ABD’deki resmî anlatının aksine çok daha gerilimli ve çatışmalı bir biçimde tasvir ettiğini de göz ardı etmemek lazım.</a:t>
            </a:r>
          </a:p>
        </p:txBody>
      </p:sp>
      <p:sp>
        <p:nvSpPr>
          <p:cNvPr id="5" name="Başlık 1">
            <a:extLst>
              <a:ext uri="{FF2B5EF4-FFF2-40B4-BE49-F238E27FC236}">
                <a16:creationId xmlns="" xmlns:a16="http://schemas.microsoft.com/office/drawing/2014/main" id="{1CD46D60-FB68-154D-A4E7-D5ED52F0AC8A}"/>
              </a:ext>
            </a:extLst>
          </p:cNvPr>
          <p:cNvSpPr txBox="1">
            <a:spLocks noGrp="1"/>
          </p:cNvSpPr>
          <p:nvPr>
            <p:ph type="title"/>
          </p:nvPr>
        </p:nvSpPr>
        <p:spPr>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a:t>Özgürlük Yürüyüşü </a:t>
            </a:r>
          </a:p>
        </p:txBody>
      </p:sp>
    </p:spTree>
    <p:extLst>
      <p:ext uri="{BB962C8B-B14F-4D97-AF65-F5344CB8AC3E}">
        <p14:creationId xmlns:p14="http://schemas.microsoft.com/office/powerpoint/2010/main" val="3182596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4DFE8585-1959-D44A-BB89-83E090F0FDE9}"/>
              </a:ext>
            </a:extLst>
          </p:cNvPr>
          <p:cNvSpPr>
            <a:spLocks noGrp="1"/>
          </p:cNvSpPr>
          <p:nvPr>
            <p:ph idx="1"/>
          </p:nvPr>
        </p:nvSpPr>
        <p:spPr/>
        <p:txBody>
          <a:bodyPr>
            <a:normAutofit fontScale="92500" lnSpcReduction="20000"/>
          </a:bodyPr>
          <a:lstStyle/>
          <a:p>
            <a:r>
              <a:rPr lang="tr-TR" b="0" i="0">
                <a:solidFill>
                  <a:srgbClr val="333333"/>
                </a:solidFill>
                <a:effectLst/>
                <a:latin typeface="Arimo"/>
              </a:rPr>
              <a:t>Resmî anlatı demokrat Johnson’ın King önderliğindeki sivil haklar hareketini desteklediğini ve ikilinin birçok alanda işbirliği yaptığını vurgular.</a:t>
            </a:r>
          </a:p>
          <a:p>
            <a:r>
              <a:rPr lang="tr-TR">
                <a:solidFill>
                  <a:srgbClr val="333333"/>
                </a:solidFill>
                <a:latin typeface="Arimo"/>
              </a:rPr>
              <a:t>Fi</a:t>
            </a:r>
            <a:r>
              <a:rPr lang="tr-TR" b="0" i="0">
                <a:solidFill>
                  <a:srgbClr val="333333"/>
                </a:solidFill>
                <a:effectLst/>
                <a:latin typeface="Arimo"/>
              </a:rPr>
              <a:t>lmse bu ilişkiye dair farklı bir yaklaşım sergileyerek Johnson’ı kurnaz bir politikacı olarak tasvir ediyor. Johnson’ın King’e hayırhah yaklaşmasının en önemli sebebi siyah hareketin iyice radikalleşmesine, şiddetsizlik prensibini savunan King’in kontrolünden çıkıp Malcolm X’in en önemli temsilcisi olduğu daha radikal çizginin egemenliğine girmesine engel olmak istemesi. Yani giderek daha gerginleşen durumu kontrol altında tutmaya çalışarak hareketi daha geleneksel, kurumsal siyaset biçimleri içinde soğurmak. </a:t>
            </a:r>
          </a:p>
          <a:p>
            <a:r>
              <a:rPr lang="tr-TR" b="0" i="0">
                <a:solidFill>
                  <a:srgbClr val="333333"/>
                </a:solidFill>
                <a:effectLst/>
                <a:latin typeface="Arimo"/>
              </a:rPr>
              <a:t>Üstelik Johnson, King’in atacağı adımları önceden bilmek ve şekillendirmek için FBI’ın ‘hizmetlerinden’ yararlanmaktan da çekinmez. Tüm bunlar ışığında Johnson’ın 1965’te nihayet siyahların güney eyaletlerinde seçmen olarak yazılmalarının önündeki engelleri kaldıran Oy Hakları Yasası’nı kabul etmesi, kendini Alabama valisi Wallace gibi muhafazakârlardan ayrıştırma ihtiyacından kaynaklanıyor. Johnson’ın Wallace ile karşı karşıya geldiği sahne bu bakımdan kilit öneme sahip.</a:t>
            </a:r>
            <a:endParaRPr lang="tr-TR"/>
          </a:p>
        </p:txBody>
      </p:sp>
      <p:sp>
        <p:nvSpPr>
          <p:cNvPr id="5" name="Başlık 1">
            <a:extLst>
              <a:ext uri="{FF2B5EF4-FFF2-40B4-BE49-F238E27FC236}">
                <a16:creationId xmlns="" xmlns:a16="http://schemas.microsoft.com/office/drawing/2014/main" id="{9F3EB195-21B6-A04B-A349-CE68B3D4A805}"/>
              </a:ext>
            </a:extLst>
          </p:cNvPr>
          <p:cNvSpPr txBox="1">
            <a:spLocks noGrp="1"/>
          </p:cNvSpPr>
          <p:nvPr>
            <p:ph type="title"/>
          </p:nvPr>
        </p:nvSpPr>
        <p:spPr>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a:t>Özgürlük Yürüyüşü </a:t>
            </a:r>
          </a:p>
        </p:txBody>
      </p:sp>
    </p:spTree>
    <p:extLst>
      <p:ext uri="{BB962C8B-B14F-4D97-AF65-F5344CB8AC3E}">
        <p14:creationId xmlns:p14="http://schemas.microsoft.com/office/powerpoint/2010/main" val="3145176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4">
            <a:extLst>
              <a:ext uri="{FF2B5EF4-FFF2-40B4-BE49-F238E27FC236}">
                <a16:creationId xmlns="" xmlns:a16="http://schemas.microsoft.com/office/drawing/2014/main" id="{D4757C97-C1DC-F943-A1C3-1B9E364CBCB0}"/>
              </a:ext>
            </a:extLst>
          </p:cNvPr>
          <p:cNvPicPr>
            <a:picLocks noGrp="1" noChangeAspect="1"/>
          </p:cNvPicPr>
          <p:nvPr>
            <p:ph idx="1"/>
          </p:nvPr>
        </p:nvPicPr>
        <p:blipFill>
          <a:blip r:embed="rId2"/>
          <a:stretch>
            <a:fillRect/>
          </a:stretch>
        </p:blipFill>
        <p:spPr>
          <a:xfrm>
            <a:off x="2959253" y="2455640"/>
            <a:ext cx="6728016" cy="3778250"/>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
        <p:nvSpPr>
          <p:cNvPr id="7" name="Başlık 1">
            <a:extLst>
              <a:ext uri="{FF2B5EF4-FFF2-40B4-BE49-F238E27FC236}">
                <a16:creationId xmlns="" xmlns:a16="http://schemas.microsoft.com/office/drawing/2014/main" id="{8AB4443C-B8C9-9E42-9441-B18088501D4A}"/>
              </a:ext>
            </a:extLst>
          </p:cNvPr>
          <p:cNvSpPr txBox="1">
            <a:spLocks noGrp="1"/>
          </p:cNvSpPr>
          <p:nvPr>
            <p:ph type="title"/>
          </p:nvPr>
        </p:nvSpPr>
        <p:spPr>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a:t>Özgürlük Yürüyüşü </a:t>
            </a:r>
          </a:p>
        </p:txBody>
      </p:sp>
    </p:spTree>
    <p:extLst>
      <p:ext uri="{BB962C8B-B14F-4D97-AF65-F5344CB8AC3E}">
        <p14:creationId xmlns:p14="http://schemas.microsoft.com/office/powerpoint/2010/main" val="833809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600F129C-5E0B-3944-A070-2C493FEAD91D}"/>
              </a:ext>
            </a:extLst>
          </p:cNvPr>
          <p:cNvSpPr>
            <a:spLocks noGrp="1"/>
          </p:cNvSpPr>
          <p:nvPr>
            <p:ph idx="1"/>
          </p:nvPr>
        </p:nvSpPr>
        <p:spPr/>
        <p:txBody>
          <a:bodyPr/>
          <a:lstStyle/>
          <a:p>
            <a:r>
              <a:rPr lang="tr-TR" b="0" i="0">
                <a:solidFill>
                  <a:srgbClr val="333333"/>
                </a:solidFill>
                <a:effectLst/>
                <a:latin typeface="Arimo"/>
              </a:rPr>
              <a:t>Başkan açıkça üzerinde tarihî bir sorumluluk hissettiğini, ülkenin geleceğini düşündüğünü, tarihin kendisinden nasıl bahsedeceğini dert edindiğini belirtiyor. </a:t>
            </a:r>
          </a:p>
          <a:p>
            <a:r>
              <a:rPr lang="tr-TR" b="0" i="0">
                <a:solidFill>
                  <a:srgbClr val="333333"/>
                </a:solidFill>
                <a:effectLst/>
                <a:latin typeface="Arimo"/>
              </a:rPr>
              <a:t>Filmin bu vurgusu, nihayetinde yasanın önünü açan temel faktörün başkanın ahlaki değerleri olduğu izlenimini oluşturuyor. </a:t>
            </a:r>
          </a:p>
          <a:p>
            <a:r>
              <a:rPr lang="tr-TR" b="0" i="0">
                <a:solidFill>
                  <a:srgbClr val="333333"/>
                </a:solidFill>
                <a:effectLst/>
                <a:latin typeface="Arimo"/>
              </a:rPr>
              <a:t>Her ne kadar Selma’daki kitlesel mücadele filmin geneline yayılsa da, yasanın kabulü militan bir toplumsal mücadelenin iktidarı çaresizliğe sürükleyerek elde ettiği bir kazanımdan ziyade, neredeyse devletin kendi çıkarını gözettiği politik bir hamle gibi gösterilmekte.</a:t>
            </a:r>
            <a:endParaRPr lang="tr-TR"/>
          </a:p>
        </p:txBody>
      </p:sp>
      <p:sp>
        <p:nvSpPr>
          <p:cNvPr id="5" name="Başlık 1">
            <a:extLst>
              <a:ext uri="{FF2B5EF4-FFF2-40B4-BE49-F238E27FC236}">
                <a16:creationId xmlns="" xmlns:a16="http://schemas.microsoft.com/office/drawing/2014/main" id="{3BCFCB51-D726-B241-8DF9-4D6406EF331A}"/>
              </a:ext>
            </a:extLst>
          </p:cNvPr>
          <p:cNvSpPr txBox="1">
            <a:spLocks noGrp="1"/>
          </p:cNvSpPr>
          <p:nvPr>
            <p:ph type="title"/>
          </p:nvPr>
        </p:nvSpPr>
        <p:spPr>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a:t>Özgürlük Yürüyüşü </a:t>
            </a:r>
          </a:p>
        </p:txBody>
      </p:sp>
    </p:spTree>
    <p:extLst>
      <p:ext uri="{BB962C8B-B14F-4D97-AF65-F5344CB8AC3E}">
        <p14:creationId xmlns:p14="http://schemas.microsoft.com/office/powerpoint/2010/main" val="150894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7F736F88-6726-504B-A3EC-A941F560C3F8}"/>
              </a:ext>
            </a:extLst>
          </p:cNvPr>
          <p:cNvSpPr>
            <a:spLocks noGrp="1"/>
          </p:cNvSpPr>
          <p:nvPr>
            <p:ph idx="1"/>
          </p:nvPr>
        </p:nvSpPr>
        <p:spPr/>
        <p:txBody>
          <a:bodyPr>
            <a:normAutofit lnSpcReduction="10000"/>
          </a:bodyPr>
          <a:lstStyle/>
          <a:p>
            <a:r>
              <a:rPr lang="tr-TR" b="0" i="0">
                <a:solidFill>
                  <a:srgbClr val="333333"/>
                </a:solidFill>
                <a:effectLst/>
                <a:latin typeface="Arimo"/>
              </a:rPr>
              <a:t>Siyah özgürlük hareketinin fitilini ateşleyen olaylardan biri, Rosa Parks’ın Montgomery’de otobüste bir beyaza yer vermeyi reddetmesi olmuştu. Bunun ardından gerçekleştirilen Otobüs Boykotu, filmde King’in örgütlediği ve dikkatleri üzerine çektiği ilk başarılı kitlesel eylem olarak anılırken, Parks’ın adının hiç geçmemesi gözden kaçacak gibi değil.</a:t>
            </a:r>
          </a:p>
          <a:p>
            <a:r>
              <a:rPr lang="tr-TR" b="0" i="0">
                <a:solidFill>
                  <a:srgbClr val="333333"/>
                </a:solidFill>
                <a:effectLst/>
                <a:latin typeface="Arimo"/>
              </a:rPr>
              <a:t>Filmin yapımcılarından Oprah Winfrey, Annie Lee Cooper rolünde başarılı fakat kısa bir performansla yer buluyor. Kısa aralıklarla gördüğümüz Diane Nash’in sözü ise sadece iki-üç cümleyle kısıtlı. Siyah harekette önemli yeri olan bu kadınların filmdeki tali varlığı sebebiyle siyaset konuşanlar, kararları alanlar, uygulayanlar yine hep erkekler.</a:t>
            </a:r>
          </a:p>
          <a:p>
            <a:r>
              <a:rPr lang="tr-TR" b="0" i="0">
                <a:solidFill>
                  <a:srgbClr val="333333"/>
                </a:solidFill>
                <a:effectLst/>
                <a:latin typeface="Arimo"/>
              </a:rPr>
              <a:t>Örneğin King’in karısı Coretta Scott’ın kendisi de gençliğinden itibaren sivil haklar hareketinde yer alan bir aktivistken, neden büyük oranda geleneksel bir ev kadını gibi tasvir edildiği merak konusu. </a:t>
            </a:r>
            <a:endParaRPr lang="tr-TR"/>
          </a:p>
        </p:txBody>
      </p:sp>
      <p:sp>
        <p:nvSpPr>
          <p:cNvPr id="5" name="Başlık 1">
            <a:extLst>
              <a:ext uri="{FF2B5EF4-FFF2-40B4-BE49-F238E27FC236}">
                <a16:creationId xmlns="" xmlns:a16="http://schemas.microsoft.com/office/drawing/2014/main" id="{C324A5EB-BD5B-064C-88EB-67825576143E}"/>
              </a:ext>
            </a:extLst>
          </p:cNvPr>
          <p:cNvSpPr txBox="1">
            <a:spLocks noGrp="1"/>
          </p:cNvSpPr>
          <p:nvPr>
            <p:ph type="title"/>
          </p:nvPr>
        </p:nvSpPr>
        <p:spPr>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a:t>Özgürlük Yürüyüşü </a:t>
            </a:r>
          </a:p>
        </p:txBody>
      </p:sp>
    </p:spTree>
    <p:extLst>
      <p:ext uri="{BB962C8B-B14F-4D97-AF65-F5344CB8AC3E}">
        <p14:creationId xmlns:p14="http://schemas.microsoft.com/office/powerpoint/2010/main" val="3280484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48E03DEA-65D3-1147-944F-21AAE5D94F2F}"/>
              </a:ext>
            </a:extLst>
          </p:cNvPr>
          <p:cNvSpPr>
            <a:spLocks noGrp="1"/>
          </p:cNvSpPr>
          <p:nvPr>
            <p:ph idx="1"/>
          </p:nvPr>
        </p:nvSpPr>
        <p:spPr>
          <a:xfrm>
            <a:off x="2592925" y="2133600"/>
            <a:ext cx="8915400" cy="3777622"/>
          </a:xfrm>
        </p:spPr>
        <p:txBody>
          <a:bodyPr>
            <a:normAutofit fontScale="92500" lnSpcReduction="20000"/>
          </a:bodyPr>
          <a:lstStyle/>
          <a:p>
            <a:r>
              <a:rPr lang="tr-TR" sz="1900">
                <a:solidFill>
                  <a:srgbClr val="333333"/>
                </a:solidFill>
                <a:latin typeface="Arimo"/>
              </a:rPr>
              <a:t>Film, 2015 Oscar Ödülleri’nde ‘En İyi Film’ dalında aday olan, 1964 yılında, henüz otuz beş yaşında Nobel Barış Ödülü’ne layık görülen ABD Atlanta doğumlu Martin Luther King’in hayatından esinlenilerek çekilmiştir.</a:t>
            </a:r>
          </a:p>
          <a:p>
            <a:endParaRPr lang="tr-TR" sz="1900">
              <a:solidFill>
                <a:srgbClr val="333333"/>
              </a:solidFill>
              <a:latin typeface="Arimo"/>
            </a:endParaRPr>
          </a:p>
          <a:p>
            <a:r>
              <a:rPr lang="tr-TR" sz="1900">
                <a:solidFill>
                  <a:srgbClr val="333333"/>
                </a:solidFill>
                <a:latin typeface="Arimo"/>
              </a:rPr>
              <a:t>Film, Martin Luther King Jr.’ın önderliğinde 1965 senesinde yaşanan özgürlük yürüyüşünü anlatıyor.</a:t>
            </a:r>
          </a:p>
          <a:p>
            <a:endParaRPr lang="tr-TR" sz="1900">
              <a:solidFill>
                <a:srgbClr val="333333"/>
              </a:solidFill>
              <a:latin typeface="Arimo"/>
            </a:endParaRPr>
          </a:p>
          <a:p>
            <a:r>
              <a:rPr lang="tr-TR" sz="1900">
                <a:solidFill>
                  <a:srgbClr val="333333"/>
                </a:solidFill>
                <a:latin typeface="Arimo"/>
              </a:rPr>
              <a:t>1965 yılında Alabama’nın Selma kentinden eyalet başkentine giden 87 kilometrelik yolda, tarihe geçen üç protesto yürüyüşü yapıldı. Martin Luther King öncülüğündeki bu yürüyüşler kamuoyunu ateşledi ve A.B.D. Başkanı Johnson’un Oy Hakkı Kanunu’nu çıkarmasını sağladı. Film, bu tarihi olaylar zincirinin 50’nci yılında direnişin filizlenip dev bir insan hakları savaşına dönüştüğü tehlikelerle ve baskılarla dolu üç aylık sürece odaklanıyor.</a:t>
            </a:r>
          </a:p>
          <a:p>
            <a:endParaRPr lang="tr-TR"/>
          </a:p>
        </p:txBody>
      </p:sp>
      <p:sp>
        <p:nvSpPr>
          <p:cNvPr id="5" name="Başlık 1">
            <a:extLst>
              <a:ext uri="{FF2B5EF4-FFF2-40B4-BE49-F238E27FC236}">
                <a16:creationId xmlns="" xmlns:a16="http://schemas.microsoft.com/office/drawing/2014/main" id="{71662DE2-676F-794C-8F63-3A53277C91FD}"/>
              </a:ext>
            </a:extLst>
          </p:cNvPr>
          <p:cNvSpPr txBox="1">
            <a:spLocks noGrp="1"/>
          </p:cNvSpPr>
          <p:nvPr>
            <p:ph type="title"/>
          </p:nvPr>
        </p:nvSpPr>
        <p:spPr>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a:t>Özgürlük Yürüyüşü </a:t>
            </a:r>
          </a:p>
        </p:txBody>
      </p:sp>
    </p:spTree>
    <p:extLst>
      <p:ext uri="{BB962C8B-B14F-4D97-AF65-F5344CB8AC3E}">
        <p14:creationId xmlns:p14="http://schemas.microsoft.com/office/powerpoint/2010/main" val="372618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004D5A0B-0C3E-E047-B672-D40D632DDBC3}"/>
              </a:ext>
            </a:extLst>
          </p:cNvPr>
          <p:cNvSpPr>
            <a:spLocks noGrp="1"/>
          </p:cNvSpPr>
          <p:nvPr>
            <p:ph idx="1"/>
          </p:nvPr>
        </p:nvSpPr>
        <p:spPr>
          <a:xfrm>
            <a:off x="2589212" y="2133599"/>
            <a:ext cx="8915400" cy="3599955"/>
          </a:xfrm>
        </p:spPr>
        <p:txBody>
          <a:bodyPr>
            <a:normAutofit lnSpcReduction="10000"/>
          </a:bodyPr>
          <a:lstStyle/>
          <a:p>
            <a:r>
              <a:rPr lang="tr-TR">
                <a:solidFill>
                  <a:srgbClr val="333333"/>
                </a:solidFill>
                <a:latin typeface="Arimo"/>
              </a:rPr>
              <a:t>25 Mart tarihindeki ilk yürüyüş denemesi kızgın beyazların ve polisin şiddet uygulaması nedeniyle iptal edildi. Bu şiddet o kadar yoğundu ki 25 Mart 1965, ABD tarihinde ‘Kanlı Pazar’ olarak anıldı ancak Kanlı Pazar, Yurttaş Hakları Hareketine halk desteği sağlanması konusunda bir dönüm noktası oldu.</a:t>
            </a:r>
          </a:p>
          <a:p>
            <a:pPr marL="0" indent="0">
              <a:buNone/>
            </a:pPr>
            <a:endParaRPr lang="tr-TR">
              <a:solidFill>
                <a:srgbClr val="333333"/>
              </a:solidFill>
              <a:latin typeface="Arimo"/>
            </a:endParaRPr>
          </a:p>
          <a:p>
            <a:pPr marL="0" indent="0">
              <a:buNone/>
            </a:pPr>
            <a:endParaRPr lang="tr-TR">
              <a:solidFill>
                <a:srgbClr val="333333"/>
              </a:solidFill>
              <a:latin typeface="Arimo"/>
            </a:endParaRPr>
          </a:p>
          <a:p>
            <a:r>
              <a:rPr lang="tr-TR">
                <a:solidFill>
                  <a:srgbClr val="333333"/>
                </a:solidFill>
                <a:latin typeface="Arimo"/>
              </a:rPr>
              <a:t>King ABD’nin ideallerine bağlı bir vatansever ve çok iyi bir Hrisitiyan’dır.  Vietnam savaşı konusunda sert eleştiriler yapmıştır. 4 Nisan 1967 yılında, New York City Riverside Kilisesinde - öldürülmesinden tam olarak 1 yıl önce- Vietnam’ın Ötesi: Sessizliği Kırmanın Zamanı başlıklı konuşmasını yaptı ve ABD'yi "bugün Dünya'nın en büyük şiddet sağlayıcısı" olarak adlandırdı. Aynı zamanda Kuzey Vietnam’ın toprak reformunu da övdü.</a:t>
            </a:r>
          </a:p>
        </p:txBody>
      </p:sp>
      <p:sp>
        <p:nvSpPr>
          <p:cNvPr id="5" name="Başlık 1">
            <a:extLst>
              <a:ext uri="{FF2B5EF4-FFF2-40B4-BE49-F238E27FC236}">
                <a16:creationId xmlns="" xmlns:a16="http://schemas.microsoft.com/office/drawing/2014/main" id="{E25B2329-50F6-A34D-9F42-44D245C0BD08}"/>
              </a:ext>
            </a:extLst>
          </p:cNvPr>
          <p:cNvSpPr txBox="1">
            <a:spLocks noGrp="1"/>
          </p:cNvSpPr>
          <p:nvPr>
            <p:ph type="title"/>
          </p:nvPr>
        </p:nvSpPr>
        <p:spPr>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a:t>Özgürlük Yürüyüşü </a:t>
            </a:r>
          </a:p>
        </p:txBody>
      </p:sp>
    </p:spTree>
    <p:extLst>
      <p:ext uri="{BB962C8B-B14F-4D97-AF65-F5344CB8AC3E}">
        <p14:creationId xmlns:p14="http://schemas.microsoft.com/office/powerpoint/2010/main" val="1920760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30105CA4-C357-D54D-8B09-B8F6E697A76E}"/>
              </a:ext>
            </a:extLst>
          </p:cNvPr>
          <p:cNvSpPr>
            <a:spLocks noGrp="1"/>
          </p:cNvSpPr>
          <p:nvPr>
            <p:ph idx="1"/>
          </p:nvPr>
        </p:nvSpPr>
        <p:spPr/>
        <p:txBody>
          <a:bodyPr>
            <a:normAutofit fontScale="77500" lnSpcReduction="20000"/>
          </a:bodyPr>
          <a:lstStyle/>
          <a:p>
            <a:r>
              <a:rPr lang="tr-TR">
                <a:solidFill>
                  <a:srgbClr val="333333"/>
                </a:solidFill>
                <a:latin typeface="Arimo"/>
              </a:rPr>
              <a:t>‘Selma’, Martin Luther King’in Nobel Barış Ödülü’nden sonra ABD Başkanı Johnson ile ‘özgürlük’ üzerine yaptığı görüşmelerle başlıyor. </a:t>
            </a:r>
          </a:p>
          <a:p>
            <a:r>
              <a:rPr lang="tr-TR">
                <a:solidFill>
                  <a:srgbClr val="333333"/>
                </a:solidFill>
                <a:latin typeface="Arimo"/>
              </a:rPr>
              <a:t>FBİ’ ın gerçek dinleme kayıtlarına dayandırılarak oluşturulan senaryoda, King ve adamlarının eylemsel hareketliliği yönetme biçimleri, Ku Klux Klan denilen faşist örgütle mücadeleleri ön planda. </a:t>
            </a:r>
          </a:p>
          <a:p>
            <a:r>
              <a:rPr lang="tr-TR">
                <a:solidFill>
                  <a:srgbClr val="333333"/>
                </a:solidFill>
                <a:latin typeface="Arimo"/>
              </a:rPr>
              <a:t>Siyahi ırktan gelen insanlara tanınan ‘oy kullanma hakkı’, eyalet valilerinin umarsız tavırları nedeniyle bilerek bürokratik engellere takılıyor.</a:t>
            </a:r>
          </a:p>
          <a:p>
            <a:r>
              <a:rPr lang="tr-TR">
                <a:solidFill>
                  <a:srgbClr val="333333"/>
                </a:solidFill>
                <a:latin typeface="Arimo"/>
              </a:rPr>
              <a:t>Kağıt üstünde haklarını elde eden insanlar, devlet içine kümelenmiş faşist memurlar tarafından engellenerek toplumdan dışlanıyor.</a:t>
            </a:r>
          </a:p>
          <a:p>
            <a:r>
              <a:rPr lang="tr-TR">
                <a:solidFill>
                  <a:srgbClr val="333333"/>
                </a:solidFill>
                <a:latin typeface="Arimo"/>
              </a:rPr>
              <a:t>King’ in dönemin ABD Başkanı Johnson’dan talepleri reddedilince, nüfusunun dörtte üçünü siyahi ırkın oluşturduğu ‘Selma’ adlı kasabadan eyalet başkentine, Washington’da bulunan Beyaz Saray’a kadar yürüyüşler gerçekleştirme planları yapılıyor. </a:t>
            </a:r>
          </a:p>
          <a:p>
            <a:r>
              <a:rPr lang="tr-TR">
                <a:solidFill>
                  <a:srgbClr val="333333"/>
                </a:solidFill>
                <a:latin typeface="Arimo"/>
              </a:rPr>
              <a:t>Yürüyüşlerden önce halkı örgütlemek için kendi ailesinden fedakarlıklar yapan King, siyah ırka karşı polisin acımasız tavrı karşısında duygularıyla mantığı arasında karar vermek zorunda. </a:t>
            </a:r>
          </a:p>
          <a:p>
            <a:r>
              <a:rPr lang="tr-TR">
                <a:solidFill>
                  <a:srgbClr val="333333"/>
                </a:solidFill>
                <a:latin typeface="Arimo"/>
              </a:rPr>
              <a:t>Uluorta öldürülen insanlar, polisin kameralara aldırış etmeden yüzlerce siyah insana uyguladığı gazlı coplu saldırı tüm ülkede büyük infial yaratıp, olayı toplumsal bir alandan alıp, ABD’nin ülke sorunu haline dönüştürüyor.</a:t>
            </a:r>
          </a:p>
        </p:txBody>
      </p:sp>
      <p:sp>
        <p:nvSpPr>
          <p:cNvPr id="5" name="Başlık 1">
            <a:extLst>
              <a:ext uri="{FF2B5EF4-FFF2-40B4-BE49-F238E27FC236}">
                <a16:creationId xmlns="" xmlns:a16="http://schemas.microsoft.com/office/drawing/2014/main" id="{39982398-F19D-BB4D-9A30-4073348380DA}"/>
              </a:ext>
            </a:extLst>
          </p:cNvPr>
          <p:cNvSpPr txBox="1">
            <a:spLocks noGrp="1"/>
          </p:cNvSpPr>
          <p:nvPr>
            <p:ph type="title"/>
          </p:nvPr>
        </p:nvSpPr>
        <p:spPr>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a:t>Özgürlük Yürüyüşü </a:t>
            </a:r>
          </a:p>
        </p:txBody>
      </p:sp>
    </p:spTree>
    <p:extLst>
      <p:ext uri="{BB962C8B-B14F-4D97-AF65-F5344CB8AC3E}">
        <p14:creationId xmlns:p14="http://schemas.microsoft.com/office/powerpoint/2010/main" val="2126759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4">
            <a:extLst>
              <a:ext uri="{FF2B5EF4-FFF2-40B4-BE49-F238E27FC236}">
                <a16:creationId xmlns="" xmlns:a16="http://schemas.microsoft.com/office/drawing/2014/main" id="{29297923-9783-B548-9BBF-73CF51865680}"/>
              </a:ext>
            </a:extLst>
          </p:cNvPr>
          <p:cNvPicPr>
            <a:picLocks noGrp="1" noChangeAspect="1"/>
          </p:cNvPicPr>
          <p:nvPr>
            <p:ph idx="1"/>
          </p:nvPr>
        </p:nvPicPr>
        <p:blipFill>
          <a:blip r:embed="rId2"/>
          <a:stretch>
            <a:fillRect/>
          </a:stretch>
        </p:blipFill>
        <p:spPr>
          <a:xfrm>
            <a:off x="2851537" y="2132945"/>
            <a:ext cx="8001461" cy="4286497"/>
          </a:xfrm>
          <a:prstGeom prst="rect">
            <a:avLst/>
          </a:prstGeom>
          <a:ln>
            <a:noFill/>
          </a:ln>
          <a:effectLst>
            <a:softEdge rad="112500"/>
          </a:effectLst>
        </p:spPr>
      </p:pic>
      <p:sp>
        <p:nvSpPr>
          <p:cNvPr id="7" name="Başlık 1">
            <a:extLst>
              <a:ext uri="{FF2B5EF4-FFF2-40B4-BE49-F238E27FC236}">
                <a16:creationId xmlns="" xmlns:a16="http://schemas.microsoft.com/office/drawing/2014/main" id="{77CC3D18-72B7-0740-8E70-2BD841C48441}"/>
              </a:ext>
            </a:extLst>
          </p:cNvPr>
          <p:cNvSpPr txBox="1">
            <a:spLocks noGrp="1"/>
          </p:cNvSpPr>
          <p:nvPr>
            <p:ph type="title"/>
          </p:nvPr>
        </p:nvSpPr>
        <p:spPr>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a:t>Özgürlük Yürüyüşü </a:t>
            </a:r>
          </a:p>
        </p:txBody>
      </p:sp>
    </p:spTree>
    <p:extLst>
      <p:ext uri="{BB962C8B-B14F-4D97-AF65-F5344CB8AC3E}">
        <p14:creationId xmlns:p14="http://schemas.microsoft.com/office/powerpoint/2010/main" val="800924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5D7AB841-6F74-164A-8F15-DE784B6EF3CD}"/>
              </a:ext>
            </a:extLst>
          </p:cNvPr>
          <p:cNvSpPr>
            <a:spLocks noGrp="1"/>
          </p:cNvSpPr>
          <p:nvPr>
            <p:ph idx="1"/>
          </p:nvPr>
        </p:nvSpPr>
        <p:spPr/>
        <p:txBody>
          <a:bodyPr>
            <a:normAutofit/>
          </a:bodyPr>
          <a:lstStyle/>
          <a:p>
            <a:r>
              <a:rPr lang="tr-TR">
                <a:solidFill>
                  <a:srgbClr val="333333"/>
                </a:solidFill>
                <a:latin typeface="Arimo"/>
              </a:rPr>
              <a:t>Film güneydeki siyah hareketinin temel karakteristiklerinin tümünü izleyiciye aktarmakta.</a:t>
            </a:r>
          </a:p>
          <a:p>
            <a:endParaRPr lang="tr-TR">
              <a:solidFill>
                <a:srgbClr val="333333"/>
              </a:solidFill>
              <a:latin typeface="Arimo"/>
            </a:endParaRPr>
          </a:p>
          <a:p>
            <a:r>
              <a:rPr lang="tr-TR">
                <a:solidFill>
                  <a:srgbClr val="333333"/>
                </a:solidFill>
                <a:latin typeface="Arimo"/>
              </a:rPr>
              <a:t>Duygusal kilise toplantıları, güncel çatışmalara uyarlanan Hıristiyan ilahileri, kaybedilmiş Amerikan ideallerine göndermeler, şiddetsizlik ilkesine bağlılık, mücadele ve kendini feda etme kararlılığı. </a:t>
            </a:r>
          </a:p>
          <a:p>
            <a:endParaRPr lang="tr-TR">
              <a:solidFill>
                <a:srgbClr val="333333"/>
              </a:solidFill>
              <a:latin typeface="Arimo"/>
            </a:endParaRPr>
          </a:p>
          <a:p>
            <a:r>
              <a:rPr lang="tr-TR">
                <a:solidFill>
                  <a:srgbClr val="333333"/>
                </a:solidFill>
                <a:latin typeface="Arimo"/>
              </a:rPr>
              <a:t>Öte yandan film, yurttaş hakları hareketinin farklı kanatları arasındaki hem siyasal hem örgütsel strateji ve taktiklere dair de bir tablo çiziyor. </a:t>
            </a:r>
          </a:p>
        </p:txBody>
      </p:sp>
      <p:sp>
        <p:nvSpPr>
          <p:cNvPr id="5" name="Başlık 1">
            <a:extLst>
              <a:ext uri="{FF2B5EF4-FFF2-40B4-BE49-F238E27FC236}">
                <a16:creationId xmlns="" xmlns:a16="http://schemas.microsoft.com/office/drawing/2014/main" id="{D575A3AF-92A5-4249-9CF8-13FF52C4FC55}"/>
              </a:ext>
            </a:extLst>
          </p:cNvPr>
          <p:cNvSpPr txBox="1">
            <a:spLocks noGrp="1"/>
          </p:cNvSpPr>
          <p:nvPr>
            <p:ph type="title"/>
          </p:nvPr>
        </p:nvSpPr>
        <p:spPr>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a:t>Özgürlük Yürüyüşü </a:t>
            </a:r>
          </a:p>
        </p:txBody>
      </p:sp>
    </p:spTree>
    <p:extLst>
      <p:ext uri="{BB962C8B-B14F-4D97-AF65-F5344CB8AC3E}">
        <p14:creationId xmlns:p14="http://schemas.microsoft.com/office/powerpoint/2010/main" val="4113207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0E256E95-10BD-1744-A82C-90A09A42DCB7}"/>
              </a:ext>
            </a:extLst>
          </p:cNvPr>
          <p:cNvSpPr>
            <a:spLocks noGrp="1"/>
          </p:cNvSpPr>
          <p:nvPr>
            <p:ph idx="1"/>
          </p:nvPr>
        </p:nvSpPr>
        <p:spPr/>
        <p:txBody>
          <a:bodyPr/>
          <a:lstStyle/>
          <a:p>
            <a:r>
              <a:rPr lang="tr-TR" b="0" i="0">
                <a:solidFill>
                  <a:srgbClr val="333333"/>
                </a:solidFill>
                <a:effectLst/>
                <a:latin typeface="Arimo"/>
              </a:rPr>
              <a:t>Örneğin King’in Selma’da uzun süredir siyahların bilincini yükseltme çalışması yapan SNCC (Student Nonviolent Coordinating Committee/ Şiddet Karşıtı Öğrenci Koordinasyon Komitesi) üyesi gençlerle tartıştığı sahnede, kendisinin ve örgütünün prensiplerini aktardığı sözleri hareketteki bölünmeleri gözler önüne sermesi bakımından kilit öneme sahip. </a:t>
            </a:r>
          </a:p>
          <a:p>
            <a:r>
              <a:rPr lang="tr-TR" b="0" i="0">
                <a:solidFill>
                  <a:srgbClr val="333333"/>
                </a:solidFill>
                <a:effectLst/>
                <a:latin typeface="Arimo"/>
              </a:rPr>
              <a:t>SNCC gibi yerli halk içinde uzun soluklu militan taban çalışmasına girişmekten ziyade, King ve örgütü medyanın etkin kullanımıyla ‘şiddetsizlik’ ilkesine dayalı boykot, oturma eylemi ve yürüyüş gibi kitle gösterilerinin kamuoyunda yarattığı basınç sayesinde siyasetçilerle müzakere yöntemini benimsiyor. </a:t>
            </a:r>
          </a:p>
          <a:p>
            <a:r>
              <a:rPr lang="tr-TR" b="0" i="0">
                <a:solidFill>
                  <a:srgbClr val="333333"/>
                </a:solidFill>
                <a:effectLst/>
                <a:latin typeface="Arimo"/>
              </a:rPr>
              <a:t>Diğer deyişle stratejileri, medya aracılığıyla beyaz yerel otoritelerin şiddet içeren uygulamalarını gün yüzüne çıkararak beyaz kamuoyunda, siyahların karşılaştığı haksızlıklara dair farkındalık yaratmaya dayanıyor.</a:t>
            </a:r>
            <a:endParaRPr lang="tr-TR"/>
          </a:p>
        </p:txBody>
      </p:sp>
      <p:sp>
        <p:nvSpPr>
          <p:cNvPr id="5" name="Başlık 1">
            <a:extLst>
              <a:ext uri="{FF2B5EF4-FFF2-40B4-BE49-F238E27FC236}">
                <a16:creationId xmlns="" xmlns:a16="http://schemas.microsoft.com/office/drawing/2014/main" id="{BFD57DA7-75D4-F74F-8DB8-0C4809B837EE}"/>
              </a:ext>
            </a:extLst>
          </p:cNvPr>
          <p:cNvSpPr txBox="1">
            <a:spLocks noGrp="1"/>
          </p:cNvSpPr>
          <p:nvPr>
            <p:ph type="title"/>
          </p:nvPr>
        </p:nvSpPr>
        <p:spPr>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a:t>Özgürlük Yürüyüşü </a:t>
            </a:r>
          </a:p>
        </p:txBody>
      </p:sp>
    </p:spTree>
    <p:extLst>
      <p:ext uri="{BB962C8B-B14F-4D97-AF65-F5344CB8AC3E}">
        <p14:creationId xmlns:p14="http://schemas.microsoft.com/office/powerpoint/2010/main" val="184457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10CBB29F-8608-DB4E-950C-711F4BE97701}"/>
              </a:ext>
            </a:extLst>
          </p:cNvPr>
          <p:cNvSpPr>
            <a:spLocks noGrp="1"/>
          </p:cNvSpPr>
          <p:nvPr>
            <p:ph type="title"/>
          </p:nvPr>
        </p:nvSpPr>
        <p:spPr/>
        <p:txBody>
          <a:bodyPr/>
          <a:lstStyle/>
          <a:p>
            <a:endParaRPr lang="tr-TR"/>
          </a:p>
        </p:txBody>
      </p:sp>
      <p:sp>
        <p:nvSpPr>
          <p:cNvPr id="3" name="İçerik Yer Tutucusu 2">
            <a:extLst>
              <a:ext uri="{FF2B5EF4-FFF2-40B4-BE49-F238E27FC236}">
                <a16:creationId xmlns="" xmlns:a16="http://schemas.microsoft.com/office/drawing/2014/main" id="{9A52C8D0-068B-6547-97C0-7A5773FC066F}"/>
              </a:ext>
            </a:extLst>
          </p:cNvPr>
          <p:cNvSpPr>
            <a:spLocks noGrp="1"/>
          </p:cNvSpPr>
          <p:nvPr>
            <p:ph idx="1"/>
          </p:nvPr>
        </p:nvSpPr>
        <p:spPr/>
        <p:txBody>
          <a:bodyPr>
            <a:normAutofit lnSpcReduction="10000"/>
          </a:bodyPr>
          <a:lstStyle/>
          <a:p>
            <a:r>
              <a:rPr lang="tr-TR" b="0" i="0">
                <a:solidFill>
                  <a:srgbClr val="333333"/>
                </a:solidFill>
                <a:effectLst/>
                <a:latin typeface="Arimo"/>
              </a:rPr>
              <a:t>Böylelikle siyahların hayatlarında adım adım gerçek ve somut değişiklikler yapılabildiğini savunan King, SNCC veya Malcolm X gibi hareketin daha radikal aktörlerini bir anlamda somut kazanım elde edememekle eleştiriyor. Filmde Malcolm X’in devrimci radikalizmiyle King’in şiddet karşıtı müzakereci siyaseti birkaç kez karşı karşıya getiriliyor. Hatta King’in elini başkan karşısında en güçlü kılan unsurun şiddet karşıtlığı olduğu vurgulanıyor.</a:t>
            </a:r>
          </a:p>
          <a:p>
            <a:r>
              <a:rPr lang="tr-TR" b="0" i="0">
                <a:solidFill>
                  <a:srgbClr val="333333"/>
                </a:solidFill>
                <a:effectLst/>
                <a:latin typeface="Arimo"/>
              </a:rPr>
              <a:t>King’in siyahların sistematik ezilmişliğine karşı şiddet karşıtlığını ve sevgiyi öne çıkaran söylemini naif bulan eleştiriler, siyah hareketi geliştikçe artacak ve bu durum King’i kendi solu ve sağı arasında sıkışarak daha radikal bir pozisyon almaya sürükleyecektir. Bu tercihin fitilini ateşleyen anlardan biri Polisin vahşice saldırdığı yürüyüşü tekrarlamak için, çağrıcısı olduğu ikinci bir yürüyüşü tartışmalı biçimde sonlandıran King’in hareket içindeki güvenilirliğinin sarsıldığına, King’in radikal siyahlar arasında öfke uyandırdığına şahit oluruz</a:t>
            </a:r>
            <a:endParaRPr lang="tr-TR"/>
          </a:p>
        </p:txBody>
      </p:sp>
    </p:spTree>
    <p:extLst>
      <p:ext uri="{BB962C8B-B14F-4D97-AF65-F5344CB8AC3E}">
        <p14:creationId xmlns:p14="http://schemas.microsoft.com/office/powerpoint/2010/main" val="2557148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4">
            <a:extLst>
              <a:ext uri="{FF2B5EF4-FFF2-40B4-BE49-F238E27FC236}">
                <a16:creationId xmlns="" xmlns:a16="http://schemas.microsoft.com/office/drawing/2014/main" id="{92C65AA4-8923-9144-9AB5-8D6CBD773722}"/>
              </a:ext>
            </a:extLst>
          </p:cNvPr>
          <p:cNvPicPr>
            <a:picLocks noGrp="1" noChangeAspect="1"/>
          </p:cNvPicPr>
          <p:nvPr>
            <p:ph idx="1"/>
          </p:nvPr>
        </p:nvPicPr>
        <p:blipFill>
          <a:blip r:embed="rId2"/>
          <a:stretch>
            <a:fillRect/>
          </a:stretch>
        </p:blipFill>
        <p:spPr>
          <a:xfrm>
            <a:off x="2876055" y="2128891"/>
            <a:ext cx="6809757" cy="4483257"/>
          </a:xfrm>
          <a:prstGeom prst="ellipse">
            <a:avLst/>
          </a:prstGeom>
          <a:ln>
            <a:noFill/>
          </a:ln>
          <a:effectLst>
            <a:softEdge rad="112500"/>
          </a:effectLst>
        </p:spPr>
      </p:pic>
      <p:sp>
        <p:nvSpPr>
          <p:cNvPr id="7" name="Başlık 1">
            <a:extLst>
              <a:ext uri="{FF2B5EF4-FFF2-40B4-BE49-F238E27FC236}">
                <a16:creationId xmlns="" xmlns:a16="http://schemas.microsoft.com/office/drawing/2014/main" id="{C65C78FA-3FDE-514D-93F2-17AB05C1E311}"/>
              </a:ext>
            </a:extLst>
          </p:cNvPr>
          <p:cNvSpPr txBox="1">
            <a:spLocks noGrp="1"/>
          </p:cNvSpPr>
          <p:nvPr>
            <p:ph type="title"/>
          </p:nvPr>
        </p:nvSpPr>
        <p:spPr>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a:t>Özgürlük Yürüyüşü </a:t>
            </a:r>
          </a:p>
        </p:txBody>
      </p:sp>
    </p:spTree>
    <p:extLst>
      <p:ext uri="{BB962C8B-B14F-4D97-AF65-F5344CB8AC3E}">
        <p14:creationId xmlns:p14="http://schemas.microsoft.com/office/powerpoint/2010/main" val="2567868725"/>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0</TotalTime>
  <Words>1192</Words>
  <Application>Microsoft Office PowerPoint</Application>
  <PresentationFormat>Özel</PresentationFormat>
  <Paragraphs>62</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Duman</vt:lpstr>
      <vt:lpstr>Özgürlük Yürüyüşü </vt:lpstr>
      <vt:lpstr>Özgürlük Yürüyüşü </vt:lpstr>
      <vt:lpstr>Özgürlük Yürüyüşü </vt:lpstr>
      <vt:lpstr>Özgürlük Yürüyüşü </vt:lpstr>
      <vt:lpstr>Özgürlük Yürüyüşü </vt:lpstr>
      <vt:lpstr>Özgürlük Yürüyüşü </vt:lpstr>
      <vt:lpstr>Özgürlük Yürüyüşü </vt:lpstr>
      <vt:lpstr>PowerPoint Sunusu</vt:lpstr>
      <vt:lpstr>Özgürlük Yürüyüşü </vt:lpstr>
      <vt:lpstr>Özgürlük Yürüyüşü </vt:lpstr>
      <vt:lpstr>Özgürlük Yürüyüşü </vt:lpstr>
      <vt:lpstr>Özgürlük Yürüyüşü </vt:lpstr>
      <vt:lpstr>Özgürlük Yürüyüşü </vt:lpstr>
      <vt:lpstr>Özgürlük Yürüyüşü </vt:lpstr>
      <vt:lpstr>Özgürlük Yürüyüşü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Özgürlük Yürüyüşü</dc:title>
  <dc:creator>ilknur bora</dc:creator>
  <cp:lastModifiedBy>PC</cp:lastModifiedBy>
  <cp:revision>3</cp:revision>
  <dcterms:created xsi:type="dcterms:W3CDTF">2020-05-01T23:02:25Z</dcterms:created>
  <dcterms:modified xsi:type="dcterms:W3CDTF">2020-05-06T15:34:52Z</dcterms:modified>
</cp:coreProperties>
</file>