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29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24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24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526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076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68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1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46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942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936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25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92652-E26F-474A-9019-4CBE0DC585F3}" type="datetimeFigureOut">
              <a:rPr lang="tr-TR" smtClean="0"/>
              <a:t>26.09.2017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7145C-5A21-48AD-B251-B3716A1537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52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Chapter</a:t>
            </a:r>
            <a:r>
              <a:rPr lang="tr-TR" dirty="0" smtClean="0"/>
              <a:t> 1 </a:t>
            </a:r>
            <a:r>
              <a:rPr lang="tr-TR" dirty="0" err="1" smtClean="0"/>
              <a:t>Introduction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Microprocessor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Asst</a:t>
            </a:r>
            <a:r>
              <a:rPr lang="tr-TR" dirty="0" smtClean="0"/>
              <a:t>. Prof. Dr. Gazi Erkan BOSTANCI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Slides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mainly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Intel </a:t>
            </a:r>
            <a:r>
              <a:rPr lang="tr-TR" dirty="0" err="1" smtClean="0"/>
              <a:t>Microprocessors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Barry</a:t>
            </a:r>
            <a:r>
              <a:rPr lang="tr-TR" dirty="0" smtClean="0"/>
              <a:t> B. </a:t>
            </a:r>
            <a:r>
              <a:rPr lang="tr-TR" dirty="0" err="1" smtClean="0"/>
              <a:t>Brey</a:t>
            </a:r>
            <a:r>
              <a:rPr lang="tr-TR" dirty="0" smtClean="0"/>
              <a:t>, 2008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1975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81084" cy="47035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area at locations C8000H–DFFFFH is often open or free. This area is used for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expanded </a:t>
            </a:r>
            <a:r>
              <a:rPr lang="en-US" dirty="0"/>
              <a:t>memory system (EMS) in a </a:t>
            </a:r>
            <a:r>
              <a:rPr lang="en-US" dirty="0" smtClean="0"/>
              <a:t>PC</a:t>
            </a:r>
            <a:r>
              <a:rPr lang="tr-TR" dirty="0" smtClean="0"/>
              <a:t>.</a:t>
            </a:r>
          </a:p>
          <a:p>
            <a:r>
              <a:rPr lang="en-US" dirty="0"/>
              <a:t>Memory locations E0000H–EFFFFH contain the cassette BASIC language on ROM found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early </a:t>
            </a:r>
            <a:r>
              <a:rPr lang="en-US" dirty="0"/>
              <a:t>IBM personal computer systems. This area is often open or free in newer computer systems.</a:t>
            </a:r>
          </a:p>
          <a:p>
            <a:r>
              <a:rPr lang="en-US" dirty="0"/>
              <a:t>Finally, the system BIOS ROM is located in the top 64K bytes of the system </a:t>
            </a:r>
            <a:r>
              <a:rPr lang="en-US" dirty="0" smtClean="0"/>
              <a:t>area</a:t>
            </a:r>
            <a:r>
              <a:rPr lang="tr-TR" dirty="0" smtClean="0"/>
              <a:t> </a:t>
            </a:r>
            <a:r>
              <a:rPr lang="en-US" dirty="0" smtClean="0"/>
              <a:t>(F0000H–FFFFFH</a:t>
            </a:r>
            <a:r>
              <a:rPr lang="en-US" dirty="0"/>
              <a:t>). This ROM controls the operation of the basic I/O devices connected to </a:t>
            </a:r>
            <a:r>
              <a:rPr lang="en-US" dirty="0" smtClean="0"/>
              <a:t>the</a:t>
            </a:r>
            <a:r>
              <a:rPr lang="en-US" dirty="0"/>
              <a:t> computer system. It does not control the operation of the video system, which has its own </a:t>
            </a:r>
            <a:r>
              <a:rPr lang="en-US" dirty="0" smtClean="0"/>
              <a:t>BIOS</a:t>
            </a:r>
            <a:r>
              <a:rPr lang="tr-TR" dirty="0" smtClean="0"/>
              <a:t> </a:t>
            </a:r>
            <a:r>
              <a:rPr lang="en-US" dirty="0" smtClean="0"/>
              <a:t>ROM </a:t>
            </a:r>
            <a:r>
              <a:rPr lang="en-US" dirty="0"/>
              <a:t>at location C0000H. The first part of the system BIOS (F0000H–F7FFFH) often </a:t>
            </a:r>
            <a:r>
              <a:rPr lang="en-US" dirty="0" smtClean="0"/>
              <a:t>contains</a:t>
            </a:r>
            <a:r>
              <a:rPr lang="tr-TR" dirty="0" smtClean="0"/>
              <a:t> </a:t>
            </a:r>
            <a:r>
              <a:rPr lang="en-US" dirty="0" smtClean="0"/>
              <a:t>programs </a:t>
            </a:r>
            <a:r>
              <a:rPr lang="en-US" dirty="0"/>
              <a:t>that set up the computer; the second part contains procedures that control the basic </a:t>
            </a:r>
            <a:r>
              <a:rPr lang="en-US" dirty="0" smtClean="0"/>
              <a:t>I/O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56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Windows </a:t>
            </a:r>
            <a:r>
              <a:rPr lang="tr-TR" dirty="0" err="1" smtClean="0"/>
              <a:t>Systems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6845968" cy="5032375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Tpa</a:t>
            </a:r>
            <a:r>
              <a:rPr lang="tr-TR" dirty="0" smtClean="0"/>
              <a:t> </a:t>
            </a:r>
            <a:r>
              <a:rPr lang="tr-TR" dirty="0" err="1" smtClean="0"/>
              <a:t>starts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00000000H </a:t>
            </a:r>
            <a:r>
              <a:rPr lang="tr-TR" dirty="0" err="1" smtClean="0"/>
              <a:t>does</a:t>
            </a:r>
            <a:r>
              <a:rPr lang="tr-TR" dirty="0" smtClean="0"/>
              <a:t> not </a:t>
            </a:r>
            <a:r>
              <a:rPr lang="tr-TR" dirty="0" err="1" smtClean="0"/>
              <a:t>mean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any</a:t>
            </a:r>
            <a:r>
              <a:rPr lang="tr-TR" dirty="0" smtClean="0"/>
              <a:t> program </a:t>
            </a:r>
            <a:r>
              <a:rPr lang="tr-TR" dirty="0" err="1" smtClean="0"/>
              <a:t>written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Windows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begin</a:t>
            </a:r>
            <a:r>
              <a:rPr lang="tr-TR" dirty="0" smtClean="0"/>
              <a:t> at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processes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page</a:t>
            </a:r>
            <a:r>
              <a:rPr lang="tr-TR" dirty="0" smtClean="0"/>
              <a:t> </a:t>
            </a:r>
            <a:r>
              <a:rPr lang="tr-TR" dirty="0" err="1" smtClean="0"/>
              <a:t>tables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tables</a:t>
            </a:r>
            <a:r>
              <a:rPr lang="tr-TR" dirty="0" smtClean="0"/>
              <a:t> define </a:t>
            </a:r>
            <a:r>
              <a:rPr lang="tr-TR" dirty="0" err="1" smtClean="0"/>
              <a:t>where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4K-byte </a:t>
            </a:r>
            <a:r>
              <a:rPr lang="tr-TR" dirty="0" err="1" smtClean="0"/>
              <a:t>page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process</a:t>
            </a:r>
            <a:r>
              <a:rPr lang="tr-TR" dirty="0" smtClean="0"/>
              <a:t> is </a:t>
            </a:r>
            <a:r>
              <a:rPr lang="tr-TR" dirty="0" err="1" smtClean="0"/>
              <a:t>located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, </a:t>
            </a:r>
            <a:r>
              <a:rPr lang="tr-TR" dirty="0" err="1" smtClean="0"/>
              <a:t>applications</a:t>
            </a:r>
            <a:r>
              <a:rPr lang="tr-TR" dirty="0" smtClean="0"/>
              <a:t> can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up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2G-byte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has </a:t>
            </a:r>
            <a:r>
              <a:rPr lang="tr-TR" dirty="0" err="1" smtClean="0"/>
              <a:t>less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(OS) </a:t>
            </a:r>
            <a:r>
              <a:rPr lang="tr-TR" dirty="0" err="1" smtClean="0"/>
              <a:t>uses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harddisk</a:t>
            </a:r>
            <a:r>
              <a:rPr lang="tr-TR" dirty="0" smtClean="0"/>
              <a:t> </a:t>
            </a:r>
            <a:r>
              <a:rPr lang="tr-TR" dirty="0" err="1" smtClean="0"/>
              <a:t>drive</a:t>
            </a:r>
            <a:r>
              <a:rPr lang="tr-TR" dirty="0" smtClean="0"/>
              <a:t> in </a:t>
            </a:r>
            <a:r>
              <a:rPr lang="tr-TR" dirty="0" err="1" smtClean="0"/>
              <a:t>case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physical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is not </a:t>
            </a:r>
            <a:r>
              <a:rPr lang="tr-TR" dirty="0" err="1" smtClean="0"/>
              <a:t>sufficent</a:t>
            </a:r>
            <a:r>
              <a:rPr lang="tr-TR" dirty="0" smtClean="0"/>
              <a:t>. (Virtual </a:t>
            </a:r>
            <a:r>
              <a:rPr lang="tr-TR" dirty="0" err="1" smtClean="0"/>
              <a:t>memory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0624" y="160421"/>
            <a:ext cx="464137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903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I/O Space	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755105" cy="4351338"/>
          </a:xfrm>
        </p:spPr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I/O </a:t>
            </a:r>
            <a:r>
              <a:rPr lang="tr-TR" dirty="0" err="1" smtClean="0"/>
              <a:t>space</a:t>
            </a:r>
            <a:r>
              <a:rPr lang="tr-TR" dirty="0" smtClean="0"/>
              <a:t> </a:t>
            </a:r>
            <a:r>
              <a:rPr lang="tr-TR" dirty="0" err="1" smtClean="0"/>
              <a:t>extends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I/O port 0000H </a:t>
            </a:r>
            <a:r>
              <a:rPr lang="tr-TR" dirty="0" err="1" smtClean="0"/>
              <a:t>to</a:t>
            </a:r>
            <a:r>
              <a:rPr lang="tr-TR" dirty="0" smtClean="0"/>
              <a:t> port FFFFH. An I/O port </a:t>
            </a:r>
            <a:r>
              <a:rPr lang="tr-TR" dirty="0" err="1" smtClean="0"/>
              <a:t>address</a:t>
            </a:r>
            <a:r>
              <a:rPr lang="tr-TR" dirty="0" smtClean="0"/>
              <a:t> is </a:t>
            </a:r>
            <a:r>
              <a:rPr lang="tr-TR" dirty="0" err="1" smtClean="0"/>
              <a:t>similar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, but </a:t>
            </a:r>
            <a:r>
              <a:rPr lang="tr-TR" dirty="0" err="1" smtClean="0"/>
              <a:t>instead</a:t>
            </a:r>
            <a:r>
              <a:rPr lang="tr-TR" dirty="0" smtClean="0"/>
              <a:t> of </a:t>
            </a:r>
            <a:r>
              <a:rPr lang="tr-TR" dirty="0" err="1" smtClean="0"/>
              <a:t>addressing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, it </a:t>
            </a:r>
            <a:r>
              <a:rPr lang="tr-TR" dirty="0" err="1" smtClean="0"/>
              <a:t>addresses</a:t>
            </a:r>
            <a:r>
              <a:rPr lang="tr-TR" dirty="0" smtClean="0"/>
              <a:t> an I/O </a:t>
            </a:r>
            <a:r>
              <a:rPr lang="tr-TR" dirty="0" err="1" smtClean="0"/>
              <a:t>device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You</a:t>
            </a:r>
            <a:r>
              <a:rPr lang="tr-TR" dirty="0" smtClean="0"/>
              <a:t> can </a:t>
            </a:r>
            <a:r>
              <a:rPr lang="tr-TR" dirty="0" err="1" smtClean="0"/>
              <a:t>check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Device Manager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</a:t>
            </a:r>
            <a:r>
              <a:rPr lang="tr-TR" dirty="0" smtClean="0"/>
              <a:t> of I/O </a:t>
            </a:r>
            <a:r>
              <a:rPr lang="tr-TR" dirty="0" err="1" smtClean="0"/>
              <a:t>devices</a:t>
            </a:r>
            <a:r>
              <a:rPr lang="tr-TR" dirty="0" smtClean="0"/>
              <a:t> </a:t>
            </a:r>
            <a:r>
              <a:rPr lang="tr-TR" dirty="0" err="1" smtClean="0"/>
              <a:t>connected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4968" y="0"/>
            <a:ext cx="55941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857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Many</a:t>
            </a:r>
            <a:r>
              <a:rPr lang="tr-TR" dirty="0" smtClean="0"/>
              <a:t> I/O </a:t>
            </a:r>
            <a:r>
              <a:rPr lang="tr-TR" dirty="0" err="1" smtClean="0"/>
              <a:t>devices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addressed</a:t>
            </a:r>
            <a:r>
              <a:rPr lang="tr-TR" dirty="0" smtClean="0"/>
              <a:t>. </a:t>
            </a:r>
            <a:r>
              <a:rPr lang="tr-TR" dirty="0" err="1" smtClean="0"/>
              <a:t>Instead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BIOS ROM </a:t>
            </a:r>
            <a:r>
              <a:rPr lang="tr-TR" dirty="0" err="1" smtClean="0"/>
              <a:t>addresses</a:t>
            </a:r>
            <a:r>
              <a:rPr lang="tr-TR" dirty="0" smtClean="0"/>
              <a:t>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devices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can </a:t>
            </a:r>
            <a:r>
              <a:rPr lang="tr-TR" dirty="0" err="1" smtClean="0"/>
              <a:t>vary</a:t>
            </a:r>
            <a:r>
              <a:rPr lang="tr-TR" dirty="0" smtClean="0"/>
              <a:t> in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Access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I/O </a:t>
            </a:r>
            <a:r>
              <a:rPr lang="tr-TR" dirty="0" err="1" smtClean="0"/>
              <a:t>devices</a:t>
            </a:r>
            <a:r>
              <a:rPr lang="tr-TR" dirty="0" smtClean="0"/>
              <a:t> </a:t>
            </a:r>
            <a:r>
              <a:rPr lang="tr-TR" dirty="0" err="1" smtClean="0"/>
              <a:t>should</a:t>
            </a:r>
            <a:r>
              <a:rPr lang="tr-TR" dirty="0"/>
              <a:t> </a:t>
            </a:r>
            <a:r>
              <a:rPr lang="tr-TR" dirty="0" err="1" smtClean="0"/>
              <a:t>always</a:t>
            </a:r>
            <a:r>
              <a:rPr lang="tr-TR" dirty="0" smtClean="0"/>
              <a:t> be </a:t>
            </a:r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Windows, DOS </a:t>
            </a:r>
            <a:r>
              <a:rPr lang="tr-TR" dirty="0" err="1" smtClean="0"/>
              <a:t>or</a:t>
            </a:r>
            <a:r>
              <a:rPr lang="tr-TR" dirty="0" smtClean="0"/>
              <a:t> BIOS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  <a:r>
              <a:rPr lang="tr-TR" dirty="0" err="1" smtClean="0"/>
              <a:t>calls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maintain</a:t>
            </a:r>
            <a:r>
              <a:rPr lang="tr-TR" dirty="0" smtClean="0"/>
              <a:t> </a:t>
            </a:r>
            <a:r>
              <a:rPr lang="tr-TR" dirty="0" err="1" smtClean="0"/>
              <a:t>compatibility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6725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Microprocessor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MP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controlling</a:t>
            </a:r>
            <a:r>
              <a:rPr lang="tr-TR" dirty="0" smtClean="0"/>
              <a:t> element in a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referred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as CPU (Central </a:t>
            </a:r>
            <a:r>
              <a:rPr lang="tr-TR" dirty="0" err="1" smtClean="0"/>
              <a:t>Processing</a:t>
            </a:r>
            <a:r>
              <a:rPr lang="tr-TR" dirty="0" smtClean="0"/>
              <a:t> </a:t>
            </a:r>
            <a:r>
              <a:rPr lang="tr-TR" dirty="0" err="1" smtClean="0"/>
              <a:t>Unit</a:t>
            </a:r>
            <a:r>
              <a:rPr lang="tr-TR" dirty="0" smtClean="0"/>
              <a:t>). </a:t>
            </a: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controls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I/O </a:t>
            </a:r>
            <a:r>
              <a:rPr lang="tr-TR" dirty="0" err="1" smtClean="0"/>
              <a:t>through</a:t>
            </a:r>
            <a:r>
              <a:rPr lang="tr-TR" dirty="0" smtClean="0"/>
              <a:t> a </a:t>
            </a:r>
            <a:r>
              <a:rPr lang="tr-TR" dirty="0" err="1" smtClean="0"/>
              <a:t>series</a:t>
            </a:r>
            <a:r>
              <a:rPr lang="tr-TR" dirty="0" smtClean="0"/>
              <a:t> of </a:t>
            </a:r>
            <a:r>
              <a:rPr lang="tr-TR" dirty="0" err="1" smtClean="0"/>
              <a:t>connections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</a:t>
            </a:r>
            <a:r>
              <a:rPr lang="tr-TR" dirty="0" err="1" smtClean="0"/>
              <a:t>buses</a:t>
            </a:r>
            <a:r>
              <a:rPr lang="tr-TR" dirty="0" smtClean="0"/>
              <a:t>. </a:t>
            </a:r>
            <a:endParaRPr lang="tr-TR" dirty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buses</a:t>
            </a:r>
            <a:r>
              <a:rPr lang="tr-TR" dirty="0" smtClean="0"/>
              <a:t> </a:t>
            </a:r>
            <a:r>
              <a:rPr lang="tr-TR" dirty="0" err="1" smtClean="0"/>
              <a:t>select</a:t>
            </a:r>
            <a:r>
              <a:rPr lang="tr-TR" dirty="0" smtClean="0"/>
              <a:t> an I/O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device</a:t>
            </a:r>
            <a:r>
              <a:rPr lang="tr-TR" dirty="0" smtClean="0"/>
              <a:t>, transfer data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I/O </a:t>
            </a:r>
            <a:r>
              <a:rPr lang="tr-TR" dirty="0" err="1" smtClean="0"/>
              <a:t>device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MP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I/O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 </a:t>
            </a:r>
          </a:p>
          <a:p>
            <a:pPr lvl="1"/>
            <a:r>
              <a:rPr lang="tr-TR" dirty="0" smtClean="0"/>
              <a:t>Memory </a:t>
            </a:r>
            <a:r>
              <a:rPr lang="tr-TR" dirty="0" err="1" smtClean="0"/>
              <a:t>and</a:t>
            </a:r>
            <a:r>
              <a:rPr lang="tr-TR" dirty="0" smtClean="0"/>
              <a:t> I/O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controlled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stored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executed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MP.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45683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MP </a:t>
            </a:r>
            <a:r>
              <a:rPr lang="tr-TR" dirty="0" err="1" smtClean="0"/>
              <a:t>performs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main </a:t>
            </a:r>
            <a:r>
              <a:rPr lang="tr-TR" dirty="0" err="1" smtClean="0"/>
              <a:t>tasks</a:t>
            </a:r>
            <a:r>
              <a:rPr lang="tr-TR" dirty="0" smtClean="0"/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Data transfer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itself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I/O </a:t>
            </a:r>
            <a:r>
              <a:rPr lang="tr-TR" dirty="0" err="1" smtClean="0"/>
              <a:t>system</a:t>
            </a:r>
            <a:r>
              <a:rPr lang="tr-TR" dirty="0" smtClean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Simple </a:t>
            </a:r>
            <a:r>
              <a:rPr lang="tr-TR" dirty="0" err="1" smtClean="0"/>
              <a:t>arithmetic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logic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Program </a:t>
            </a:r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dirty="0" err="1" smtClean="0"/>
              <a:t>via</a:t>
            </a:r>
            <a:r>
              <a:rPr lang="tr-TR" dirty="0" smtClean="0"/>
              <a:t> </a:t>
            </a:r>
            <a:r>
              <a:rPr lang="tr-TR" dirty="0" err="1" smtClean="0"/>
              <a:t>simple</a:t>
            </a:r>
            <a:r>
              <a:rPr lang="tr-TR" dirty="0" smtClean="0"/>
              <a:t> </a:t>
            </a:r>
            <a:r>
              <a:rPr lang="tr-TR" dirty="0" err="1" smtClean="0"/>
              <a:t>decisions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r>
              <a:rPr lang="tr-TR" dirty="0" smtClean="0"/>
              <a:t> of MP is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capability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execute</a:t>
            </a:r>
            <a:r>
              <a:rPr lang="tr-TR" dirty="0" smtClean="0"/>
              <a:t> </a:t>
            </a:r>
            <a:r>
              <a:rPr lang="tr-TR" dirty="0" err="1" smtClean="0"/>
              <a:t>billions</a:t>
            </a:r>
            <a:r>
              <a:rPr lang="tr-TR" dirty="0" smtClean="0"/>
              <a:t> of </a:t>
            </a:r>
            <a:r>
              <a:rPr lang="tr-TR" dirty="0" err="1" smtClean="0"/>
              <a:t>millions</a:t>
            </a:r>
            <a:r>
              <a:rPr lang="tr-TR" dirty="0" smtClean="0"/>
              <a:t> (MIPS, FLOPS) of </a:t>
            </a:r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tr-TR" dirty="0" err="1" smtClean="0"/>
              <a:t>per</a:t>
            </a:r>
            <a:r>
              <a:rPr lang="tr-TR" dirty="0" smtClean="0"/>
              <a:t> </a:t>
            </a:r>
            <a:r>
              <a:rPr lang="tr-TR" dirty="0" err="1" smtClean="0"/>
              <a:t>second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program (software, a </a:t>
            </a:r>
            <a:r>
              <a:rPr lang="tr-TR" dirty="0" err="1" smtClean="0"/>
              <a:t>group</a:t>
            </a:r>
            <a:r>
              <a:rPr lang="tr-TR" dirty="0" smtClean="0"/>
              <a:t> of </a:t>
            </a:r>
            <a:r>
              <a:rPr lang="tr-TR" dirty="0" err="1" smtClean="0"/>
              <a:t>instructions</a:t>
            </a:r>
            <a:r>
              <a:rPr lang="tr-TR" dirty="0" smtClean="0"/>
              <a:t>) </a:t>
            </a:r>
            <a:r>
              <a:rPr lang="tr-TR" dirty="0" err="1" smtClean="0"/>
              <a:t>stored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7253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Arithmetic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Logic</a:t>
            </a:r>
            <a:r>
              <a:rPr lang="tr-TR" dirty="0" smtClean="0"/>
              <a:t> Operations 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operations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but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,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tr-TR" dirty="0" err="1" smtClean="0"/>
              <a:t>problems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solved</a:t>
            </a:r>
            <a:r>
              <a:rPr lang="tr-TR" dirty="0" smtClean="0"/>
              <a:t>. Data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operated</a:t>
            </a:r>
            <a:r>
              <a:rPr lang="tr-TR" dirty="0" smtClean="0"/>
              <a:t> </a:t>
            </a:r>
            <a:r>
              <a:rPr lang="tr-TR" dirty="0" err="1" smtClean="0"/>
              <a:t>upon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internal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Addition</a:t>
            </a:r>
            <a:r>
              <a:rPr lang="tr-TR" dirty="0" smtClean="0"/>
              <a:t>, </a:t>
            </a:r>
            <a:r>
              <a:rPr lang="tr-TR" dirty="0" err="1" smtClean="0"/>
              <a:t>subtraction</a:t>
            </a:r>
            <a:r>
              <a:rPr lang="tr-TR" dirty="0" smtClean="0"/>
              <a:t>, </a:t>
            </a:r>
            <a:r>
              <a:rPr lang="tr-TR" dirty="0" err="1" smtClean="0"/>
              <a:t>multiplication</a:t>
            </a:r>
            <a:r>
              <a:rPr lang="tr-TR" dirty="0" smtClean="0"/>
              <a:t>, </a:t>
            </a:r>
            <a:r>
              <a:rPr lang="tr-TR" dirty="0" err="1" smtClean="0"/>
              <a:t>division</a:t>
            </a:r>
            <a:r>
              <a:rPr lang="tr-TR" dirty="0" smtClean="0"/>
              <a:t>, AND, OR, NOT, NEG, </a:t>
            </a:r>
            <a:r>
              <a:rPr lang="tr-TR" dirty="0" err="1" smtClean="0"/>
              <a:t>shift</a:t>
            </a:r>
            <a:r>
              <a:rPr lang="tr-TR" dirty="0" smtClean="0"/>
              <a:t>, </a:t>
            </a:r>
            <a:r>
              <a:rPr lang="tr-TR" dirty="0" err="1" smtClean="0"/>
              <a:t>rotate</a:t>
            </a:r>
            <a:endParaRPr lang="tr-TR" dirty="0" smtClean="0"/>
          </a:p>
          <a:p>
            <a:r>
              <a:rPr lang="tr-TR" dirty="0" smtClean="0"/>
              <a:t>Data </a:t>
            </a:r>
            <a:r>
              <a:rPr lang="tr-TR" dirty="0" err="1" smtClean="0"/>
              <a:t>widths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vary</a:t>
            </a:r>
            <a:r>
              <a:rPr lang="tr-TR" dirty="0" smtClean="0"/>
              <a:t>:</a:t>
            </a:r>
          </a:p>
          <a:p>
            <a:pPr lvl="1"/>
            <a:r>
              <a:rPr lang="tr-TR" dirty="0" err="1" smtClean="0"/>
              <a:t>Byte</a:t>
            </a:r>
            <a:r>
              <a:rPr lang="tr-TR" dirty="0" smtClean="0"/>
              <a:t>: 8 </a:t>
            </a:r>
            <a:r>
              <a:rPr lang="tr-TR" dirty="0" err="1" smtClean="0"/>
              <a:t>bits</a:t>
            </a:r>
            <a:endParaRPr lang="tr-TR" dirty="0" smtClean="0"/>
          </a:p>
          <a:p>
            <a:pPr lvl="1"/>
            <a:r>
              <a:rPr lang="tr-TR" dirty="0" smtClean="0"/>
              <a:t>Word: 16 </a:t>
            </a:r>
            <a:r>
              <a:rPr lang="tr-TR" dirty="0" err="1" smtClean="0"/>
              <a:t>bits</a:t>
            </a:r>
            <a:endParaRPr lang="tr-TR" dirty="0" smtClean="0"/>
          </a:p>
          <a:p>
            <a:pPr lvl="1"/>
            <a:r>
              <a:rPr lang="tr-TR" dirty="0" err="1" smtClean="0"/>
              <a:t>Double</a:t>
            </a:r>
            <a:r>
              <a:rPr lang="tr-TR" dirty="0" smtClean="0"/>
              <a:t> Word: 32 </a:t>
            </a:r>
            <a:r>
              <a:rPr lang="tr-TR" dirty="0" err="1" smtClean="0"/>
              <a:t>bits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0167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Decisions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Simple </a:t>
            </a:r>
            <a:r>
              <a:rPr lang="tr-TR" dirty="0" err="1" smtClean="0"/>
              <a:t>decisions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program </a:t>
            </a:r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allows</a:t>
            </a:r>
            <a:r>
              <a:rPr lang="tr-TR" dirty="0" smtClean="0"/>
              <a:t> </a:t>
            </a:r>
            <a:r>
              <a:rPr lang="tr-TR" dirty="0" err="1" smtClean="0"/>
              <a:t>making</a:t>
            </a:r>
            <a:r>
              <a:rPr lang="tr-TR" dirty="0" smtClean="0"/>
              <a:t> </a:t>
            </a:r>
            <a:r>
              <a:rPr lang="tr-TR" dirty="0" err="1" smtClean="0"/>
              <a:t>decisions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numeric</a:t>
            </a:r>
            <a:r>
              <a:rPr lang="tr-TR" dirty="0" smtClean="0"/>
              <a:t> </a:t>
            </a:r>
            <a:r>
              <a:rPr lang="tr-TR" dirty="0" err="1" smtClean="0"/>
              <a:t>facts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Zero (Test a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zero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not </a:t>
            </a:r>
            <a:r>
              <a:rPr lang="tr-TR" dirty="0" err="1" smtClean="0"/>
              <a:t>zero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Sign</a:t>
            </a:r>
            <a:r>
              <a:rPr lang="tr-TR" dirty="0" smtClean="0"/>
              <a:t> (Test a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Carry</a:t>
            </a:r>
            <a:r>
              <a:rPr lang="tr-TR" dirty="0" smtClean="0"/>
              <a:t> (Test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borrow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Parity</a:t>
            </a:r>
            <a:r>
              <a:rPr lang="tr-TR" dirty="0" smtClean="0"/>
              <a:t> (Test a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an </a:t>
            </a:r>
            <a:r>
              <a:rPr lang="tr-TR" dirty="0" err="1" smtClean="0"/>
              <a:t>even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odd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ones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Overflow</a:t>
            </a:r>
            <a:r>
              <a:rPr lang="tr-TR" dirty="0" smtClean="0"/>
              <a:t> (Test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overflow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indicates</a:t>
            </a:r>
            <a:r>
              <a:rPr lang="tr-TR" dirty="0" smtClean="0"/>
              <a:t> an </a:t>
            </a:r>
            <a:r>
              <a:rPr lang="tr-TR" dirty="0" err="1" smtClean="0"/>
              <a:t>invalid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signed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98671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Buses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 </a:t>
            </a:r>
            <a:r>
              <a:rPr lang="tr-TR" dirty="0" err="1" smtClean="0"/>
              <a:t>bus</a:t>
            </a:r>
            <a:r>
              <a:rPr lang="tr-TR" dirty="0" smtClean="0"/>
              <a:t> is a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of </a:t>
            </a:r>
            <a:r>
              <a:rPr lang="tr-TR" dirty="0" err="1" smtClean="0"/>
              <a:t>wires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interconnect</a:t>
            </a:r>
            <a:r>
              <a:rPr lang="tr-TR" dirty="0" smtClean="0"/>
              <a:t> </a:t>
            </a:r>
            <a:r>
              <a:rPr lang="tr-TR" dirty="0" err="1" smtClean="0"/>
              <a:t>components</a:t>
            </a:r>
            <a:r>
              <a:rPr lang="tr-TR" dirty="0" smtClean="0"/>
              <a:t> in a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 </a:t>
            </a:r>
            <a:r>
              <a:rPr lang="tr-TR" dirty="0" err="1" smtClean="0"/>
              <a:t>They</a:t>
            </a:r>
            <a:r>
              <a:rPr lang="tr-TR" dirty="0" smtClean="0"/>
              <a:t> transfer </a:t>
            </a:r>
            <a:r>
              <a:rPr lang="tr-TR" u="sng" dirty="0" err="1" smtClean="0"/>
              <a:t>address</a:t>
            </a:r>
            <a:r>
              <a:rPr lang="tr-TR" dirty="0" smtClean="0"/>
              <a:t>, </a:t>
            </a:r>
            <a:r>
              <a:rPr lang="tr-TR" u="sng" dirty="0" smtClean="0"/>
              <a:t>data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u="sng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MP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I/O </a:t>
            </a:r>
            <a:r>
              <a:rPr lang="tr-TR" dirty="0" err="1" smtClean="0"/>
              <a:t>systems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2374" y="3272588"/>
            <a:ext cx="9647252" cy="358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70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3933"/>
          </a:xfrm>
        </p:spPr>
        <p:txBody>
          <a:bodyPr/>
          <a:lstStyle/>
          <a:p>
            <a:r>
              <a:rPr lang="tr-TR" dirty="0" smtClean="0"/>
              <a:t>When </a:t>
            </a:r>
            <a:r>
              <a:rPr lang="tr-TR" dirty="0" err="1" smtClean="0"/>
              <a:t>addressing</a:t>
            </a:r>
            <a:r>
              <a:rPr lang="tr-TR" dirty="0" smtClean="0"/>
              <a:t> I/O, </a:t>
            </a:r>
            <a:r>
              <a:rPr lang="tr-TR" dirty="0" err="1" smtClean="0"/>
              <a:t>the</a:t>
            </a:r>
            <a:r>
              <a:rPr lang="tr-TR" dirty="0" smtClean="0"/>
              <a:t> 16 bit I/O </a:t>
            </a:r>
            <a:r>
              <a:rPr lang="tr-TR" dirty="0" err="1" smtClean="0"/>
              <a:t>address</a:t>
            </a:r>
            <a:r>
              <a:rPr lang="tr-TR" dirty="0" smtClean="0"/>
              <a:t> can </a:t>
            </a:r>
            <a:r>
              <a:rPr lang="tr-TR" dirty="0" err="1" smtClean="0"/>
              <a:t>select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64 I/O </a:t>
            </a:r>
            <a:r>
              <a:rPr lang="tr-TR" dirty="0" err="1" smtClean="0"/>
              <a:t>devices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0000H </a:t>
            </a:r>
            <a:r>
              <a:rPr lang="tr-TR" dirty="0" err="1" smtClean="0"/>
              <a:t>to</a:t>
            </a:r>
            <a:r>
              <a:rPr lang="tr-TR" dirty="0" smtClean="0"/>
              <a:t> FFFFH.</a:t>
            </a:r>
          </a:p>
          <a:p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hand</a:t>
            </a:r>
            <a:r>
              <a:rPr lang="tr-TR" dirty="0" smtClean="0"/>
              <a:t>,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addressing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, 20 bit </a:t>
            </a:r>
            <a:r>
              <a:rPr lang="tr-TR" dirty="0" err="1" smtClean="0"/>
              <a:t>addresses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00000F </a:t>
            </a:r>
            <a:r>
              <a:rPr lang="tr-TR" dirty="0" err="1" smtClean="0"/>
              <a:t>to</a:t>
            </a:r>
            <a:r>
              <a:rPr lang="tr-TR" dirty="0" smtClean="0"/>
              <a:t> FFFFFH in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1Mbyte of </a:t>
            </a:r>
            <a:r>
              <a:rPr lang="tr-TR" dirty="0" err="1" smtClean="0"/>
              <a:t>memory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data </a:t>
            </a:r>
            <a:r>
              <a:rPr lang="tr-TR" dirty="0" err="1" smtClean="0"/>
              <a:t>bus</a:t>
            </a:r>
            <a:r>
              <a:rPr lang="tr-TR" dirty="0" smtClean="0"/>
              <a:t> </a:t>
            </a:r>
            <a:r>
              <a:rPr lang="tr-TR" dirty="0" err="1" smtClean="0"/>
              <a:t>transfers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</a:t>
            </a:r>
            <a:r>
              <a:rPr lang="tr-TR" dirty="0" err="1" smtClean="0"/>
              <a:t>between</a:t>
            </a:r>
            <a:r>
              <a:rPr lang="tr-TR" dirty="0" smtClean="0"/>
              <a:t> MP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I/O </a:t>
            </a:r>
            <a:r>
              <a:rPr lang="tr-TR" dirty="0" err="1" smtClean="0"/>
              <a:t>system</a:t>
            </a:r>
            <a:r>
              <a:rPr lang="tr-TR" dirty="0" smtClean="0"/>
              <a:t>. Data transfer </a:t>
            </a:r>
            <a:r>
              <a:rPr lang="tr-TR" dirty="0" err="1" smtClean="0"/>
              <a:t>vary</a:t>
            </a:r>
            <a:r>
              <a:rPr lang="tr-TR" dirty="0" smtClean="0"/>
              <a:t> in size </a:t>
            </a:r>
            <a:r>
              <a:rPr lang="tr-TR" dirty="0" err="1" smtClean="0"/>
              <a:t>from</a:t>
            </a:r>
            <a:r>
              <a:rPr lang="tr-TR" dirty="0" smtClean="0"/>
              <a:t> 8bits </a:t>
            </a:r>
            <a:r>
              <a:rPr lang="tr-TR" dirty="0" err="1" smtClean="0"/>
              <a:t>wide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64 </a:t>
            </a:r>
            <a:r>
              <a:rPr lang="tr-TR" dirty="0" err="1" smtClean="0"/>
              <a:t>bits</a:t>
            </a:r>
            <a:r>
              <a:rPr lang="tr-TR" dirty="0" smtClean="0"/>
              <a:t> </a:t>
            </a:r>
            <a:r>
              <a:rPr lang="tr-TR" dirty="0" err="1" smtClean="0"/>
              <a:t>wide</a:t>
            </a:r>
            <a:r>
              <a:rPr lang="tr-TR" dirty="0" smtClean="0"/>
              <a:t>. 8086 can transfer 16 </a:t>
            </a:r>
            <a:r>
              <a:rPr lang="tr-TR" dirty="0" err="1" smtClean="0"/>
              <a:t>bits</a:t>
            </a:r>
            <a:r>
              <a:rPr lang="tr-TR" dirty="0" smtClean="0"/>
              <a:t> of data </a:t>
            </a:r>
            <a:r>
              <a:rPr lang="tr-TR" dirty="0" err="1" smtClean="0"/>
              <a:t>through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buses</a:t>
            </a:r>
            <a:r>
              <a:rPr lang="tr-TR" dirty="0" smtClean="0"/>
              <a:t>, Core2 can transfer 64 </a:t>
            </a:r>
            <a:r>
              <a:rPr lang="tr-TR" dirty="0" err="1" smtClean="0"/>
              <a:t>bits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5624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Microprocessor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undergone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changes</a:t>
            </a:r>
            <a:r>
              <a:rPr lang="tr-TR" dirty="0" smtClean="0"/>
              <a:t> </a:t>
            </a:r>
            <a:r>
              <a:rPr lang="tr-TR" dirty="0" err="1" smtClean="0"/>
              <a:t>recently</a:t>
            </a:r>
            <a:r>
              <a:rPr lang="tr-TR" dirty="0" smtClean="0"/>
              <a:t>. </a:t>
            </a:r>
            <a:r>
              <a:rPr lang="tr-TR" dirty="0" err="1" smtClean="0"/>
              <a:t>Machines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once</a:t>
            </a:r>
            <a:r>
              <a:rPr lang="tr-TR" dirty="0" smtClean="0"/>
              <a:t> </a:t>
            </a:r>
            <a:r>
              <a:rPr lang="tr-TR" dirty="0" err="1" smtClean="0"/>
              <a:t>filled</a:t>
            </a:r>
            <a:r>
              <a:rPr lang="tr-TR" dirty="0" smtClean="0"/>
              <a:t> </a:t>
            </a:r>
            <a:r>
              <a:rPr lang="tr-TR" dirty="0" err="1" smtClean="0"/>
              <a:t>large</a:t>
            </a:r>
            <a:r>
              <a:rPr lang="tr-TR" dirty="0" smtClean="0"/>
              <a:t> </a:t>
            </a:r>
            <a:r>
              <a:rPr lang="tr-TR" dirty="0" err="1" smtClean="0"/>
              <a:t>areas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small</a:t>
            </a:r>
            <a:r>
              <a:rPr lang="tr-TR" dirty="0" smtClean="0"/>
              <a:t> </a:t>
            </a:r>
            <a:r>
              <a:rPr lang="tr-TR" dirty="0" err="1" smtClean="0"/>
              <a:t>desktop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because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microprocessor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Here </a:t>
            </a:r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going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examine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structure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MP-</a:t>
            </a:r>
            <a:r>
              <a:rPr lang="tr-TR" dirty="0" err="1" smtClean="0"/>
              <a:t>based</a:t>
            </a:r>
            <a:r>
              <a:rPr lang="tr-TR" dirty="0" smtClean="0"/>
              <a:t>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67548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control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bus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contains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lines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that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select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memory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or</a:t>
                </a:r>
                <a:r>
                  <a:rPr lang="tr-TR" dirty="0" smtClean="0"/>
                  <a:t> I/O </a:t>
                </a:r>
                <a:r>
                  <a:rPr lang="tr-TR" dirty="0" err="1" smtClean="0"/>
                  <a:t>and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cause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them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to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perform</a:t>
                </a:r>
                <a:r>
                  <a:rPr lang="tr-TR" dirty="0" smtClean="0"/>
                  <a:t> a </a:t>
                </a:r>
                <a:r>
                  <a:rPr lang="tr-TR" dirty="0" err="1" smtClean="0"/>
                  <a:t>read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or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write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operation</a:t>
                </a:r>
                <a:r>
                  <a:rPr lang="tr-TR" dirty="0" smtClean="0"/>
                  <a:t>.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𝑀𝑅𝐷𝐶</m:t>
                        </m:r>
                      </m:e>
                    </m:acc>
                  </m:oMath>
                </a14:m>
                <a:r>
                  <a:rPr lang="tr-TR" dirty="0" smtClean="0"/>
                  <a:t>,</a:t>
                </a:r>
                <a:r>
                  <a:rPr lang="tr-TR" dirty="0" smtClean="0">
                    <a:effectLst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𝑊𝑇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</m:oMath>
                </a14:m>
                <a:r>
                  <a:rPr lang="tr-TR" dirty="0" smtClean="0"/>
                  <a:t>,</a:t>
                </a:r>
                <a:r>
                  <a:rPr lang="tr-TR" dirty="0" smtClean="0">
                    <a:effectLst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𝐼𝑂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𝑅𝐶</m:t>
                        </m:r>
                      </m:e>
                    </m:acc>
                  </m:oMath>
                </a14:m>
                <a:r>
                  <a:rPr lang="tr-TR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𝐼𝑂𝑊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</m:oMath>
                </a14:m>
                <a:r>
                  <a:rPr lang="tr-TR" dirty="0" smtClean="0"/>
                  <a:t>.</a:t>
                </a:r>
              </a:p>
              <a:p>
                <a:r>
                  <a:rPr lang="tr-TR" dirty="0" err="1" smtClean="0"/>
                  <a:t>Note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that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overbar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indicates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that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control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signal</a:t>
                </a:r>
                <a:r>
                  <a:rPr lang="tr-TR" dirty="0" smtClean="0"/>
                  <a:t> is </a:t>
                </a:r>
                <a:r>
                  <a:rPr lang="tr-TR" i="1" dirty="0" err="1" smtClean="0"/>
                  <a:t>active</a:t>
                </a:r>
                <a:r>
                  <a:rPr lang="tr-TR" i="1" dirty="0" smtClean="0"/>
                  <a:t> </a:t>
                </a:r>
                <a:r>
                  <a:rPr lang="tr-TR" i="1" dirty="0" err="1" smtClean="0"/>
                  <a:t>low</a:t>
                </a:r>
                <a:r>
                  <a:rPr lang="tr-TR" dirty="0" smtClean="0"/>
                  <a:t>; </a:t>
                </a:r>
                <a:r>
                  <a:rPr lang="tr-TR" dirty="0" err="1" smtClean="0"/>
                  <a:t>that</a:t>
                </a:r>
                <a:r>
                  <a:rPr lang="tr-TR" dirty="0" smtClean="0"/>
                  <a:t> is it is </a:t>
                </a:r>
                <a:r>
                  <a:rPr lang="tr-TR" dirty="0" err="1" smtClean="0"/>
                  <a:t>active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when</a:t>
                </a:r>
                <a:r>
                  <a:rPr lang="tr-TR" dirty="0" smtClean="0"/>
                  <a:t> a </a:t>
                </a:r>
                <a:r>
                  <a:rPr lang="tr-TR" dirty="0" err="1" smtClean="0"/>
                  <a:t>logic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zero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appears</a:t>
                </a:r>
                <a:r>
                  <a:rPr lang="tr-TR" dirty="0" smtClean="0"/>
                  <a:t> on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control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line</a:t>
                </a:r>
                <a:r>
                  <a:rPr lang="tr-TR" dirty="0" smtClean="0"/>
                  <a:t>.</a:t>
                </a:r>
              </a:p>
              <a:p>
                <a:pPr lvl="1"/>
                <a:r>
                  <a:rPr lang="tr-TR" dirty="0" err="1" smtClean="0"/>
                  <a:t>For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example</a:t>
                </a:r>
                <a:r>
                  <a:rPr lang="tr-TR" dirty="0" smtClean="0"/>
                  <a:t>, </a:t>
                </a:r>
                <a:r>
                  <a:rPr lang="tr-TR" dirty="0" err="1" smtClean="0"/>
                  <a:t>if</a:t>
                </a:r>
                <a:r>
                  <a:rPr lang="tr-TR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𝐼𝑂𝑊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</m:acc>
                    <m:r>
                      <a:rPr lang="tr-TR" b="0" i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tr-TR" dirty="0" smtClean="0"/>
                  <a:t>,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MP is </a:t>
                </a:r>
                <a:r>
                  <a:rPr lang="tr-TR" dirty="0" err="1" smtClean="0"/>
                  <a:t>writing</a:t>
                </a:r>
                <a:r>
                  <a:rPr lang="tr-TR" dirty="0" smtClean="0"/>
                  <a:t> data </a:t>
                </a:r>
                <a:r>
                  <a:rPr lang="tr-TR" dirty="0" err="1" smtClean="0"/>
                  <a:t>from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data </a:t>
                </a:r>
                <a:r>
                  <a:rPr lang="tr-TR" dirty="0" err="1" smtClean="0"/>
                  <a:t>bus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to</a:t>
                </a:r>
                <a:r>
                  <a:rPr lang="tr-TR" dirty="0" smtClean="0"/>
                  <a:t> an I/O </a:t>
                </a:r>
                <a:r>
                  <a:rPr lang="tr-TR" dirty="0" err="1" smtClean="0"/>
                  <a:t>device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whose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address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appears</a:t>
                </a:r>
                <a:r>
                  <a:rPr lang="tr-TR" dirty="0" smtClean="0"/>
                  <a:t> on </a:t>
                </a:r>
                <a:r>
                  <a:rPr lang="tr-TR" dirty="0" err="1" smtClean="0"/>
                  <a:t>the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address</a:t>
                </a:r>
                <a:r>
                  <a:rPr lang="tr-TR" dirty="0" smtClean="0"/>
                  <a:t> </a:t>
                </a:r>
                <a:r>
                  <a:rPr lang="tr-TR" dirty="0" err="1" smtClean="0"/>
                  <a:t>bus</a:t>
                </a:r>
                <a:r>
                  <a:rPr lang="tr-TR" dirty="0" smtClean="0"/>
                  <a:t>.</a:t>
                </a:r>
              </a:p>
              <a:p>
                <a:pPr lvl="1"/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043" t="-2241" r="-133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214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Digits</a:t>
            </a:r>
            <a:r>
              <a:rPr lang="tr-TR" dirty="0" smtClean="0"/>
              <a:t>:</a:t>
            </a:r>
          </a:p>
          <a:p>
            <a:pPr lvl="1"/>
            <a:r>
              <a:rPr lang="tr-TR" dirty="0" smtClean="0"/>
              <a:t>Base 10 :0-9 (</a:t>
            </a:r>
            <a:r>
              <a:rPr lang="tr-TR" dirty="0" err="1" smtClean="0"/>
              <a:t>decimal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Base 2: 0-1 (</a:t>
            </a:r>
            <a:r>
              <a:rPr lang="tr-TR" dirty="0" err="1" smtClean="0"/>
              <a:t>binary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Base 8: 0-7 (</a:t>
            </a:r>
            <a:r>
              <a:rPr lang="tr-TR" dirty="0" err="1" smtClean="0"/>
              <a:t>octal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Base 16: 0-15 (</a:t>
            </a:r>
            <a:r>
              <a:rPr lang="tr-TR" dirty="0" err="1" smtClean="0"/>
              <a:t>hexadecimal</a:t>
            </a:r>
            <a:r>
              <a:rPr lang="tr-TR" dirty="0" smtClean="0"/>
              <a:t>) A=10</a:t>
            </a:r>
            <a:r>
              <a:rPr lang="tr-TR" dirty="0" smtClean="0"/>
              <a:t>, B=11, C=12, D=13, E=14, F=15</a:t>
            </a:r>
          </a:p>
          <a:p>
            <a:r>
              <a:rPr lang="tr-TR" dirty="0" err="1" smtClean="0"/>
              <a:t>Positional</a:t>
            </a:r>
            <a:r>
              <a:rPr lang="tr-TR" dirty="0" smtClean="0"/>
              <a:t> </a:t>
            </a:r>
            <a:r>
              <a:rPr lang="tr-TR" dirty="0" err="1" smtClean="0"/>
              <a:t>Notation</a:t>
            </a:r>
            <a:endParaRPr lang="tr-TR" dirty="0" smtClean="0"/>
          </a:p>
          <a:p>
            <a:pPr lvl="1"/>
            <a:r>
              <a:rPr lang="tr-TR" dirty="0" err="1" smtClean="0"/>
              <a:t>Positions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left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radix</a:t>
            </a:r>
            <a:r>
              <a:rPr lang="tr-TR" dirty="0" smtClean="0"/>
              <a:t> (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base</a:t>
            </a:r>
            <a:r>
              <a:rPr lang="tr-TR" dirty="0" smtClean="0"/>
              <a:t>) </a:t>
            </a:r>
            <a:r>
              <a:rPr lang="tr-TR" dirty="0" err="1" smtClean="0"/>
              <a:t>point</a:t>
            </a:r>
            <a:r>
              <a:rPr lang="tr-TR" dirty="0" smtClean="0"/>
              <a:t> -&gt;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endParaRPr lang="tr-TR" dirty="0" smtClean="0"/>
          </a:p>
          <a:p>
            <a:pPr lvl="1"/>
            <a:r>
              <a:rPr lang="tr-TR" dirty="0" err="1" smtClean="0"/>
              <a:t>Positions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rightof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radix</a:t>
            </a:r>
            <a:r>
              <a:rPr lang="tr-TR" dirty="0" smtClean="0"/>
              <a:t> (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base</a:t>
            </a:r>
            <a:r>
              <a:rPr lang="tr-TR" dirty="0" smtClean="0"/>
              <a:t>) </a:t>
            </a:r>
            <a:r>
              <a:rPr lang="tr-TR" dirty="0" err="1" smtClean="0"/>
              <a:t>point</a:t>
            </a:r>
            <a:r>
              <a:rPr lang="tr-TR" dirty="0" smtClean="0"/>
              <a:t> -&gt;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power</a:t>
            </a:r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560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Ex</a:t>
            </a:r>
            <a:r>
              <a:rPr lang="tr-TR" dirty="0" smtClean="0"/>
              <a:t> 1. Conversion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decimal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Ex</a:t>
            </a:r>
            <a:r>
              <a:rPr lang="tr-TR" dirty="0" smtClean="0"/>
              <a:t> 2. Conversion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base</a:t>
            </a:r>
            <a:r>
              <a:rPr lang="tr-TR" dirty="0" smtClean="0"/>
              <a:t> 6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decimal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627" y="2654634"/>
            <a:ext cx="9370936" cy="12596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627" y="4888496"/>
            <a:ext cx="6003493" cy="1423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9134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Ex</a:t>
            </a:r>
            <a:r>
              <a:rPr lang="tr-TR" dirty="0" smtClean="0"/>
              <a:t> 3. Conversion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hexadecimal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decimal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Ex</a:t>
            </a:r>
            <a:r>
              <a:rPr lang="tr-TR" dirty="0" smtClean="0"/>
              <a:t> 4. Conversion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decimal</a:t>
            </a:r>
            <a:r>
              <a:rPr lang="tr-TR" dirty="0" smtClean="0"/>
              <a:t> (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)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020" y="2356183"/>
            <a:ext cx="6877447" cy="13976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6020" y="4648533"/>
            <a:ext cx="6897235" cy="1528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833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Ex</a:t>
            </a:r>
            <a:r>
              <a:rPr lang="tr-TR" dirty="0" smtClean="0"/>
              <a:t> 5. Conversion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decimal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octal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Ex</a:t>
            </a:r>
            <a:r>
              <a:rPr lang="tr-TR" dirty="0" smtClean="0"/>
              <a:t> 6. Conversion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decimal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hexadecimal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241" y="2503570"/>
            <a:ext cx="7013363" cy="12181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726" y="4838365"/>
            <a:ext cx="7244684" cy="103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01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Converting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decimal</a:t>
            </a:r>
            <a:r>
              <a:rPr lang="tr-TR" dirty="0" smtClean="0"/>
              <a:t> </a:t>
            </a:r>
            <a:r>
              <a:rPr lang="tr-TR" dirty="0" err="1" smtClean="0"/>
              <a:t>fraction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Algorithm</a:t>
            </a:r>
            <a:endParaRPr lang="tr-TR" dirty="0" smtClean="0"/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 </a:t>
            </a:r>
            <a:r>
              <a:rPr lang="tr-TR" dirty="0" err="1" smtClean="0"/>
              <a:t>Multiply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decimal</a:t>
            </a:r>
            <a:r>
              <a:rPr lang="tr-TR" dirty="0" smtClean="0"/>
              <a:t> </a:t>
            </a:r>
            <a:r>
              <a:rPr lang="tr-TR" dirty="0" err="1" smtClean="0"/>
              <a:t>fraction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radix</a:t>
            </a:r>
            <a:r>
              <a:rPr lang="tr-TR" dirty="0" smtClean="0"/>
              <a:t> (</a:t>
            </a:r>
            <a:r>
              <a:rPr lang="tr-TR" dirty="0" err="1" smtClean="0"/>
              <a:t>base</a:t>
            </a:r>
            <a:r>
              <a:rPr lang="tr-TR" dirty="0" smtClean="0"/>
              <a:t>).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smtClean="0"/>
              <a:t> </a:t>
            </a:r>
            <a:r>
              <a:rPr lang="tr-TR" dirty="0" err="1" smtClean="0"/>
              <a:t>Save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whole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portion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as a </a:t>
            </a:r>
            <a:r>
              <a:rPr lang="tr-TR" dirty="0" err="1" smtClean="0"/>
              <a:t>digit</a:t>
            </a:r>
            <a:r>
              <a:rPr lang="tr-TR" dirty="0" smtClean="0"/>
              <a:t> (</a:t>
            </a:r>
            <a:r>
              <a:rPr lang="tr-TR" dirty="0" err="1" smtClean="0"/>
              <a:t>event</a:t>
            </a:r>
            <a:r>
              <a:rPr lang="tr-TR" dirty="0" smtClean="0"/>
              <a:t> it is a </a:t>
            </a:r>
            <a:r>
              <a:rPr lang="tr-TR" dirty="0" err="1" smtClean="0"/>
              <a:t>zero</a:t>
            </a:r>
            <a:r>
              <a:rPr lang="tr-TR" dirty="0" smtClean="0"/>
              <a:t>). </a:t>
            </a:r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 is </a:t>
            </a:r>
            <a:r>
              <a:rPr lang="tr-TR" dirty="0" err="1" smtClean="0"/>
              <a:t>immediately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radix</a:t>
            </a:r>
            <a:r>
              <a:rPr lang="tr-TR" dirty="0" smtClean="0"/>
              <a:t> </a:t>
            </a:r>
            <a:r>
              <a:rPr lang="tr-TR" dirty="0" err="1" smtClean="0"/>
              <a:t>point</a:t>
            </a:r>
            <a:r>
              <a:rPr lang="tr-TR" dirty="0" smtClean="0"/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 err="1" smtClean="0"/>
              <a:t>Repeat</a:t>
            </a:r>
            <a:r>
              <a:rPr lang="tr-TR" dirty="0" smtClean="0"/>
              <a:t> </a:t>
            </a:r>
            <a:r>
              <a:rPr lang="tr-TR" dirty="0" err="1" smtClean="0"/>
              <a:t>steps</a:t>
            </a:r>
            <a:r>
              <a:rPr lang="tr-TR" dirty="0" smtClean="0"/>
              <a:t> 1 </a:t>
            </a:r>
            <a:r>
              <a:rPr lang="tr-TR" dirty="0" err="1" smtClean="0"/>
              <a:t>and</a:t>
            </a:r>
            <a:r>
              <a:rPr lang="tr-TR" dirty="0" smtClean="0"/>
              <a:t> 2, </a:t>
            </a:r>
            <a:r>
              <a:rPr lang="tr-TR" dirty="0" err="1" smtClean="0"/>
              <a:t>us,ing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fractional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step 2 </a:t>
            </a:r>
            <a:r>
              <a:rPr lang="tr-TR" dirty="0" err="1" smtClean="0"/>
              <a:t>until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fractional</a:t>
            </a:r>
            <a:r>
              <a:rPr lang="tr-TR" dirty="0" smtClean="0"/>
              <a:t> </a:t>
            </a:r>
            <a:r>
              <a:rPr lang="tr-TR" dirty="0" err="1" smtClean="0"/>
              <a:t>part</a:t>
            </a:r>
            <a:r>
              <a:rPr lang="tr-TR" dirty="0" smtClean="0"/>
              <a:t> of step 2 is </a:t>
            </a:r>
            <a:r>
              <a:rPr lang="tr-TR" dirty="0" err="1" smtClean="0"/>
              <a:t>zero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56704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380"/>
            <a:ext cx="10515600" cy="6577262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Ex</a:t>
            </a:r>
            <a:r>
              <a:rPr lang="tr-TR" dirty="0" smtClean="0"/>
              <a:t> 7. Conversion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binary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0.125 = X</a:t>
            </a:r>
            <a:r>
              <a:rPr lang="tr-TR" baseline="-25000" dirty="0" smtClean="0"/>
              <a:t>2</a:t>
            </a:r>
          </a:p>
          <a:p>
            <a:pPr marL="0" indent="0">
              <a:buNone/>
            </a:pPr>
            <a:r>
              <a:rPr lang="tr-TR" dirty="0" smtClean="0"/>
              <a:t>0.125 * 2 = 0.25 </a:t>
            </a:r>
            <a:r>
              <a:rPr lang="tr-TR" dirty="0" err="1" smtClean="0"/>
              <a:t>digit</a:t>
            </a:r>
            <a:r>
              <a:rPr lang="tr-TR" dirty="0" smtClean="0"/>
              <a:t> is 0</a:t>
            </a:r>
          </a:p>
          <a:p>
            <a:pPr marL="0" indent="0">
              <a:buNone/>
            </a:pPr>
            <a:r>
              <a:rPr lang="tr-TR" dirty="0" smtClean="0"/>
              <a:t>0.25 * 2 = 0.5 </a:t>
            </a:r>
            <a:r>
              <a:rPr lang="tr-TR" dirty="0" err="1" smtClean="0"/>
              <a:t>digit</a:t>
            </a:r>
            <a:r>
              <a:rPr lang="tr-TR" dirty="0" smtClean="0"/>
              <a:t> is 0</a:t>
            </a:r>
          </a:p>
          <a:p>
            <a:pPr marL="0" indent="0">
              <a:buNone/>
            </a:pPr>
            <a:r>
              <a:rPr lang="tr-TR" dirty="0" smtClean="0"/>
              <a:t>0.5 * 2 = 1.0 </a:t>
            </a:r>
            <a:r>
              <a:rPr lang="tr-TR" dirty="0" err="1" smtClean="0"/>
              <a:t>digit</a:t>
            </a:r>
            <a:r>
              <a:rPr lang="tr-TR" dirty="0" smtClean="0"/>
              <a:t> is 1</a:t>
            </a:r>
          </a:p>
          <a:p>
            <a:pPr marL="0" indent="0">
              <a:buNone/>
            </a:pPr>
            <a:r>
              <a:rPr lang="tr-TR" dirty="0" err="1" smtClean="0"/>
              <a:t>Result</a:t>
            </a:r>
            <a:r>
              <a:rPr lang="tr-TR" dirty="0" smtClean="0"/>
              <a:t> is 0.001</a:t>
            </a:r>
            <a:r>
              <a:rPr lang="tr-TR" baseline="-25000" dirty="0" smtClean="0"/>
              <a:t>2</a:t>
            </a:r>
          </a:p>
          <a:p>
            <a:endParaRPr lang="tr-TR" dirty="0" smtClean="0"/>
          </a:p>
          <a:p>
            <a:r>
              <a:rPr lang="tr-TR" dirty="0" err="1" smtClean="0"/>
              <a:t>Ex</a:t>
            </a:r>
            <a:r>
              <a:rPr lang="tr-TR" dirty="0" smtClean="0"/>
              <a:t> 8. Conversion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octal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0.125 = X</a:t>
            </a:r>
            <a:r>
              <a:rPr lang="tr-TR" baseline="-25000" dirty="0" smtClean="0"/>
              <a:t>8</a:t>
            </a:r>
          </a:p>
          <a:p>
            <a:pPr marL="0" indent="0">
              <a:buNone/>
            </a:pPr>
            <a:r>
              <a:rPr lang="tr-TR" dirty="0" smtClean="0"/>
              <a:t>0.125 * 8 = 1.0 </a:t>
            </a:r>
            <a:r>
              <a:rPr lang="tr-TR" dirty="0" err="1" smtClean="0"/>
              <a:t>digit</a:t>
            </a:r>
            <a:r>
              <a:rPr lang="tr-TR" dirty="0" smtClean="0"/>
              <a:t> is 1</a:t>
            </a:r>
          </a:p>
          <a:p>
            <a:pPr marL="0" indent="0">
              <a:buNone/>
            </a:pPr>
            <a:r>
              <a:rPr lang="tr-TR" dirty="0" err="1" smtClean="0"/>
              <a:t>Result</a:t>
            </a:r>
            <a:r>
              <a:rPr lang="tr-TR" dirty="0" smtClean="0"/>
              <a:t> is 0.1</a:t>
            </a:r>
            <a:r>
              <a:rPr lang="tr-TR" baseline="-25000" dirty="0" smtClean="0"/>
              <a:t>8</a:t>
            </a:r>
          </a:p>
          <a:p>
            <a:pPr marL="0" indent="0">
              <a:buNone/>
            </a:pPr>
            <a:endParaRPr lang="tr-TR" baseline="-25000" dirty="0" smtClean="0"/>
          </a:p>
          <a:p>
            <a:r>
              <a:rPr lang="tr-TR" dirty="0" err="1" smtClean="0"/>
              <a:t>Ex</a:t>
            </a:r>
            <a:r>
              <a:rPr lang="tr-TR" dirty="0" smtClean="0"/>
              <a:t> 8. Conversion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hexadecimal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0.46875 = X</a:t>
            </a:r>
            <a:r>
              <a:rPr lang="tr-TR" baseline="-25000" dirty="0" smtClean="0"/>
              <a:t>16</a:t>
            </a:r>
          </a:p>
          <a:p>
            <a:pPr marL="0" indent="0">
              <a:buNone/>
            </a:pPr>
            <a:r>
              <a:rPr lang="tr-TR" dirty="0" smtClean="0"/>
              <a:t>0.46875 * 16 = 0.75 </a:t>
            </a:r>
            <a:r>
              <a:rPr lang="tr-TR" dirty="0" err="1" smtClean="0"/>
              <a:t>digit</a:t>
            </a:r>
            <a:r>
              <a:rPr lang="tr-TR" dirty="0" smtClean="0"/>
              <a:t> is 0</a:t>
            </a:r>
          </a:p>
          <a:p>
            <a:pPr marL="0" indent="0">
              <a:buNone/>
            </a:pPr>
            <a:r>
              <a:rPr lang="tr-TR" dirty="0" smtClean="0"/>
              <a:t>0.75 * 16 = 12.0 </a:t>
            </a:r>
            <a:r>
              <a:rPr lang="tr-TR" dirty="0" err="1" smtClean="0"/>
              <a:t>digit</a:t>
            </a:r>
            <a:r>
              <a:rPr lang="tr-TR" dirty="0" smtClean="0"/>
              <a:t> is C</a:t>
            </a:r>
          </a:p>
          <a:p>
            <a:pPr marL="0" indent="0">
              <a:buNone/>
            </a:pPr>
            <a:r>
              <a:rPr lang="tr-TR" dirty="0" err="1" smtClean="0"/>
              <a:t>Result</a:t>
            </a:r>
            <a:r>
              <a:rPr lang="tr-TR" dirty="0" smtClean="0"/>
              <a:t> is 0.0C</a:t>
            </a:r>
            <a:r>
              <a:rPr lang="tr-TR" baseline="-25000" dirty="0" smtClean="0"/>
              <a:t>16</a:t>
            </a:r>
          </a:p>
          <a:p>
            <a:pPr marL="0" indent="0">
              <a:buNone/>
            </a:pPr>
            <a:endParaRPr lang="tr-TR" baseline="-25000" dirty="0"/>
          </a:p>
        </p:txBody>
      </p:sp>
    </p:spTree>
    <p:extLst>
      <p:ext uri="{BB962C8B-B14F-4D97-AF65-F5344CB8AC3E}">
        <p14:creationId xmlns:p14="http://schemas.microsoft.com/office/powerpoint/2010/main" val="11458080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Coded</a:t>
            </a:r>
            <a:r>
              <a:rPr lang="tr-TR" dirty="0" smtClean="0"/>
              <a:t> </a:t>
            </a:r>
            <a:r>
              <a:rPr lang="tr-TR" dirty="0" err="1" smtClean="0"/>
              <a:t>Hexadecimal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317386" cy="4351338"/>
          </a:xfrm>
        </p:spPr>
        <p:txBody>
          <a:bodyPr/>
          <a:lstStyle/>
          <a:p>
            <a:r>
              <a:rPr lang="tr-TR" dirty="0" smtClean="0"/>
              <a:t>BCH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represent</a:t>
            </a:r>
            <a:r>
              <a:rPr lang="tr-TR" dirty="0" smtClean="0"/>
              <a:t> </a:t>
            </a:r>
            <a:r>
              <a:rPr lang="tr-TR" dirty="0" err="1" smtClean="0"/>
              <a:t>hexadecimal</a:t>
            </a:r>
            <a:r>
              <a:rPr lang="tr-TR" dirty="0" smtClean="0"/>
              <a:t> data in </a:t>
            </a:r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Ex</a:t>
            </a:r>
            <a:r>
              <a:rPr lang="tr-TR" dirty="0" smtClean="0"/>
              <a:t> 10. 2AC = 0010 1010 1100</a:t>
            </a:r>
          </a:p>
          <a:p>
            <a:r>
              <a:rPr lang="tr-TR" dirty="0" err="1" smtClean="0"/>
              <a:t>Ex</a:t>
            </a:r>
            <a:r>
              <a:rPr lang="tr-TR" dirty="0" smtClean="0"/>
              <a:t> 11. 1000 0011 1101 . 1110 = 83D.E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5586" y="842962"/>
            <a:ext cx="3452701" cy="533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2620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Complements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Sometimes</a:t>
            </a:r>
            <a:r>
              <a:rPr lang="tr-TR" dirty="0" smtClean="0"/>
              <a:t> data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stored</a:t>
            </a:r>
            <a:r>
              <a:rPr lang="tr-TR" dirty="0" smtClean="0"/>
              <a:t> in </a:t>
            </a:r>
            <a:r>
              <a:rPr lang="tr-TR" dirty="0" err="1" smtClean="0"/>
              <a:t>complement</a:t>
            </a:r>
            <a:r>
              <a:rPr lang="tr-TR" dirty="0" smtClean="0"/>
              <a:t> </a:t>
            </a:r>
            <a:r>
              <a:rPr lang="tr-TR" dirty="0" err="1" smtClean="0"/>
              <a:t>fomr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represent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represent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 data:</a:t>
            </a:r>
          </a:p>
          <a:p>
            <a:pPr lvl="1"/>
            <a:r>
              <a:rPr lang="tr-TR" dirty="0" err="1" smtClean="0"/>
              <a:t>Radix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endParaRPr lang="tr-TR" dirty="0" smtClean="0"/>
          </a:p>
          <a:p>
            <a:pPr lvl="1"/>
            <a:r>
              <a:rPr lang="tr-TR" dirty="0" smtClean="0"/>
              <a:t>Radix-1 </a:t>
            </a:r>
            <a:r>
              <a:rPr lang="tr-TR" dirty="0" err="1" smtClean="0"/>
              <a:t>complement</a:t>
            </a:r>
            <a:endParaRPr lang="tr-TR" dirty="0" smtClean="0"/>
          </a:p>
          <a:p>
            <a:r>
              <a:rPr lang="tr-TR" dirty="0" err="1" smtClean="0"/>
              <a:t>Ex</a:t>
            </a:r>
            <a:r>
              <a:rPr lang="tr-TR" dirty="0" smtClean="0"/>
              <a:t> 12. </a:t>
            </a:r>
            <a:r>
              <a:rPr lang="tr-TR" dirty="0" err="1" smtClean="0"/>
              <a:t>Represent</a:t>
            </a:r>
            <a:r>
              <a:rPr lang="tr-TR" dirty="0" smtClean="0"/>
              <a:t> 8 bit </a:t>
            </a:r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01001100 in </a:t>
            </a:r>
            <a:r>
              <a:rPr lang="tr-TR" dirty="0" err="1" smtClean="0"/>
              <a:t>one’s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show</a:t>
            </a:r>
            <a:r>
              <a:rPr lang="tr-TR" dirty="0" smtClean="0"/>
              <a:t> it as a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value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721245"/>
              </p:ext>
            </p:extLst>
          </p:nvPr>
        </p:nvGraphicFramePr>
        <p:xfrm>
          <a:off x="1149684" y="4666024"/>
          <a:ext cx="812800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Minus 6"/>
          <p:cNvSpPr/>
          <p:nvPr/>
        </p:nvSpPr>
        <p:spPr>
          <a:xfrm>
            <a:off x="940526" y="5222284"/>
            <a:ext cx="209158" cy="18573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48645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Ex</a:t>
            </a:r>
            <a:r>
              <a:rPr lang="tr-TR" dirty="0" smtClean="0"/>
              <a:t> 13. 5CD in radix-1 </a:t>
            </a:r>
            <a:r>
              <a:rPr lang="tr-TR" dirty="0" err="1" smtClean="0"/>
              <a:t>complement</a:t>
            </a:r>
            <a:endParaRPr lang="tr-TR" dirty="0" smtClean="0"/>
          </a:p>
          <a:p>
            <a:endParaRPr lang="tr-T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2766375"/>
              </p:ext>
            </p:extLst>
          </p:nvPr>
        </p:nvGraphicFramePr>
        <p:xfrm>
          <a:off x="1161144" y="2435254"/>
          <a:ext cx="3976914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25638"/>
                <a:gridCol w="1325638"/>
                <a:gridCol w="1325638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Minus 4"/>
          <p:cNvSpPr/>
          <p:nvPr/>
        </p:nvSpPr>
        <p:spPr>
          <a:xfrm>
            <a:off x="951985" y="2991514"/>
            <a:ext cx="209158" cy="18573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446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824" y="552449"/>
            <a:ext cx="9850352" cy="5753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1633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Radix-1 </a:t>
            </a:r>
            <a:r>
              <a:rPr lang="tr-TR" dirty="0" err="1" smtClean="0"/>
              <a:t>complement</a:t>
            </a:r>
            <a:r>
              <a:rPr lang="tr-TR" dirty="0" smtClean="0"/>
              <a:t> is not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itself</a:t>
            </a:r>
            <a:r>
              <a:rPr lang="tr-TR" dirty="0" smtClean="0"/>
              <a:t>; it is </a:t>
            </a:r>
            <a:r>
              <a:rPr lang="tr-TR" dirty="0" err="1" smtClean="0"/>
              <a:t>used</a:t>
            </a:r>
            <a:r>
              <a:rPr lang="tr-TR" dirty="0" smtClean="0"/>
              <a:t> as a step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finding</a:t>
            </a:r>
            <a:r>
              <a:rPr lang="tr-TR" dirty="0" smtClean="0"/>
              <a:t> </a:t>
            </a:r>
            <a:r>
              <a:rPr lang="tr-TR" dirty="0" err="1" smtClean="0"/>
              <a:t>radix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represent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numbers</a:t>
            </a:r>
            <a:r>
              <a:rPr lang="tr-TR" dirty="0" smtClean="0"/>
              <a:t> in modern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</a:t>
            </a:r>
            <a:r>
              <a:rPr lang="tr-TR" dirty="0" err="1" smtClean="0"/>
              <a:t>radix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r>
              <a:rPr lang="tr-TR" dirty="0" smtClean="0"/>
              <a:t>,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radix-1 </a:t>
            </a:r>
            <a:r>
              <a:rPr lang="tr-TR" dirty="0" err="1" smtClean="0"/>
              <a:t>complement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add</a:t>
            </a:r>
            <a:r>
              <a:rPr lang="tr-TR" dirty="0" smtClean="0"/>
              <a:t> 1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problem </a:t>
            </a:r>
            <a:r>
              <a:rPr lang="tr-TR" dirty="0" err="1" smtClean="0"/>
              <a:t>with</a:t>
            </a:r>
            <a:r>
              <a:rPr lang="tr-TR" dirty="0" smtClean="0"/>
              <a:t> radix-1 </a:t>
            </a:r>
            <a:r>
              <a:rPr lang="tr-TR" dirty="0" err="1" smtClean="0"/>
              <a:t>complement</a:t>
            </a:r>
            <a:r>
              <a:rPr lang="tr-TR" dirty="0" smtClean="0"/>
              <a:t> is </a:t>
            </a:r>
            <a:r>
              <a:rPr lang="tr-TR" dirty="0" err="1" smtClean="0"/>
              <a:t>that</a:t>
            </a:r>
            <a:r>
              <a:rPr lang="tr-TR" dirty="0" smtClean="0"/>
              <a:t> a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zero</a:t>
            </a:r>
            <a:r>
              <a:rPr lang="tr-TR" dirty="0" smtClean="0"/>
              <a:t> </a:t>
            </a:r>
            <a:r>
              <a:rPr lang="tr-TR" dirty="0" err="1" smtClean="0"/>
              <a:t>exists</a:t>
            </a:r>
            <a:r>
              <a:rPr lang="tr-TR" dirty="0" smtClean="0"/>
              <a:t>;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radix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a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zero</a:t>
            </a:r>
            <a:r>
              <a:rPr lang="tr-TR" dirty="0" smtClean="0"/>
              <a:t> can </a:t>
            </a:r>
            <a:r>
              <a:rPr lang="tr-TR" dirty="0" err="1" smtClean="0"/>
              <a:t>exist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9131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err="1" smtClean="0"/>
              <a:t>Ex</a:t>
            </a:r>
            <a:r>
              <a:rPr lang="tr-TR" dirty="0" smtClean="0"/>
              <a:t> </a:t>
            </a:r>
            <a:r>
              <a:rPr lang="tr-TR" dirty="0" smtClean="0"/>
              <a:t>14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Ex</a:t>
            </a:r>
            <a:r>
              <a:rPr lang="tr-TR" dirty="0" smtClean="0"/>
              <a:t> </a:t>
            </a:r>
            <a:r>
              <a:rPr lang="tr-TR" dirty="0"/>
              <a:t>15.</a:t>
            </a:r>
          </a:p>
          <a:p>
            <a:endParaRPr lang="tr-TR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8694300"/>
              </p:ext>
            </p:extLst>
          </p:nvPr>
        </p:nvGraphicFramePr>
        <p:xfrm>
          <a:off x="1156063" y="2156549"/>
          <a:ext cx="8958944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19868"/>
                <a:gridCol w="1119868"/>
                <a:gridCol w="1119868"/>
                <a:gridCol w="1119868"/>
                <a:gridCol w="1119868"/>
                <a:gridCol w="1119868"/>
                <a:gridCol w="1119868"/>
                <a:gridCol w="1119868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Minus 4"/>
          <p:cNvSpPr/>
          <p:nvPr/>
        </p:nvSpPr>
        <p:spPr>
          <a:xfrm>
            <a:off x="876300" y="2658290"/>
            <a:ext cx="254726" cy="165463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Plus 5"/>
          <p:cNvSpPr/>
          <p:nvPr/>
        </p:nvSpPr>
        <p:spPr>
          <a:xfrm>
            <a:off x="838200" y="3325494"/>
            <a:ext cx="330926" cy="287383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TextBox 7"/>
          <p:cNvSpPr txBox="1"/>
          <p:nvPr/>
        </p:nvSpPr>
        <p:spPr>
          <a:xfrm>
            <a:off x="10036629" y="2898983"/>
            <a:ext cx="176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1’s </a:t>
            </a:r>
            <a:r>
              <a:rPr lang="tr-TR" dirty="0" err="1" smtClean="0"/>
              <a:t>complement</a:t>
            </a:r>
            <a:endParaRPr lang="tr-TR" dirty="0"/>
          </a:p>
        </p:txBody>
      </p:sp>
      <p:sp>
        <p:nvSpPr>
          <p:cNvPr id="9" name="TextBox 8"/>
          <p:cNvSpPr txBox="1"/>
          <p:nvPr/>
        </p:nvSpPr>
        <p:spPr>
          <a:xfrm>
            <a:off x="10036629" y="3666199"/>
            <a:ext cx="176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2’s </a:t>
            </a:r>
            <a:r>
              <a:rPr lang="tr-TR" dirty="0" err="1" smtClean="0"/>
              <a:t>complement</a:t>
            </a:r>
            <a:endParaRPr lang="tr-TR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571209"/>
              </p:ext>
            </p:extLst>
          </p:nvPr>
        </p:nvGraphicFramePr>
        <p:xfrm>
          <a:off x="1074057" y="4864949"/>
          <a:ext cx="8127999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C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280434" y="5379095"/>
            <a:ext cx="2023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15’s </a:t>
            </a:r>
            <a:r>
              <a:rPr lang="tr-TR" dirty="0" err="1" smtClean="0"/>
              <a:t>complement</a:t>
            </a:r>
            <a:endParaRPr lang="tr-TR" dirty="0"/>
          </a:p>
        </p:txBody>
      </p:sp>
      <p:sp>
        <p:nvSpPr>
          <p:cNvPr id="12" name="TextBox 11"/>
          <p:cNvSpPr txBox="1"/>
          <p:nvPr/>
        </p:nvSpPr>
        <p:spPr>
          <a:xfrm>
            <a:off x="9280434" y="6105947"/>
            <a:ext cx="1944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16’s </a:t>
            </a:r>
            <a:r>
              <a:rPr lang="tr-TR" dirty="0" err="1" smtClean="0"/>
              <a:t>complement</a:t>
            </a:r>
            <a:endParaRPr lang="tr-TR" dirty="0"/>
          </a:p>
        </p:txBody>
      </p:sp>
      <p:sp>
        <p:nvSpPr>
          <p:cNvPr id="13" name="Minus 12"/>
          <p:cNvSpPr/>
          <p:nvPr/>
        </p:nvSpPr>
        <p:spPr>
          <a:xfrm>
            <a:off x="781230" y="5371118"/>
            <a:ext cx="254726" cy="165463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Plus 13"/>
          <p:cNvSpPr/>
          <p:nvPr/>
        </p:nvSpPr>
        <p:spPr>
          <a:xfrm>
            <a:off x="743130" y="6038322"/>
            <a:ext cx="330926" cy="287383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10451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prove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01001000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inverse</a:t>
            </a:r>
            <a:r>
              <a:rPr lang="tr-TR" dirty="0"/>
              <a:t> (</a:t>
            </a:r>
            <a:r>
              <a:rPr lang="tr-TR" dirty="0" err="1"/>
              <a:t>negative</a:t>
            </a:r>
            <a:r>
              <a:rPr lang="tr-TR" dirty="0"/>
              <a:t>)of a 10111000, </a:t>
            </a:r>
            <a:r>
              <a:rPr lang="tr-TR" dirty="0" err="1"/>
              <a:t>add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together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form an 8-digit </a:t>
            </a:r>
            <a:r>
              <a:rPr lang="tr-TR" dirty="0" err="1"/>
              <a:t>result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ninth</a:t>
            </a:r>
            <a:r>
              <a:rPr lang="tr-TR" dirty="0"/>
              <a:t> </a:t>
            </a:r>
            <a:r>
              <a:rPr lang="tr-TR" dirty="0" err="1"/>
              <a:t>digit</a:t>
            </a:r>
            <a:r>
              <a:rPr lang="tr-TR" dirty="0"/>
              <a:t> is </a:t>
            </a:r>
            <a:r>
              <a:rPr lang="tr-TR" dirty="0" err="1"/>
              <a:t>dropped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</a:t>
            </a:r>
            <a:r>
              <a:rPr lang="tr-TR" dirty="0"/>
              <a:t> is </a:t>
            </a:r>
            <a:r>
              <a:rPr lang="tr-TR" dirty="0" err="1"/>
              <a:t>zero</a:t>
            </a:r>
            <a:r>
              <a:rPr lang="tr-TR" dirty="0"/>
              <a:t>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659197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Computer</a:t>
            </a:r>
            <a:r>
              <a:rPr lang="tr-TR" dirty="0" smtClean="0"/>
              <a:t> Data </a:t>
            </a:r>
            <a:r>
              <a:rPr lang="tr-TR" dirty="0" err="1" smtClean="0"/>
              <a:t>Formats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Successful</a:t>
            </a:r>
            <a:r>
              <a:rPr lang="tr-TR" dirty="0" smtClean="0"/>
              <a:t> </a:t>
            </a:r>
            <a:r>
              <a:rPr lang="tr-TR" dirty="0" err="1" smtClean="0"/>
              <a:t>programming</a:t>
            </a:r>
            <a:r>
              <a:rPr lang="tr-TR" dirty="0" smtClean="0"/>
              <a:t> </a:t>
            </a:r>
            <a:r>
              <a:rPr lang="tr-TR" dirty="0" err="1" smtClean="0"/>
              <a:t>requires</a:t>
            </a:r>
            <a:r>
              <a:rPr lang="tr-TR" dirty="0" smtClean="0"/>
              <a:t> </a:t>
            </a:r>
            <a:r>
              <a:rPr lang="tr-TR" dirty="0" err="1" smtClean="0"/>
              <a:t>precise</a:t>
            </a:r>
            <a:r>
              <a:rPr lang="tr-TR" dirty="0" smtClean="0"/>
              <a:t> </a:t>
            </a:r>
            <a:r>
              <a:rPr lang="tr-TR" dirty="0" err="1" smtClean="0"/>
              <a:t>understanding</a:t>
            </a:r>
            <a:r>
              <a:rPr lang="tr-TR" dirty="0" smtClean="0"/>
              <a:t> of data </a:t>
            </a:r>
            <a:r>
              <a:rPr lang="tr-TR" dirty="0" err="1" smtClean="0"/>
              <a:t>formats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48368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ASCII </a:t>
            </a:r>
            <a:r>
              <a:rPr lang="tr-TR" dirty="0" err="1" smtClean="0"/>
              <a:t>and</a:t>
            </a:r>
            <a:r>
              <a:rPr lang="tr-TR" dirty="0" smtClean="0"/>
              <a:t> Unicode Data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7 bit </a:t>
            </a:r>
            <a:r>
              <a:rPr lang="tr-TR" dirty="0" err="1" smtClean="0"/>
              <a:t>code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eight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significant</a:t>
            </a:r>
            <a:r>
              <a:rPr lang="tr-TR" dirty="0" smtClean="0"/>
              <a:t> bit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hold</a:t>
            </a:r>
            <a:r>
              <a:rPr lang="tr-TR" dirty="0" smtClean="0"/>
              <a:t> </a:t>
            </a:r>
            <a:r>
              <a:rPr lang="tr-TR" dirty="0" err="1" smtClean="0"/>
              <a:t>parity</a:t>
            </a:r>
            <a:r>
              <a:rPr lang="tr-TR" dirty="0" smtClean="0"/>
              <a:t> (in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systems</a:t>
            </a:r>
            <a:r>
              <a:rPr lang="tr-TR" dirty="0" smtClean="0"/>
              <a:t>).</a:t>
            </a:r>
          </a:p>
          <a:p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printer,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significant</a:t>
            </a:r>
            <a:r>
              <a:rPr lang="tr-TR" dirty="0" smtClean="0"/>
              <a:t> 0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alphanumeric</a:t>
            </a:r>
            <a:r>
              <a:rPr lang="tr-TR" dirty="0" smtClean="0"/>
              <a:t> </a:t>
            </a:r>
            <a:r>
              <a:rPr lang="tr-TR" dirty="0" err="1" smtClean="0"/>
              <a:t>printing</a:t>
            </a:r>
            <a:r>
              <a:rPr lang="tr-TR" dirty="0" smtClean="0"/>
              <a:t>, 1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graphics</a:t>
            </a:r>
            <a:r>
              <a:rPr lang="tr-TR" dirty="0" smtClean="0"/>
              <a:t> </a:t>
            </a:r>
            <a:r>
              <a:rPr lang="tr-TR" dirty="0" err="1" smtClean="0"/>
              <a:t>printing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Since Windows, Unicode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store</a:t>
            </a:r>
            <a:r>
              <a:rPr lang="tr-TR" dirty="0" smtClean="0"/>
              <a:t> </a:t>
            </a:r>
            <a:r>
              <a:rPr lang="tr-TR" dirty="0" err="1" smtClean="0"/>
              <a:t>alphanumeric</a:t>
            </a:r>
            <a:r>
              <a:rPr lang="tr-TR" dirty="0" smtClean="0"/>
              <a:t> data (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character</a:t>
            </a:r>
            <a:r>
              <a:rPr lang="tr-TR" dirty="0" smtClean="0"/>
              <a:t> is 16 bit).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89808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BCD (</a:t>
            </a:r>
            <a:r>
              <a:rPr lang="tr-TR" dirty="0" err="1" smtClean="0"/>
              <a:t>Binary</a:t>
            </a:r>
            <a:r>
              <a:rPr lang="tr-TR" dirty="0" smtClean="0"/>
              <a:t> </a:t>
            </a:r>
            <a:r>
              <a:rPr lang="tr-TR" dirty="0" err="1" smtClean="0"/>
              <a:t>Coded</a:t>
            </a:r>
            <a:r>
              <a:rPr lang="tr-TR" dirty="0" smtClean="0"/>
              <a:t> </a:t>
            </a:r>
            <a:r>
              <a:rPr lang="tr-TR" dirty="0" err="1" smtClean="0"/>
              <a:t>Decimal</a:t>
            </a:r>
            <a:r>
              <a:rPr lang="tr-TR" dirty="0" smtClean="0"/>
              <a:t>) Data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BCD </a:t>
            </a:r>
            <a:r>
              <a:rPr lang="tr-TR" dirty="0" err="1" smtClean="0"/>
              <a:t>information</a:t>
            </a:r>
            <a:r>
              <a:rPr lang="tr-TR" dirty="0" smtClean="0"/>
              <a:t> is </a:t>
            </a:r>
            <a:r>
              <a:rPr lang="tr-TR" dirty="0" err="1" smtClean="0"/>
              <a:t>stored</a:t>
            </a:r>
            <a:r>
              <a:rPr lang="tr-TR" dirty="0" smtClean="0"/>
              <a:t> in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packed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unpacked</a:t>
            </a:r>
            <a:r>
              <a:rPr lang="tr-TR" dirty="0" smtClean="0"/>
              <a:t> </a:t>
            </a:r>
            <a:r>
              <a:rPr lang="tr-TR" dirty="0" err="1" smtClean="0"/>
              <a:t>forms</a:t>
            </a:r>
            <a:r>
              <a:rPr lang="tr-TR" dirty="0" smtClean="0"/>
              <a:t>. </a:t>
            </a:r>
            <a:r>
              <a:rPr lang="tr-TR" dirty="0" err="1" smtClean="0"/>
              <a:t>Packed</a:t>
            </a:r>
            <a:r>
              <a:rPr lang="tr-TR" dirty="0" smtClean="0"/>
              <a:t> BCD data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stored</a:t>
            </a:r>
            <a:r>
              <a:rPr lang="tr-TR" dirty="0" smtClean="0"/>
              <a:t> as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digits</a:t>
            </a:r>
            <a:r>
              <a:rPr lang="tr-TR" dirty="0" smtClean="0"/>
              <a:t> </a:t>
            </a:r>
            <a:r>
              <a:rPr lang="tr-TR" dirty="0" err="1" smtClean="0"/>
              <a:t>per</a:t>
            </a:r>
            <a:r>
              <a:rPr lang="tr-TR" dirty="0" smtClean="0"/>
              <a:t> </a:t>
            </a:r>
            <a:r>
              <a:rPr lang="tr-TR" dirty="0" err="1" smtClean="0"/>
              <a:t>byte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unpacked</a:t>
            </a:r>
            <a:r>
              <a:rPr lang="tr-TR" dirty="0" smtClean="0"/>
              <a:t> BCD data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stored</a:t>
            </a:r>
            <a:r>
              <a:rPr lang="tr-TR" dirty="0" smtClean="0"/>
              <a:t> as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digit</a:t>
            </a:r>
            <a:r>
              <a:rPr lang="tr-TR" dirty="0" smtClean="0"/>
              <a:t> </a:t>
            </a:r>
            <a:r>
              <a:rPr lang="tr-TR" dirty="0" err="1" smtClean="0"/>
              <a:t>per</a:t>
            </a:r>
            <a:r>
              <a:rPr lang="tr-TR" dirty="0" smtClean="0"/>
              <a:t> </a:t>
            </a:r>
            <a:r>
              <a:rPr lang="tr-TR" dirty="0" err="1" smtClean="0"/>
              <a:t>byte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range</a:t>
            </a:r>
            <a:r>
              <a:rPr lang="tr-TR" dirty="0" smtClean="0"/>
              <a:t> of a BCD </a:t>
            </a:r>
            <a:r>
              <a:rPr lang="tr-TR" dirty="0" err="1" smtClean="0"/>
              <a:t>digit</a:t>
            </a:r>
            <a:r>
              <a:rPr lang="tr-TR" dirty="0" smtClean="0"/>
              <a:t> </a:t>
            </a:r>
            <a:r>
              <a:rPr lang="tr-TR" dirty="0" err="1" smtClean="0"/>
              <a:t>extends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0000</a:t>
            </a:r>
            <a:r>
              <a:rPr lang="tr-TR" baseline="-25000" dirty="0" smtClean="0"/>
              <a:t>2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1001</a:t>
            </a:r>
            <a:r>
              <a:rPr lang="tr-TR" baseline="-25000" dirty="0" smtClean="0"/>
              <a:t>2 </a:t>
            </a:r>
            <a:r>
              <a:rPr lang="tr-TR" dirty="0" err="1" smtClean="0"/>
              <a:t>or</a:t>
            </a:r>
            <a:r>
              <a:rPr lang="tr-TR" dirty="0" smtClean="0"/>
              <a:t> 0-9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decimal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Unpacked</a:t>
            </a:r>
            <a:r>
              <a:rPr lang="tr-TR" dirty="0" smtClean="0"/>
              <a:t> BCD data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returned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</a:t>
            </a:r>
            <a:r>
              <a:rPr lang="tr-TR" dirty="0" err="1" smtClean="0"/>
              <a:t>keypad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keyboard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Packed</a:t>
            </a:r>
            <a:r>
              <a:rPr lang="tr-TR" dirty="0" smtClean="0"/>
              <a:t> BCD data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r>
              <a:rPr lang="tr-TR" dirty="0" smtClean="0"/>
              <a:t> </a:t>
            </a:r>
            <a:r>
              <a:rPr lang="tr-TR" dirty="0" err="1" smtClean="0"/>
              <a:t>included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BCD </a:t>
            </a:r>
            <a:r>
              <a:rPr lang="tr-TR" dirty="0" err="1" smtClean="0"/>
              <a:t>addition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subtraction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set of </a:t>
            </a:r>
            <a:r>
              <a:rPr lang="tr-TR" dirty="0" err="1" smtClean="0"/>
              <a:t>the</a:t>
            </a:r>
            <a:r>
              <a:rPr lang="tr-TR" dirty="0" smtClean="0"/>
              <a:t> MP.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49414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698209"/>
              </p:ext>
            </p:extLst>
          </p:nvPr>
        </p:nvGraphicFramePr>
        <p:xfrm>
          <a:off x="838200" y="1825625"/>
          <a:ext cx="1051560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05200"/>
                <a:gridCol w="3505200"/>
                <a:gridCol w="3505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Decimal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Packed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Unpacked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0001 0010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0000 0001 0000 0010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623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0000 0110 0010 0011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0000 0110 0000 0010 0000 0011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Ex</a:t>
            </a:r>
            <a:r>
              <a:rPr lang="tr-TR" dirty="0" smtClean="0"/>
              <a:t> 16. </a:t>
            </a:r>
          </a:p>
          <a:p>
            <a:pPr marL="0" indent="0">
              <a:buNone/>
            </a:pPr>
            <a:r>
              <a:rPr lang="tr-TR" dirty="0"/>
              <a:t>;</a:t>
            </a:r>
            <a:r>
              <a:rPr lang="tr-TR" dirty="0" err="1" smtClean="0"/>
              <a:t>Unpacked</a:t>
            </a:r>
            <a:r>
              <a:rPr lang="tr-TR" dirty="0" smtClean="0"/>
              <a:t> BCD data (</a:t>
            </a:r>
            <a:r>
              <a:rPr lang="tr-TR" dirty="0" err="1" smtClean="0"/>
              <a:t>least-significant</a:t>
            </a:r>
            <a:r>
              <a:rPr lang="tr-TR" dirty="0" smtClean="0"/>
              <a:t> data </a:t>
            </a:r>
            <a:r>
              <a:rPr lang="tr-TR" dirty="0" err="1" smtClean="0"/>
              <a:t>first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NUMB1 DB 3,4,5 ; </a:t>
            </a:r>
            <a:r>
              <a:rPr lang="tr-TR" dirty="0" err="1" smtClean="0"/>
              <a:t>defines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543</a:t>
            </a:r>
          </a:p>
          <a:p>
            <a:pPr marL="0" indent="0">
              <a:buNone/>
            </a:pPr>
            <a:r>
              <a:rPr lang="tr-TR" dirty="0" smtClean="0"/>
              <a:t>;</a:t>
            </a:r>
            <a:r>
              <a:rPr lang="tr-TR" dirty="0" err="1" smtClean="0"/>
              <a:t>packed</a:t>
            </a:r>
            <a:r>
              <a:rPr lang="tr-TR" dirty="0" smtClean="0"/>
              <a:t> BCD</a:t>
            </a:r>
          </a:p>
          <a:p>
            <a:pPr marL="0" indent="0">
              <a:buNone/>
            </a:pPr>
            <a:r>
              <a:rPr lang="tr-TR" dirty="0" smtClean="0"/>
              <a:t>NUMB2 DB 3,45H; </a:t>
            </a:r>
            <a:r>
              <a:rPr lang="tr-TR" dirty="0" err="1" smtClean="0"/>
              <a:t>defines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4503</a:t>
            </a:r>
          </a:p>
          <a:p>
            <a:pPr marL="0" indent="0">
              <a:buNone/>
            </a:pPr>
            <a:r>
              <a:rPr lang="tr-TR" dirty="0" smtClean="0"/>
              <a:t>;DB is define </a:t>
            </a:r>
            <a:r>
              <a:rPr lang="tr-TR" dirty="0" err="1" smtClean="0"/>
              <a:t>bytes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9578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Byte</a:t>
            </a:r>
            <a:r>
              <a:rPr lang="tr-TR" dirty="0" smtClean="0"/>
              <a:t> </a:t>
            </a:r>
            <a:r>
              <a:rPr lang="tr-TR" dirty="0" err="1" smtClean="0"/>
              <a:t>sized</a:t>
            </a:r>
            <a:r>
              <a:rPr lang="tr-TR" dirty="0" smtClean="0"/>
              <a:t> data</a:t>
            </a:r>
          </a:p>
          <a:p>
            <a:pPr lvl="1"/>
            <a:r>
              <a:rPr lang="tr-TR" dirty="0" err="1" smtClean="0"/>
              <a:t>Byte-sized</a:t>
            </a:r>
            <a:r>
              <a:rPr lang="tr-TR" dirty="0" smtClean="0"/>
              <a:t> data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stored</a:t>
            </a:r>
            <a:r>
              <a:rPr lang="tr-TR" dirty="0" smtClean="0"/>
              <a:t> as </a:t>
            </a:r>
            <a:r>
              <a:rPr lang="tr-TR" dirty="0" err="1" smtClean="0"/>
              <a:t>unsigned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signed</a:t>
            </a:r>
            <a:r>
              <a:rPr lang="tr-TR" dirty="0" smtClean="0"/>
              <a:t> </a:t>
            </a:r>
            <a:r>
              <a:rPr lang="tr-TR" dirty="0" err="1" smtClean="0"/>
              <a:t>integers</a:t>
            </a:r>
            <a:r>
              <a:rPr lang="tr-TR" dirty="0" smtClean="0"/>
              <a:t>.</a:t>
            </a:r>
          </a:p>
          <a:p>
            <a:pPr lvl="1"/>
            <a:endParaRPr lang="tr-T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626823"/>
              </p:ext>
            </p:extLst>
          </p:nvPr>
        </p:nvGraphicFramePr>
        <p:xfrm>
          <a:off x="1500777" y="2870683"/>
          <a:ext cx="8128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128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64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171042"/>
              </p:ext>
            </p:extLst>
          </p:nvPr>
        </p:nvGraphicFramePr>
        <p:xfrm>
          <a:off x="1500777" y="4152983"/>
          <a:ext cx="812800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-128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64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333964" y="3663171"/>
            <a:ext cx="2023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Unsigned</a:t>
            </a:r>
            <a:r>
              <a:rPr lang="tr-TR" dirty="0" smtClean="0"/>
              <a:t> </a:t>
            </a:r>
            <a:r>
              <a:rPr lang="tr-TR" dirty="0" err="1" smtClean="0"/>
              <a:t>byte</a:t>
            </a:r>
            <a:endParaRPr lang="tr-TR" dirty="0"/>
          </a:p>
        </p:txBody>
      </p:sp>
      <p:sp>
        <p:nvSpPr>
          <p:cNvPr id="7" name="TextBox 6"/>
          <p:cNvSpPr txBox="1"/>
          <p:nvPr/>
        </p:nvSpPr>
        <p:spPr>
          <a:xfrm>
            <a:off x="4333964" y="4894663"/>
            <a:ext cx="2023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Signed</a:t>
            </a:r>
            <a:r>
              <a:rPr lang="tr-TR" dirty="0" smtClean="0"/>
              <a:t> </a:t>
            </a:r>
            <a:r>
              <a:rPr lang="tr-TR" dirty="0" err="1" smtClean="0"/>
              <a:t>byte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19502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Whenever</a:t>
            </a:r>
            <a:r>
              <a:rPr lang="tr-TR" dirty="0" smtClean="0"/>
              <a:t> a </a:t>
            </a:r>
            <a:r>
              <a:rPr lang="tr-TR" dirty="0" err="1" smtClean="0"/>
              <a:t>number</a:t>
            </a:r>
            <a:r>
              <a:rPr lang="tr-TR" dirty="0" smtClean="0"/>
              <a:t> is </a:t>
            </a:r>
            <a:r>
              <a:rPr lang="tr-TR" dirty="0" err="1" smtClean="0"/>
              <a:t>two’s</a:t>
            </a:r>
            <a:r>
              <a:rPr lang="tr-TR" dirty="0" smtClean="0"/>
              <a:t> </a:t>
            </a:r>
            <a:r>
              <a:rPr lang="tr-TR" dirty="0" err="1" smtClean="0"/>
              <a:t>complement</a:t>
            </a:r>
            <a:r>
              <a:rPr lang="tr-TR" dirty="0" smtClean="0"/>
              <a:t>,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sign</a:t>
            </a:r>
            <a:r>
              <a:rPr lang="tr-TR" dirty="0" smtClean="0"/>
              <a:t> </a:t>
            </a:r>
            <a:r>
              <a:rPr lang="tr-TR" dirty="0" err="1" smtClean="0"/>
              <a:t>changes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positive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negative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321909"/>
              </p:ext>
            </p:extLst>
          </p:nvPr>
        </p:nvGraphicFramePr>
        <p:xfrm>
          <a:off x="1169852" y="2861975"/>
          <a:ext cx="812800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297852" y="3233569"/>
            <a:ext cx="176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1’s </a:t>
            </a:r>
            <a:r>
              <a:rPr lang="tr-TR" dirty="0" err="1" smtClean="0"/>
              <a:t>complement</a:t>
            </a:r>
            <a:endParaRPr lang="tr-TR" dirty="0"/>
          </a:p>
        </p:txBody>
      </p:sp>
      <p:sp>
        <p:nvSpPr>
          <p:cNvPr id="6" name="TextBox 5"/>
          <p:cNvSpPr txBox="1"/>
          <p:nvPr/>
        </p:nvSpPr>
        <p:spPr>
          <a:xfrm>
            <a:off x="9376230" y="3976003"/>
            <a:ext cx="1767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2’s </a:t>
            </a:r>
            <a:r>
              <a:rPr lang="tr-TR" dirty="0" err="1" smtClean="0"/>
              <a:t>complement</a:t>
            </a:r>
            <a:endParaRPr lang="tr-TR" dirty="0"/>
          </a:p>
        </p:txBody>
      </p:sp>
      <p:sp>
        <p:nvSpPr>
          <p:cNvPr id="7" name="TextBox 6"/>
          <p:cNvSpPr txBox="1"/>
          <p:nvPr/>
        </p:nvSpPr>
        <p:spPr>
          <a:xfrm>
            <a:off x="555897" y="2861975"/>
            <a:ext cx="564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+8</a:t>
            </a:r>
            <a:endParaRPr lang="tr-TR" dirty="0"/>
          </a:p>
        </p:txBody>
      </p:sp>
      <p:sp>
        <p:nvSpPr>
          <p:cNvPr id="8" name="TextBox 7"/>
          <p:cNvSpPr txBox="1"/>
          <p:nvPr/>
        </p:nvSpPr>
        <p:spPr>
          <a:xfrm>
            <a:off x="555896" y="3954613"/>
            <a:ext cx="564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-</a:t>
            </a:r>
            <a:r>
              <a:rPr lang="tr-TR" dirty="0" smtClean="0"/>
              <a:t>8</a:t>
            </a:r>
            <a:endParaRPr lang="tr-TR" dirty="0"/>
          </a:p>
        </p:txBody>
      </p:sp>
      <p:sp>
        <p:nvSpPr>
          <p:cNvPr id="9" name="Minus 8"/>
          <p:cNvSpPr/>
          <p:nvPr/>
        </p:nvSpPr>
        <p:spPr>
          <a:xfrm>
            <a:off x="852351" y="3415945"/>
            <a:ext cx="254726" cy="165463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Plus 9"/>
          <p:cNvSpPr/>
          <p:nvPr/>
        </p:nvSpPr>
        <p:spPr>
          <a:xfrm>
            <a:off x="838925" y="3766046"/>
            <a:ext cx="330926" cy="287383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36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Above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diagram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.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</a:t>
            </a:r>
            <a:r>
              <a:rPr lang="tr-TR" dirty="0" err="1" smtClean="0"/>
              <a:t>blocks</a:t>
            </a:r>
            <a:r>
              <a:rPr lang="tr-TR" dirty="0" smtClean="0"/>
              <a:t> </a:t>
            </a:r>
            <a:r>
              <a:rPr lang="tr-TR" dirty="0" err="1" smtClean="0"/>
              <a:t>connected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buses</a:t>
            </a:r>
            <a:r>
              <a:rPr lang="tr-TR" dirty="0" smtClean="0"/>
              <a:t>. A </a:t>
            </a:r>
            <a:r>
              <a:rPr lang="tr-TR" dirty="0" err="1" smtClean="0"/>
              <a:t>bus</a:t>
            </a:r>
            <a:r>
              <a:rPr lang="tr-TR" dirty="0" smtClean="0"/>
              <a:t> is a set of </a:t>
            </a:r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connections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carry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type</a:t>
            </a:r>
            <a:r>
              <a:rPr lang="tr-TR" dirty="0" smtClean="0"/>
              <a:t> of </a:t>
            </a:r>
            <a:r>
              <a:rPr lang="tr-TR" dirty="0" err="1" smtClean="0"/>
              <a:t>information</a:t>
            </a:r>
            <a:r>
              <a:rPr lang="tr-TR" dirty="0" smtClean="0"/>
              <a:t>. </a:t>
            </a:r>
          </a:p>
          <a:p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instance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bus</a:t>
            </a:r>
            <a:r>
              <a:rPr lang="tr-TR" dirty="0" smtClean="0"/>
              <a:t> </a:t>
            </a:r>
            <a:r>
              <a:rPr lang="tr-TR" dirty="0" err="1" smtClean="0"/>
              <a:t>constains</a:t>
            </a:r>
            <a:r>
              <a:rPr lang="tr-TR" dirty="0" smtClean="0"/>
              <a:t> 20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connections</a:t>
            </a:r>
            <a:r>
              <a:rPr lang="tr-TR" dirty="0" smtClean="0"/>
              <a:t>, </a:t>
            </a:r>
            <a:r>
              <a:rPr lang="tr-TR" dirty="0" err="1" smtClean="0"/>
              <a:t>conveys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6631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/>
              <a:t>M</a:t>
            </a:r>
            <a:r>
              <a:rPr lang="tr-TR" dirty="0" smtClean="0"/>
              <a:t>emory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I/O </a:t>
            </a:r>
            <a:r>
              <a:rPr lang="tr-TR" dirty="0" err="1" smtClean="0"/>
              <a:t>System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is </a:t>
            </a:r>
            <a:r>
              <a:rPr lang="tr-TR" dirty="0" err="1" smtClean="0"/>
              <a:t>divided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three</a:t>
            </a:r>
            <a:r>
              <a:rPr lang="tr-TR" dirty="0" smtClean="0"/>
              <a:t> main </a:t>
            </a:r>
            <a:r>
              <a:rPr lang="tr-TR" dirty="0" err="1" smtClean="0"/>
              <a:t>parts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TPA (</a:t>
            </a:r>
            <a:r>
              <a:rPr lang="tr-TR" dirty="0" err="1" smtClean="0"/>
              <a:t>Transient</a:t>
            </a:r>
            <a:r>
              <a:rPr lang="tr-TR" dirty="0" smtClean="0"/>
              <a:t> Program </a:t>
            </a:r>
            <a:r>
              <a:rPr lang="tr-TR" dirty="0" err="1" smtClean="0"/>
              <a:t>Area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endParaRPr lang="tr-TR" dirty="0" smtClean="0"/>
          </a:p>
          <a:p>
            <a:pPr lvl="1"/>
            <a:r>
              <a:rPr lang="tr-TR" dirty="0" smtClean="0"/>
              <a:t>XMS (</a:t>
            </a:r>
            <a:r>
              <a:rPr lang="tr-TR" dirty="0" err="1" smtClean="0"/>
              <a:t>Extended</a:t>
            </a:r>
            <a:r>
              <a:rPr lang="tr-TR" dirty="0" smtClean="0"/>
              <a:t> Memory </a:t>
            </a:r>
            <a:r>
              <a:rPr lang="tr-TR" dirty="0" err="1" smtClean="0"/>
              <a:t>System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1398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7874" y="283075"/>
            <a:ext cx="7616251" cy="6388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554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TPA (</a:t>
            </a:r>
            <a:r>
              <a:rPr lang="tr-TR" dirty="0" err="1" smtClean="0"/>
              <a:t>Transient</a:t>
            </a:r>
            <a:r>
              <a:rPr lang="tr-TR" dirty="0" smtClean="0"/>
              <a:t> Program </a:t>
            </a:r>
            <a:r>
              <a:rPr lang="tr-TR" dirty="0" err="1" smtClean="0"/>
              <a:t>Area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TPA </a:t>
            </a:r>
            <a:r>
              <a:rPr lang="tr-TR" dirty="0" err="1" smtClean="0"/>
              <a:t>holds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DOS (Disk Operating </a:t>
            </a:r>
            <a:r>
              <a:rPr lang="tr-TR" dirty="0" err="1" smtClean="0"/>
              <a:t>System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programs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 </a:t>
            </a:r>
            <a:r>
              <a:rPr lang="tr-TR" dirty="0" err="1" smtClean="0"/>
              <a:t>This</a:t>
            </a:r>
            <a:r>
              <a:rPr lang="tr-TR" dirty="0" smtClean="0"/>
              <a:t> is a DOS </a:t>
            </a:r>
            <a:r>
              <a:rPr lang="tr-TR" dirty="0" err="1" smtClean="0"/>
              <a:t>concept</a:t>
            </a:r>
            <a:r>
              <a:rPr lang="tr-TR" dirty="0" smtClean="0"/>
              <a:t> not </a:t>
            </a:r>
            <a:r>
              <a:rPr lang="tr-TR" dirty="0" err="1" smtClean="0"/>
              <a:t>really</a:t>
            </a:r>
            <a:r>
              <a:rPr lang="tr-TR" dirty="0" smtClean="0"/>
              <a:t> </a:t>
            </a:r>
            <a:r>
              <a:rPr lang="tr-TR" dirty="0" err="1" smtClean="0"/>
              <a:t>applicable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Windows. </a:t>
            </a:r>
          </a:p>
          <a:p>
            <a:r>
              <a:rPr lang="tr-TR" dirty="0" smtClean="0"/>
              <a:t>TPA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stores</a:t>
            </a:r>
            <a:r>
              <a:rPr lang="tr-TR" dirty="0" smtClean="0"/>
              <a:t> </a:t>
            </a:r>
            <a:r>
              <a:rPr lang="tr-TR" dirty="0" err="1" smtClean="0"/>
              <a:t>active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inactive</a:t>
            </a:r>
            <a:r>
              <a:rPr lang="tr-TR" dirty="0" smtClean="0"/>
              <a:t> DOS </a:t>
            </a:r>
            <a:r>
              <a:rPr lang="tr-TR" dirty="0" err="1" smtClean="0"/>
              <a:t>application</a:t>
            </a:r>
            <a:r>
              <a:rPr lang="tr-TR" dirty="0" smtClean="0"/>
              <a:t> </a:t>
            </a:r>
            <a:r>
              <a:rPr lang="tr-TR" dirty="0" err="1" smtClean="0"/>
              <a:t>programs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9909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256" y="240632"/>
            <a:ext cx="8538197" cy="6617368"/>
          </a:xfrm>
        </p:spPr>
        <p:txBody>
          <a:bodyPr>
            <a:normAutofit/>
          </a:bodyPr>
          <a:lstStyle/>
          <a:p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hexadecimal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locations</a:t>
            </a:r>
            <a:r>
              <a:rPr lang="tr-TR" dirty="0" smtClean="0"/>
              <a:t>.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byte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1234H </a:t>
            </a:r>
            <a:r>
              <a:rPr lang="tr-TR" dirty="0" err="1" smtClean="0"/>
              <a:t>or</a:t>
            </a:r>
            <a:r>
              <a:rPr lang="tr-TR" dirty="0" smtClean="0"/>
              <a:t> 0x1234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interrupt</a:t>
            </a:r>
            <a:r>
              <a:rPr lang="tr-TR" dirty="0" smtClean="0"/>
              <a:t> </a:t>
            </a:r>
            <a:r>
              <a:rPr lang="tr-TR" dirty="0" err="1" smtClean="0"/>
              <a:t>vectors</a:t>
            </a:r>
            <a:r>
              <a:rPr lang="tr-TR" dirty="0" smtClean="0"/>
              <a:t> </a:t>
            </a:r>
            <a:r>
              <a:rPr lang="tr-TR" dirty="0" err="1" smtClean="0"/>
              <a:t>access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features</a:t>
            </a:r>
            <a:r>
              <a:rPr lang="tr-TR" dirty="0" smtClean="0"/>
              <a:t> of DOS, BIOS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applications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The</a:t>
            </a:r>
            <a:r>
              <a:rPr lang="tr-TR" dirty="0" smtClean="0"/>
              <a:t> IO.SYS is </a:t>
            </a:r>
            <a:r>
              <a:rPr lang="tr-TR" dirty="0" err="1" smtClean="0"/>
              <a:t>the</a:t>
            </a:r>
            <a:r>
              <a:rPr lang="tr-TR" dirty="0" smtClean="0"/>
              <a:t> program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allows</a:t>
            </a:r>
            <a:r>
              <a:rPr lang="tr-TR" dirty="0" smtClean="0"/>
              <a:t> DOS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keyboard</a:t>
            </a:r>
            <a:r>
              <a:rPr lang="tr-TR" dirty="0" smtClean="0"/>
              <a:t>, video </a:t>
            </a:r>
            <a:r>
              <a:rPr lang="tr-TR" dirty="0" err="1" smtClean="0"/>
              <a:t>display</a:t>
            </a:r>
            <a:r>
              <a:rPr lang="tr-TR" dirty="0" smtClean="0"/>
              <a:t>, </a:t>
            </a:r>
            <a:r>
              <a:rPr lang="tr-TR" dirty="0" err="1" smtClean="0"/>
              <a:t>printers</a:t>
            </a:r>
            <a:r>
              <a:rPr lang="tr-TR" dirty="0" smtClean="0"/>
              <a:t>.</a:t>
            </a:r>
          </a:p>
          <a:p>
            <a:r>
              <a:rPr lang="tr-TR" dirty="0" smtClean="0"/>
              <a:t>Drivers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programs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control</a:t>
            </a:r>
            <a:r>
              <a:rPr lang="tr-TR" dirty="0" smtClean="0"/>
              <a:t> </a:t>
            </a:r>
            <a:r>
              <a:rPr lang="tr-TR" dirty="0" err="1" smtClean="0"/>
              <a:t>installable</a:t>
            </a:r>
            <a:r>
              <a:rPr lang="tr-TR" dirty="0" smtClean="0"/>
              <a:t> I/O </a:t>
            </a:r>
            <a:r>
              <a:rPr lang="tr-TR" dirty="0" err="1" smtClean="0"/>
              <a:t>devices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mouse</a:t>
            </a:r>
            <a:r>
              <a:rPr lang="tr-TR" dirty="0" smtClean="0"/>
              <a:t>, disk </a:t>
            </a:r>
            <a:r>
              <a:rPr lang="tr-TR" dirty="0" err="1" smtClean="0"/>
              <a:t>or</a:t>
            </a:r>
            <a:r>
              <a:rPr lang="tr-TR" dirty="0" smtClean="0"/>
              <a:t> CDROM.</a:t>
            </a:r>
          </a:p>
          <a:p>
            <a:r>
              <a:rPr lang="tr-TR" dirty="0" smtClean="0"/>
              <a:t>Command.com </a:t>
            </a:r>
            <a:r>
              <a:rPr lang="tr-TR" dirty="0" err="1" smtClean="0"/>
              <a:t>controls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keyboard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operated</a:t>
            </a:r>
            <a:r>
              <a:rPr lang="tr-TR" dirty="0" smtClean="0"/>
              <a:t> in DOS </a:t>
            </a:r>
            <a:r>
              <a:rPr lang="tr-TR" dirty="0" err="1" smtClean="0"/>
              <a:t>mode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Never</a:t>
            </a:r>
            <a:r>
              <a:rPr lang="tr-TR" dirty="0" smtClean="0"/>
              <a:t> </a:t>
            </a:r>
            <a:r>
              <a:rPr lang="tr-TR" dirty="0" err="1" smtClean="0"/>
              <a:t>erase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command.com, IO.sys </a:t>
            </a:r>
            <a:r>
              <a:rPr lang="tr-TR" dirty="0" err="1" smtClean="0"/>
              <a:t>or</a:t>
            </a:r>
            <a:r>
              <a:rPr lang="tr-TR" dirty="0" smtClean="0"/>
              <a:t> msdos.sys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room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software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computer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not </a:t>
            </a:r>
            <a:r>
              <a:rPr lang="tr-TR" dirty="0" err="1" smtClean="0"/>
              <a:t>function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452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884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	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421" y="1825624"/>
            <a:ext cx="7225103" cy="4863933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</a:t>
            </a:r>
            <a:r>
              <a:rPr lang="tr-TR" dirty="0" err="1" smtClean="0"/>
              <a:t>contains</a:t>
            </a:r>
            <a:r>
              <a:rPr lang="tr-TR" dirty="0" smtClean="0"/>
              <a:t> </a:t>
            </a:r>
            <a:r>
              <a:rPr lang="tr-TR" dirty="0" err="1" smtClean="0"/>
              <a:t>programs</a:t>
            </a:r>
            <a:r>
              <a:rPr lang="tr-TR" dirty="0" smtClean="0"/>
              <a:t> on </a:t>
            </a:r>
            <a:r>
              <a:rPr lang="tr-TR" dirty="0" err="1" smtClean="0"/>
              <a:t>either</a:t>
            </a:r>
            <a:r>
              <a:rPr lang="tr-TR" dirty="0" smtClean="0"/>
              <a:t> a </a:t>
            </a:r>
            <a:r>
              <a:rPr lang="tr-TR" dirty="0" err="1" smtClean="0"/>
              <a:t>read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(ROM)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flash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arease</a:t>
            </a:r>
            <a:r>
              <a:rPr lang="tr-TR" dirty="0" smtClean="0"/>
              <a:t> of </a:t>
            </a:r>
            <a:r>
              <a:rPr lang="tr-TR" dirty="0" err="1" smtClean="0"/>
              <a:t>read</a:t>
            </a:r>
            <a:r>
              <a:rPr lang="tr-TR" dirty="0" smtClean="0"/>
              <a:t>/</a:t>
            </a:r>
            <a:r>
              <a:rPr lang="tr-TR" dirty="0" err="1" smtClean="0"/>
              <a:t>write</a:t>
            </a:r>
            <a:r>
              <a:rPr lang="tr-TR" dirty="0" smtClean="0"/>
              <a:t> (RAM)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data </a:t>
            </a:r>
            <a:r>
              <a:rPr lang="tr-TR" dirty="0" err="1" smtClean="0"/>
              <a:t>storage</a:t>
            </a:r>
            <a:r>
              <a:rPr lang="tr-TR" dirty="0" smtClean="0"/>
              <a:t>.</a:t>
            </a:r>
          </a:p>
          <a:p>
            <a:r>
              <a:rPr lang="en-US" dirty="0"/>
              <a:t>The first area of the system space contains video display RAM and video control </a:t>
            </a:r>
            <a:r>
              <a:rPr lang="en-US" dirty="0" smtClean="0"/>
              <a:t>programs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ROM or flash memory. This area starts at location A0000H and extends to location C7FFFH.</a:t>
            </a:r>
          </a:p>
          <a:p>
            <a:r>
              <a:rPr lang="en-US" dirty="0"/>
              <a:t>The size and amount of memory used depends on the type of video display adapter attached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system</a:t>
            </a:r>
            <a:r>
              <a:rPr lang="tr-TR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7840" y="0"/>
            <a:ext cx="38698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425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2067</Words>
  <Application>Microsoft Office PowerPoint</Application>
  <PresentationFormat>Widescreen</PresentationFormat>
  <Paragraphs>312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Office Theme</vt:lpstr>
      <vt:lpstr>Chapter 1 Introduction to Microprocessor and the Computer</vt:lpstr>
      <vt:lpstr>The Microprocessor based Computer System</vt:lpstr>
      <vt:lpstr>PowerPoint Presentation</vt:lpstr>
      <vt:lpstr>PowerPoint Presentation</vt:lpstr>
      <vt:lpstr>The Memory and the I/O System</vt:lpstr>
      <vt:lpstr>PowerPoint Presentation</vt:lpstr>
      <vt:lpstr>TPA (Transient Program Area)</vt:lpstr>
      <vt:lpstr>PowerPoint Presentation</vt:lpstr>
      <vt:lpstr>The System Area </vt:lpstr>
      <vt:lpstr>PowerPoint Presentation</vt:lpstr>
      <vt:lpstr>Windows Systems</vt:lpstr>
      <vt:lpstr>I/O Space </vt:lpstr>
      <vt:lpstr>PowerPoint Presentation</vt:lpstr>
      <vt:lpstr>The Microprocessor</vt:lpstr>
      <vt:lpstr>PowerPoint Presentation</vt:lpstr>
      <vt:lpstr>Arithmetic and Logic Operations </vt:lpstr>
      <vt:lpstr>Decisions</vt:lpstr>
      <vt:lpstr>Buses</vt:lpstr>
      <vt:lpstr>PowerPoint Presentation</vt:lpstr>
      <vt:lpstr>PowerPoint Presentation</vt:lpstr>
      <vt:lpstr>Number Systems</vt:lpstr>
      <vt:lpstr>PowerPoint Presentation</vt:lpstr>
      <vt:lpstr>PowerPoint Presentation</vt:lpstr>
      <vt:lpstr>PowerPoint Presentation</vt:lpstr>
      <vt:lpstr>Converting from a decimal fraction</vt:lpstr>
      <vt:lpstr>PowerPoint Presentation</vt:lpstr>
      <vt:lpstr>Binary Coded Hexadecimal</vt:lpstr>
      <vt:lpstr>Complements</vt:lpstr>
      <vt:lpstr>PowerPoint Presentation</vt:lpstr>
      <vt:lpstr>PowerPoint Presentation</vt:lpstr>
      <vt:lpstr>PowerPoint Presentation</vt:lpstr>
      <vt:lpstr>PowerPoint Presentation</vt:lpstr>
      <vt:lpstr>Computer Data Formats</vt:lpstr>
      <vt:lpstr>ASCII and Unicode Data</vt:lpstr>
      <vt:lpstr>BCD (Binary Coded Decimal) Data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Introduction to Microprocessor and the Computer</dc:title>
  <dc:creator>Erkan</dc:creator>
  <cp:lastModifiedBy>Erkan</cp:lastModifiedBy>
  <cp:revision>61</cp:revision>
  <dcterms:created xsi:type="dcterms:W3CDTF">2017-09-26T05:10:26Z</dcterms:created>
  <dcterms:modified xsi:type="dcterms:W3CDTF">2017-09-26T08:17:36Z</dcterms:modified>
</cp:coreProperties>
</file>