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3" r:id="rId6"/>
    <p:sldId id="274" r:id="rId7"/>
    <p:sldId id="275" r:id="rId8"/>
    <p:sldId id="276" r:id="rId9"/>
    <p:sldId id="261" r:id="rId10"/>
    <p:sldId id="301" r:id="rId11"/>
    <p:sldId id="279" r:id="rId12"/>
    <p:sldId id="262" r:id="rId13"/>
    <p:sldId id="280" r:id="rId14"/>
    <p:sldId id="281" r:id="rId15"/>
    <p:sldId id="263" r:id="rId16"/>
    <p:sldId id="264" r:id="rId17"/>
    <p:sldId id="265" r:id="rId18"/>
    <p:sldId id="266" r:id="rId19"/>
    <p:sldId id="282" r:id="rId20"/>
    <p:sldId id="267" r:id="rId21"/>
    <p:sldId id="283" r:id="rId22"/>
    <p:sldId id="284" r:id="rId23"/>
    <p:sldId id="285" r:id="rId24"/>
    <p:sldId id="293" r:id="rId25"/>
    <p:sldId id="294" r:id="rId26"/>
    <p:sldId id="295" r:id="rId27"/>
    <p:sldId id="270" r:id="rId28"/>
    <p:sldId id="288" r:id="rId29"/>
    <p:sldId id="296" r:id="rId30"/>
    <p:sldId id="297" r:id="rId31"/>
    <p:sldId id="302" r:id="rId32"/>
    <p:sldId id="289" r:id="rId33"/>
    <p:sldId id="298" r:id="rId34"/>
    <p:sldId id="290" r:id="rId35"/>
    <p:sldId id="299" r:id="rId36"/>
    <p:sldId id="303" r:id="rId37"/>
    <p:sldId id="300" r:id="rId38"/>
    <p:sldId id="271" r:id="rId39"/>
    <p:sldId id="291" r:id="rId40"/>
    <p:sldId id="272" r:id="rId41"/>
    <p:sldId id="292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73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5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44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0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1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56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74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63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9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2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68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1765-FC5E-405E-A03A-C7C01139702F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43CC-1493-47E1-A8D1-EA3210E6422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1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Ağız Diş ve Çene Radyolojisi-I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hakan eren\Desktop\P_20161010_101501.jpg"/>
          <p:cNvPicPr>
            <a:picLocks noChangeAspect="1" noChangeArrowheads="1"/>
          </p:cNvPicPr>
          <p:nvPr/>
        </p:nvPicPr>
        <p:blipFill>
          <a:blip r:embed="rId2" cstate="print"/>
          <a:srcRect l="46637" t="8139" r="16361" b="17109"/>
          <a:stretch>
            <a:fillRect/>
          </a:stretch>
        </p:blipFill>
        <p:spPr bwMode="auto">
          <a:xfrm>
            <a:off x="4214778" y="2107397"/>
            <a:ext cx="3143272" cy="3571900"/>
          </a:xfrm>
          <a:prstGeom prst="rect">
            <a:avLst/>
          </a:prstGeom>
          <a:noFill/>
        </p:spPr>
      </p:pic>
      <p:pic>
        <p:nvPicPr>
          <p:cNvPr id="5" name="Picture 3" descr="C:\Users\hakan eren\Desktop\P_20161010_101452.jpg"/>
          <p:cNvPicPr>
            <a:picLocks noChangeAspect="1" noChangeArrowheads="1"/>
          </p:cNvPicPr>
          <p:nvPr/>
        </p:nvPicPr>
        <p:blipFill>
          <a:blip r:embed="rId3" cstate="print"/>
          <a:srcRect l="31498" t="11129" r="37386" b="15614"/>
          <a:stretch>
            <a:fillRect/>
          </a:stretch>
        </p:blipFill>
        <p:spPr bwMode="auto">
          <a:xfrm>
            <a:off x="1357290" y="2143116"/>
            <a:ext cx="264320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Arayüz</a:t>
            </a:r>
            <a:r>
              <a:rPr lang="tr-TR" dirty="0" smtClean="0"/>
              <a:t> çürükleri </a:t>
            </a:r>
          </a:p>
          <a:p>
            <a:r>
              <a:rPr lang="tr-TR" dirty="0" smtClean="0"/>
              <a:t>kron-köprü restorasyonlarının uyumu</a:t>
            </a:r>
          </a:p>
          <a:p>
            <a:r>
              <a:rPr lang="tr-TR" dirty="0" smtClean="0"/>
              <a:t>dolgu restorasyonlarının taşkın olup olmadığı</a:t>
            </a:r>
          </a:p>
          <a:p>
            <a:r>
              <a:rPr lang="tr-TR" dirty="0" smtClean="0"/>
              <a:t>çürük ile </a:t>
            </a:r>
            <a:r>
              <a:rPr lang="tr-TR" dirty="0" err="1" smtClean="0"/>
              <a:t>pulpa</a:t>
            </a:r>
            <a:r>
              <a:rPr lang="tr-TR" dirty="0" smtClean="0"/>
              <a:t> arasındaki ilişkinin değerlendirilmesi</a:t>
            </a:r>
            <a:endParaRPr lang="tr-TR" dirty="0"/>
          </a:p>
        </p:txBody>
      </p:sp>
      <p:pic>
        <p:nvPicPr>
          <p:cNvPr id="6146" name="Picture 2" descr="C:\Users\User\Desktop\telefon foto\P_20160310_1122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7330" r="28503" b="33295"/>
          <a:stretch/>
        </p:blipFill>
        <p:spPr bwMode="auto">
          <a:xfrm>
            <a:off x="4788024" y="3861048"/>
            <a:ext cx="3926728" cy="29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5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Oklüzal</a:t>
            </a:r>
            <a:r>
              <a:rPr lang="tr-TR" dirty="0" smtClean="0"/>
              <a:t> </a:t>
            </a:r>
            <a:r>
              <a:rPr lang="tr-TR" dirty="0" err="1" smtClean="0"/>
              <a:t>radyograf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Topografik</a:t>
            </a:r>
            <a:r>
              <a:rPr lang="tr-TR" dirty="0" smtClean="0"/>
              <a:t> ve </a:t>
            </a:r>
            <a:r>
              <a:rPr lang="tr-TR" dirty="0" err="1" smtClean="0"/>
              <a:t>cross-section</a:t>
            </a:r>
            <a:endParaRPr lang="tr-TR" dirty="0" smtClean="0"/>
          </a:p>
          <a:p>
            <a:r>
              <a:rPr lang="tr-TR" dirty="0" smtClean="0"/>
              <a:t>Damak ve </a:t>
            </a:r>
            <a:r>
              <a:rPr lang="tr-TR" dirty="0" err="1" smtClean="0"/>
              <a:t>alveoler</a:t>
            </a:r>
            <a:r>
              <a:rPr lang="tr-TR" dirty="0" smtClean="0"/>
              <a:t> kemiklerdeki </a:t>
            </a:r>
            <a:r>
              <a:rPr lang="tr-TR" dirty="0" err="1" smtClean="0"/>
              <a:t>fraktürler</a:t>
            </a:r>
            <a:endParaRPr lang="tr-TR" dirty="0" smtClean="0"/>
          </a:p>
          <a:p>
            <a:r>
              <a:rPr lang="tr-TR" dirty="0" smtClean="0"/>
              <a:t>Gömülü dişlerin pozisyonu</a:t>
            </a:r>
          </a:p>
          <a:p>
            <a:r>
              <a:rPr lang="tr-TR" dirty="0" smtClean="0"/>
              <a:t>Çenelerdeki yabancı cisimlerin tespiti</a:t>
            </a:r>
          </a:p>
          <a:p>
            <a:r>
              <a:rPr lang="tr-TR" dirty="0" smtClean="0"/>
              <a:t>Alt çenede tükürük bezi taşlarının görüntülenmesi</a:t>
            </a:r>
          </a:p>
          <a:p>
            <a:r>
              <a:rPr lang="tr-TR" dirty="0" err="1" smtClean="0"/>
              <a:t>Ekzostoz</a:t>
            </a:r>
            <a:r>
              <a:rPr lang="tr-TR" dirty="0" smtClean="0"/>
              <a:t> gibi kemik büyümelerinin değerlendirilmesi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59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4618856" cy="5069160"/>
          </a:xfrm>
        </p:spPr>
        <p:txBody>
          <a:bodyPr/>
          <a:lstStyle/>
          <a:p>
            <a:r>
              <a:rPr lang="tr-TR" dirty="0" smtClean="0"/>
              <a:t>Cross-</a:t>
            </a:r>
            <a:r>
              <a:rPr lang="tr-TR" dirty="0" err="1" smtClean="0"/>
              <a:t>section</a:t>
            </a:r>
            <a:r>
              <a:rPr lang="tr-TR" dirty="0" smtClean="0"/>
              <a:t> tekniği;</a:t>
            </a:r>
          </a:p>
          <a:p>
            <a:pPr marL="0" indent="0">
              <a:buNone/>
            </a:pPr>
            <a:r>
              <a:rPr lang="tr-TR" dirty="0" smtClean="0"/>
              <a:t>Dişlerin </a:t>
            </a:r>
            <a:r>
              <a:rPr lang="tr-TR" dirty="0" err="1" smtClean="0"/>
              <a:t>oklüzal</a:t>
            </a:r>
            <a:r>
              <a:rPr lang="tr-TR" dirty="0" smtClean="0"/>
              <a:t> yüzleri görülür. </a:t>
            </a:r>
            <a:endParaRPr lang="tr-TR" dirty="0"/>
          </a:p>
        </p:txBody>
      </p:sp>
      <p:pic>
        <p:nvPicPr>
          <p:cNvPr id="7170" name="Picture 2" descr="C:\Users\User\Desktop\IndianJOralSci_2012_3_2_94_106462_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928934"/>
            <a:ext cx="3342745" cy="31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mandibular-true-occlusal-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3848872" cy="28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6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4762872" cy="5141168"/>
          </a:xfrm>
        </p:spPr>
        <p:txBody>
          <a:bodyPr/>
          <a:lstStyle/>
          <a:p>
            <a:r>
              <a:rPr lang="tr-TR" dirty="0" err="1" smtClean="0"/>
              <a:t>Topografik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 smtClean="0"/>
              <a:t>Dişlerin kökleri de görülür</a:t>
            </a:r>
            <a:endParaRPr lang="tr-TR" dirty="0"/>
          </a:p>
        </p:txBody>
      </p:sp>
      <p:pic>
        <p:nvPicPr>
          <p:cNvPr id="8194" name="Picture 2" descr="C:\Users\User\Desktop\Mandibular-occlusal-radiograph-shows-bilateral-cortical-expansion-along-wi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4037831" cy="29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JDentLasers_2014_8_1_34_134124_u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00438"/>
            <a:ext cx="3766647" cy="28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5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Ağız dışı uygulamalar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tr-TR" dirty="0" err="1" smtClean="0"/>
              <a:t>Sefalometrik</a:t>
            </a:r>
            <a:r>
              <a:rPr lang="tr-TR" dirty="0" smtClean="0"/>
              <a:t> projeksiyon</a:t>
            </a:r>
          </a:p>
          <a:p>
            <a:pPr marL="514350" indent="-514350">
              <a:buFont typeface="+mj-lt"/>
              <a:buAutoNum type="alphaLcPeriod"/>
            </a:pPr>
            <a:r>
              <a:rPr lang="tr-TR" dirty="0" err="1" smtClean="0"/>
              <a:t>Postero-anterior</a:t>
            </a:r>
            <a:r>
              <a:rPr lang="tr-TR" dirty="0" smtClean="0"/>
              <a:t> </a:t>
            </a:r>
            <a:r>
              <a:rPr lang="tr-TR" dirty="0" err="1" smtClean="0"/>
              <a:t>maksiller</a:t>
            </a:r>
            <a:r>
              <a:rPr lang="tr-TR" dirty="0" smtClean="0"/>
              <a:t> sinüs projeksiyonu</a:t>
            </a:r>
          </a:p>
          <a:p>
            <a:pPr marL="514350" indent="-514350">
              <a:buFont typeface="+mj-lt"/>
              <a:buAutoNum type="alphaLcPeriod"/>
            </a:pPr>
            <a:r>
              <a:rPr lang="tr-TR" dirty="0" err="1" smtClean="0"/>
              <a:t>Lateral</a:t>
            </a:r>
            <a:r>
              <a:rPr lang="tr-TR" dirty="0" smtClean="0"/>
              <a:t> çene-yüz </a:t>
            </a:r>
            <a:r>
              <a:rPr lang="tr-TR" dirty="0" err="1" smtClean="0"/>
              <a:t>grafileri</a:t>
            </a:r>
            <a:endParaRPr lang="tr-TR" dirty="0" smtClean="0"/>
          </a:p>
          <a:p>
            <a:pPr marL="514350" indent="-514350">
              <a:buFont typeface="+mj-lt"/>
              <a:buAutoNum type="alphaLcPeriod"/>
            </a:pPr>
            <a:r>
              <a:rPr lang="tr-TR" dirty="0" smtClean="0"/>
              <a:t>Panoramik radyografi</a:t>
            </a:r>
          </a:p>
          <a:p>
            <a:pPr marL="514350" indent="-514350">
              <a:buFont typeface="+mj-lt"/>
              <a:buAutoNum type="alphaLcPeriod"/>
            </a:pPr>
            <a:r>
              <a:rPr lang="tr-TR" dirty="0" smtClean="0"/>
              <a:t>Tomografi (BT)</a:t>
            </a:r>
          </a:p>
          <a:p>
            <a:pPr marL="514350" indent="-514350">
              <a:buFont typeface="+mj-lt"/>
              <a:buAutoNum type="alphaLcPeriod"/>
            </a:pPr>
            <a:r>
              <a:rPr lang="tr-TR" dirty="0" smtClean="0"/>
              <a:t>Manyetik rezonans görüntüleme (MRG)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757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Sefalometrik</a:t>
            </a:r>
            <a:r>
              <a:rPr lang="tr-TR" dirty="0" smtClean="0"/>
              <a:t> projeksiyon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40768"/>
            <a:ext cx="4355976" cy="5394473"/>
          </a:xfrm>
        </p:spPr>
        <p:txBody>
          <a:bodyPr>
            <a:normAutofit/>
          </a:bodyPr>
          <a:lstStyle/>
          <a:p>
            <a:r>
              <a:rPr lang="tr-TR" dirty="0" smtClean="0"/>
              <a:t>Hastanın kafası, film ve </a:t>
            </a:r>
            <a:r>
              <a:rPr lang="tr-TR" dirty="0" err="1" smtClean="0"/>
              <a:t>fokal</a:t>
            </a:r>
            <a:r>
              <a:rPr lang="tr-TR" dirty="0" smtClean="0"/>
              <a:t> spot-obje mesafesi ilişkisinin standart olarak elde edilmesi</a:t>
            </a:r>
          </a:p>
          <a:p>
            <a:endParaRPr lang="tr-TR" dirty="0"/>
          </a:p>
        </p:txBody>
      </p:sp>
      <p:pic>
        <p:nvPicPr>
          <p:cNvPr id="9219" name="Picture 3" descr="C:\Users\User\Desktop\sefalometri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786190"/>
            <a:ext cx="32906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FEYZA COLAK SEFALOMETRI P A NORMAL GORUNT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429000"/>
            <a:ext cx="2886366" cy="30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70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Postero-anterior</a:t>
            </a:r>
            <a:r>
              <a:rPr lang="tr-TR" dirty="0" smtClean="0"/>
              <a:t> </a:t>
            </a:r>
            <a:r>
              <a:rPr lang="tr-TR" dirty="0" err="1" smtClean="0"/>
              <a:t>maksiller</a:t>
            </a:r>
            <a:r>
              <a:rPr lang="tr-TR" dirty="0" smtClean="0"/>
              <a:t> sinüs projeksiyonu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4968552" cy="5400600"/>
          </a:xfrm>
        </p:spPr>
        <p:txBody>
          <a:bodyPr>
            <a:normAutofit/>
          </a:bodyPr>
          <a:lstStyle/>
          <a:p>
            <a:r>
              <a:rPr lang="tr-TR" dirty="0" smtClean="0"/>
              <a:t>Ağız açık (</a:t>
            </a:r>
            <a:r>
              <a:rPr lang="tr-TR" dirty="0" err="1" smtClean="0"/>
              <a:t>Water’s</a:t>
            </a:r>
            <a:r>
              <a:rPr lang="tr-TR" dirty="0" smtClean="0"/>
              <a:t>) veya kapalı çekilebilir.</a:t>
            </a:r>
          </a:p>
          <a:p>
            <a:r>
              <a:rPr lang="tr-TR" dirty="0" err="1" smtClean="0"/>
              <a:t>Paranazal</a:t>
            </a:r>
            <a:r>
              <a:rPr lang="tr-TR" dirty="0" smtClean="0"/>
              <a:t> sinüslerin tamamı tek </a:t>
            </a:r>
            <a:r>
              <a:rPr lang="tr-TR" dirty="0" err="1" smtClean="0"/>
              <a:t>radyograf</a:t>
            </a:r>
            <a:r>
              <a:rPr lang="tr-TR" dirty="0" smtClean="0"/>
              <a:t> üzerinde görüntülenebilir.</a:t>
            </a:r>
          </a:p>
          <a:p>
            <a:endParaRPr lang="tr-TR" dirty="0"/>
          </a:p>
        </p:txBody>
      </p:sp>
      <p:pic>
        <p:nvPicPr>
          <p:cNvPr id="10242" name="Picture 2" descr="C:\Users\User\Desktop\396b7c675cf6d6cb0459af39b28d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31" y="791083"/>
            <a:ext cx="2549896" cy="328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F000207f020-007-97803230917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85" y="4041964"/>
            <a:ext cx="3084388" cy="28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7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Lateral</a:t>
            </a:r>
            <a:r>
              <a:rPr lang="tr-TR" dirty="0" smtClean="0"/>
              <a:t> çene-yüz </a:t>
            </a:r>
            <a:r>
              <a:rPr lang="tr-TR" dirty="0" err="1" smtClean="0"/>
              <a:t>grafileri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Maksilla</a:t>
            </a:r>
            <a:r>
              <a:rPr lang="tr-TR" dirty="0" smtClean="0"/>
              <a:t> ve </a:t>
            </a:r>
            <a:r>
              <a:rPr lang="tr-TR" dirty="0" err="1" smtClean="0"/>
              <a:t>mandibulanın</a:t>
            </a:r>
            <a:r>
              <a:rPr lang="tr-TR" dirty="0" smtClean="0"/>
              <a:t> </a:t>
            </a:r>
            <a:r>
              <a:rPr lang="tr-TR" dirty="0" err="1" smtClean="0"/>
              <a:t>lateral</a:t>
            </a:r>
            <a:r>
              <a:rPr lang="tr-TR" dirty="0" smtClean="0"/>
              <a:t> görünümlerinin elde edilmesi</a:t>
            </a:r>
          </a:p>
          <a:p>
            <a:r>
              <a:rPr lang="tr-TR" dirty="0" err="1" smtClean="0"/>
              <a:t>Trismuslu</a:t>
            </a:r>
            <a:r>
              <a:rPr lang="tr-TR" dirty="0" smtClean="0"/>
              <a:t> hastalarda</a:t>
            </a:r>
          </a:p>
          <a:p>
            <a:r>
              <a:rPr lang="tr-TR" dirty="0" err="1" smtClean="0"/>
              <a:t>İntraoral</a:t>
            </a:r>
            <a:r>
              <a:rPr lang="tr-TR" dirty="0" smtClean="0"/>
              <a:t> filmlerin yetersiz kaldığı durumlarda</a:t>
            </a:r>
          </a:p>
          <a:p>
            <a:r>
              <a:rPr lang="tr-TR" dirty="0" smtClean="0"/>
              <a:t>Kusma refleksli hastalarda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346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96" y="1196752"/>
            <a:ext cx="5630738" cy="5616624"/>
          </a:xfrm>
        </p:spPr>
        <p:txBody>
          <a:bodyPr>
            <a:normAutofit/>
          </a:bodyPr>
          <a:lstStyle/>
          <a:p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kondil</a:t>
            </a:r>
            <a:r>
              <a:rPr lang="tr-TR" dirty="0" smtClean="0"/>
              <a:t> </a:t>
            </a:r>
            <a:r>
              <a:rPr lang="tr-TR" dirty="0" err="1" smtClean="0"/>
              <a:t>grafisinde</a:t>
            </a:r>
            <a:r>
              <a:rPr lang="tr-TR" dirty="0" smtClean="0"/>
              <a:t> ise; </a:t>
            </a:r>
            <a:r>
              <a:rPr lang="tr-TR" dirty="0" err="1" smtClean="0"/>
              <a:t>tüberkülüm</a:t>
            </a:r>
            <a:r>
              <a:rPr lang="tr-TR" dirty="0" smtClean="0"/>
              <a:t> </a:t>
            </a:r>
            <a:r>
              <a:rPr lang="tr-TR" dirty="0" err="1" smtClean="0"/>
              <a:t>artikülare</a:t>
            </a:r>
            <a:r>
              <a:rPr lang="tr-TR" dirty="0" smtClean="0"/>
              <a:t>, </a:t>
            </a:r>
            <a:r>
              <a:rPr lang="tr-TR" dirty="0" err="1" smtClean="0"/>
              <a:t>glenoid</a:t>
            </a:r>
            <a:r>
              <a:rPr lang="tr-TR" dirty="0" smtClean="0"/>
              <a:t> fossa ve </a:t>
            </a:r>
            <a:r>
              <a:rPr lang="tr-TR" dirty="0" err="1" smtClean="0"/>
              <a:t>kondil</a:t>
            </a:r>
            <a:r>
              <a:rPr lang="tr-TR" dirty="0" smtClean="0"/>
              <a:t> değerlendirilir.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214686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071810"/>
            <a:ext cx="23812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9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Diş hekimliğinde kullanılan radyolojik teknikler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Ağız içi uygulamalar (</a:t>
            </a:r>
            <a:r>
              <a:rPr lang="tr-TR" dirty="0" err="1" smtClean="0"/>
              <a:t>intra</a:t>
            </a:r>
            <a:r>
              <a:rPr lang="tr-TR" dirty="0" smtClean="0"/>
              <a:t>-oral)</a:t>
            </a:r>
          </a:p>
          <a:p>
            <a:r>
              <a:rPr lang="tr-TR" dirty="0" smtClean="0"/>
              <a:t>Ağız dışı uygulamalar (ekstra-oral)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76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Panoramik radyografi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Maksiller</a:t>
            </a:r>
            <a:r>
              <a:rPr lang="tr-TR" dirty="0" smtClean="0"/>
              <a:t> ve </a:t>
            </a:r>
            <a:r>
              <a:rPr lang="tr-TR" dirty="0" err="1" smtClean="0"/>
              <a:t>mandibuler</a:t>
            </a:r>
            <a:r>
              <a:rPr lang="tr-TR" dirty="0" smtClean="0"/>
              <a:t> arkın her ikisi</a:t>
            </a:r>
          </a:p>
          <a:p>
            <a:r>
              <a:rPr lang="tr-TR" dirty="0" smtClean="0"/>
              <a:t>1/3 </a:t>
            </a:r>
            <a:r>
              <a:rPr lang="tr-TR" dirty="0" err="1" smtClean="0"/>
              <a:t>orbita</a:t>
            </a:r>
            <a:r>
              <a:rPr lang="tr-TR" dirty="0" smtClean="0"/>
              <a:t> tabanı</a:t>
            </a:r>
          </a:p>
          <a:p>
            <a:r>
              <a:rPr lang="tr-TR" dirty="0" err="1" smtClean="0"/>
              <a:t>Maksiller</a:t>
            </a:r>
            <a:r>
              <a:rPr lang="tr-TR" dirty="0" smtClean="0"/>
              <a:t> sinüs</a:t>
            </a:r>
          </a:p>
          <a:p>
            <a:r>
              <a:rPr lang="tr-TR" dirty="0" err="1" smtClean="0"/>
              <a:t>Temporomandibuler</a:t>
            </a:r>
            <a:r>
              <a:rPr lang="tr-TR" dirty="0" smtClean="0"/>
              <a:t> eklem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451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Diş hekimliği, kulak burun boğaz ve plastik cerrahi uygulamalarında sık 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924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Gömülü dişler</a:t>
            </a:r>
          </a:p>
          <a:p>
            <a:r>
              <a:rPr lang="tr-TR" dirty="0" smtClean="0"/>
              <a:t>Dişlerin sürme durumlarının değerlendirilmesi</a:t>
            </a:r>
          </a:p>
          <a:p>
            <a:r>
              <a:rPr lang="tr-TR" dirty="0" smtClean="0"/>
              <a:t>Çene kemiklerini ilgilendiren sistemik hastalıkların değerlendirilmesi</a:t>
            </a:r>
          </a:p>
          <a:p>
            <a:r>
              <a:rPr lang="tr-TR" dirty="0" smtClean="0"/>
              <a:t>Geniş lezyonların değerlendirilmesi</a:t>
            </a:r>
          </a:p>
          <a:p>
            <a:r>
              <a:rPr lang="tr-TR" dirty="0" smtClean="0"/>
              <a:t>Travma sonrası değerlendirme </a:t>
            </a:r>
          </a:p>
          <a:p>
            <a:r>
              <a:rPr lang="tr-TR" dirty="0" err="1" smtClean="0"/>
              <a:t>implant</a:t>
            </a:r>
            <a:r>
              <a:rPr lang="tr-TR" dirty="0" smtClean="0"/>
              <a:t> hastalarında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587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Doğal anatomik yapılara, </a:t>
            </a:r>
            <a:r>
              <a:rPr lang="tr-TR" dirty="0" err="1" smtClean="0"/>
              <a:t>magnifikasyonlara</a:t>
            </a:r>
            <a:r>
              <a:rPr lang="tr-TR" dirty="0" smtClean="0"/>
              <a:t> ve </a:t>
            </a:r>
            <a:r>
              <a:rPr lang="tr-TR" dirty="0" err="1" smtClean="0"/>
              <a:t>süperpozisyonlara</a:t>
            </a:r>
            <a:r>
              <a:rPr lang="tr-TR" dirty="0" smtClean="0"/>
              <a:t> bağlı olarak değerlendirilmesi zordur.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3137228"/>
            <a:ext cx="7525271" cy="36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1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Periapikal</a:t>
            </a:r>
            <a:r>
              <a:rPr lang="tr-TR" dirty="0" smtClean="0"/>
              <a:t> röntgen cihazı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Elektrik enerjisi yardımıyla x-ışını üretmeye yarayan ayaklı veya duvara monte cihazlardır. </a:t>
            </a:r>
          </a:p>
          <a:p>
            <a:r>
              <a:rPr lang="tr-TR" dirty="0" smtClean="0"/>
              <a:t>Işınlama süresi, cihazın </a:t>
            </a:r>
            <a:r>
              <a:rPr lang="tr-TR" dirty="0" err="1" smtClean="0"/>
              <a:t>kVp</a:t>
            </a:r>
            <a:r>
              <a:rPr lang="tr-TR" dirty="0" smtClean="0"/>
              <a:t> (voltaj) ve </a:t>
            </a:r>
            <a:r>
              <a:rPr lang="tr-TR" dirty="0" err="1" smtClean="0"/>
              <a:t>mA</a:t>
            </a:r>
            <a:r>
              <a:rPr lang="tr-TR" dirty="0" smtClean="0"/>
              <a:t> (akım) cihaz üzerinde ayarlanabilir.</a:t>
            </a:r>
          </a:p>
        </p:txBody>
      </p:sp>
      <p:pic>
        <p:nvPicPr>
          <p:cNvPr id="2050" name="Picture 2" descr="C:\Users\hakan eren\Desktop\P_20161010_10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0287"/>
            <a:ext cx="5214974" cy="2933423"/>
          </a:xfrm>
          <a:prstGeom prst="rect">
            <a:avLst/>
          </a:prstGeom>
          <a:noFill/>
        </p:spPr>
      </p:pic>
      <p:pic>
        <p:nvPicPr>
          <p:cNvPr id="2051" name="Picture 3" descr="C:\Users\hakan eren\Desktop\P_20161010_10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45373" y="4013790"/>
            <a:ext cx="3362758" cy="189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Açma kapama ve gösterge paneli</a:t>
            </a:r>
          </a:p>
          <a:p>
            <a:r>
              <a:rPr lang="tr-TR" dirty="0" smtClean="0"/>
              <a:t>Işınlama düğmesi </a:t>
            </a:r>
            <a:r>
              <a:rPr lang="tr-TR" dirty="0" err="1" smtClean="0"/>
              <a:t>uztma</a:t>
            </a:r>
            <a:r>
              <a:rPr lang="tr-TR" dirty="0" smtClean="0"/>
              <a:t> kabloludur. </a:t>
            </a:r>
          </a:p>
          <a:p>
            <a:r>
              <a:rPr lang="tr-TR" dirty="0" smtClean="0"/>
              <a:t>Bu cihaz ile ağız içi uygulamalar ve </a:t>
            </a:r>
            <a:r>
              <a:rPr lang="tr-TR" dirty="0" err="1" smtClean="0"/>
              <a:t>lateral</a:t>
            </a:r>
            <a:r>
              <a:rPr lang="tr-TR" dirty="0" smtClean="0"/>
              <a:t> çene </a:t>
            </a:r>
            <a:r>
              <a:rPr lang="tr-TR" dirty="0" err="1" smtClean="0"/>
              <a:t>grafisi</a:t>
            </a:r>
            <a:r>
              <a:rPr lang="tr-TR" dirty="0" smtClean="0"/>
              <a:t>, </a:t>
            </a:r>
            <a:r>
              <a:rPr lang="tr-TR" dirty="0" err="1" smtClean="0"/>
              <a:t>Water’s</a:t>
            </a:r>
            <a:r>
              <a:rPr lang="tr-TR" dirty="0" smtClean="0"/>
              <a:t> gibi ağız dışı uygulamalar yapılabilir.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Panoramik ve </a:t>
            </a:r>
            <a:r>
              <a:rPr lang="tr-TR" dirty="0" err="1" smtClean="0"/>
              <a:t>sefalometrik</a:t>
            </a:r>
            <a:r>
              <a:rPr lang="tr-TR" dirty="0" smtClean="0"/>
              <a:t> röntgen cihazı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Ağız dışı radyografilerin alınmasına yarayan dönen kafası sayesinde panoramik </a:t>
            </a:r>
            <a:r>
              <a:rPr lang="tr-TR" dirty="0" err="1" smtClean="0"/>
              <a:t>radyografların</a:t>
            </a:r>
            <a:r>
              <a:rPr lang="tr-TR" dirty="0" smtClean="0"/>
              <a:t> veya sabit ışınlama kolu ile </a:t>
            </a:r>
            <a:r>
              <a:rPr lang="tr-TR" dirty="0" err="1" smtClean="0"/>
              <a:t>sefalometrik</a:t>
            </a:r>
            <a:r>
              <a:rPr lang="tr-TR" dirty="0" smtClean="0"/>
              <a:t>  projeksiyonların alınmasını sağlayan cihazlardır. </a:t>
            </a:r>
            <a:endParaRPr lang="tr-TR" dirty="0"/>
          </a:p>
        </p:txBody>
      </p:sp>
      <p:pic>
        <p:nvPicPr>
          <p:cNvPr id="3074" name="Picture 2" descr="C:\Users\hakan eren\Desktop\P_20161010_10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43380"/>
            <a:ext cx="4825991" cy="2714620"/>
          </a:xfrm>
          <a:prstGeom prst="rect">
            <a:avLst/>
          </a:prstGeom>
          <a:noFill/>
        </p:spPr>
      </p:pic>
      <p:pic>
        <p:nvPicPr>
          <p:cNvPr id="3075" name="Picture 3" descr="C:\Users\hakan eren\Desktop\P_20161010_101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6369118" y="4346526"/>
            <a:ext cx="3214686" cy="1808261"/>
          </a:xfrm>
          <a:prstGeom prst="rect">
            <a:avLst/>
          </a:prstGeom>
          <a:noFill/>
        </p:spPr>
      </p:pic>
      <p:pic>
        <p:nvPicPr>
          <p:cNvPr id="3076" name="Picture 4" descr="C:\Users\hakan eren\Desktop\P_20161010_10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06092" y="4377514"/>
            <a:ext cx="317502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İmaj reseptörleri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X- ışını ile elde edilen görüntünün üzerinde oluştuğu görüntüleme elemanlarına imaj reseptörleri denir.  </a:t>
            </a:r>
          </a:p>
          <a:p>
            <a:r>
              <a:rPr lang="tr-TR" dirty="0" smtClean="0"/>
              <a:t>Konvansiyonel filmler</a:t>
            </a:r>
          </a:p>
          <a:p>
            <a:r>
              <a:rPr lang="tr-TR" dirty="0" smtClean="0"/>
              <a:t>Dijital </a:t>
            </a:r>
            <a:r>
              <a:rPr lang="tr-TR" dirty="0" err="1" smtClean="0"/>
              <a:t>sensörler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CCD </a:t>
            </a:r>
            <a:r>
              <a:rPr lang="tr-TR" dirty="0" err="1" smtClean="0"/>
              <a:t>sensörler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CMOS </a:t>
            </a:r>
            <a:r>
              <a:rPr lang="tr-TR" dirty="0" err="1" smtClean="0"/>
              <a:t>sensörler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Fosfor plaklar</a:t>
            </a:r>
            <a:endParaRPr lang="tr-TR" dirty="0"/>
          </a:p>
        </p:txBody>
      </p:sp>
      <p:pic>
        <p:nvPicPr>
          <p:cNvPr id="17410" name="Picture 2" descr="rvg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24210"/>
            <a:ext cx="4286248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447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Dijital </a:t>
            </a:r>
            <a:r>
              <a:rPr lang="tr-TR" dirty="0" err="1" smtClean="0"/>
              <a:t>sensörler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CCD veya CMOS </a:t>
            </a:r>
            <a:r>
              <a:rPr lang="tr-TR" dirty="0" err="1" smtClean="0"/>
              <a:t>sensörler</a:t>
            </a:r>
            <a:endParaRPr lang="tr-TR" dirty="0" smtClean="0"/>
          </a:p>
          <a:p>
            <a:r>
              <a:rPr lang="tr-TR" dirty="0" smtClean="0"/>
              <a:t>Sert dokular x-ışınını tutar ve reseptör üzerine daha az radyasyon ulaşır. Böylece </a:t>
            </a:r>
            <a:r>
              <a:rPr lang="tr-TR" dirty="0" err="1" smtClean="0"/>
              <a:t>radyoopak</a:t>
            </a:r>
            <a:r>
              <a:rPr lang="tr-TR" dirty="0" smtClean="0"/>
              <a:t> alanlar oluşur. </a:t>
            </a:r>
          </a:p>
          <a:p>
            <a:r>
              <a:rPr lang="tr-TR" dirty="0" smtClean="0"/>
              <a:t>Yumuşak dokular ve boşluklar ise ya çok az veya hiç radyasyon tutmazlar ve daha fazla radyasyon reseptöre ulaşır. Böylece </a:t>
            </a:r>
            <a:r>
              <a:rPr lang="tr-TR" dirty="0" err="1" smtClean="0"/>
              <a:t>radyolüsent</a:t>
            </a:r>
            <a:r>
              <a:rPr lang="tr-TR" dirty="0" smtClean="0"/>
              <a:t> alanlar meydana gelir.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3398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52578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Görüntülerin elektronik </a:t>
            </a:r>
            <a:r>
              <a:rPr lang="tr-TR" dirty="0" err="1" smtClean="0"/>
              <a:t>sensörlerin</a:t>
            </a:r>
            <a:r>
              <a:rPr lang="tr-TR" dirty="0" smtClean="0"/>
              <a:t> üzerine yansıtılmasını sağlayan cihazlardır. </a:t>
            </a:r>
          </a:p>
          <a:p>
            <a:r>
              <a:rPr lang="tr-TR" dirty="0" smtClean="0"/>
              <a:t>Bilgisayar destekli ana cihaz ve görüntünün alındığı dijital </a:t>
            </a:r>
            <a:r>
              <a:rPr lang="tr-TR" dirty="0" err="1" smtClean="0"/>
              <a:t>sensörü</a:t>
            </a:r>
            <a:r>
              <a:rPr lang="tr-TR" dirty="0" smtClean="0"/>
              <a:t> bulunur. </a:t>
            </a:r>
          </a:p>
          <a:p>
            <a:r>
              <a:rPr lang="tr-TR" dirty="0" smtClean="0"/>
              <a:t>Dezenfekte edilebilir ve koruyucu kılıfı takılarak hastalarda kullanılır. </a:t>
            </a:r>
          </a:p>
          <a:p>
            <a:r>
              <a:rPr lang="tr-TR" dirty="0" smtClean="0"/>
              <a:t>Hassas oldukları için yere düşürülmemeli ve eğilip bükülmemelidir. </a:t>
            </a:r>
            <a:endParaRPr lang="tr-TR" dirty="0"/>
          </a:p>
        </p:txBody>
      </p:sp>
      <p:pic>
        <p:nvPicPr>
          <p:cNvPr id="1026" name="Picture 2" descr="C:\Users\hakan eren\Desktop\pr_01_3435_min.jpg"/>
          <p:cNvPicPr>
            <a:picLocks noChangeAspect="1" noChangeArrowheads="1"/>
          </p:cNvPicPr>
          <p:nvPr/>
        </p:nvPicPr>
        <p:blipFill>
          <a:blip r:embed="rId2"/>
          <a:srcRect l="20834" r="20833"/>
          <a:stretch>
            <a:fillRect/>
          </a:stretch>
        </p:blipFill>
        <p:spPr bwMode="auto">
          <a:xfrm>
            <a:off x="5786446" y="1714488"/>
            <a:ext cx="3000396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Ağız içi uygulamalar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tr-TR" dirty="0" err="1" smtClean="0"/>
              <a:t>Periapikal</a:t>
            </a:r>
            <a:r>
              <a:rPr lang="tr-TR" dirty="0" smtClean="0"/>
              <a:t> </a:t>
            </a:r>
            <a:r>
              <a:rPr lang="tr-TR" dirty="0" err="1" smtClean="0"/>
              <a:t>radyograf</a:t>
            </a:r>
            <a:endParaRPr lang="tr-TR" dirty="0" smtClean="0"/>
          </a:p>
          <a:p>
            <a:pPr marL="514350" indent="-514350">
              <a:buFont typeface="+mj-lt"/>
              <a:buAutoNum type="alphaLcPeriod"/>
            </a:pPr>
            <a:r>
              <a:rPr lang="tr-TR" dirty="0" smtClean="0"/>
              <a:t>Bite-</a:t>
            </a:r>
            <a:r>
              <a:rPr lang="tr-TR" dirty="0" err="1" smtClean="0"/>
              <a:t>wing</a:t>
            </a:r>
            <a:r>
              <a:rPr lang="tr-TR" dirty="0" smtClean="0"/>
              <a:t> </a:t>
            </a:r>
            <a:r>
              <a:rPr lang="tr-TR" dirty="0" err="1" smtClean="0"/>
              <a:t>radyograf</a:t>
            </a:r>
            <a:endParaRPr lang="tr-TR" dirty="0" smtClean="0"/>
          </a:p>
          <a:p>
            <a:pPr marL="514350" indent="-514350">
              <a:buFont typeface="+mj-lt"/>
              <a:buAutoNum type="alphaLcPeriod"/>
            </a:pPr>
            <a:r>
              <a:rPr lang="tr-TR" dirty="0" err="1" smtClean="0"/>
              <a:t>Oklüzal</a:t>
            </a:r>
            <a:r>
              <a:rPr lang="tr-TR" dirty="0" smtClean="0"/>
              <a:t> </a:t>
            </a:r>
            <a:r>
              <a:rPr lang="tr-TR" dirty="0" err="1" smtClean="0"/>
              <a:t>radyograf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20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Fosfor plaklar</a:t>
            </a:r>
          </a:p>
          <a:p>
            <a:r>
              <a:rPr lang="tr-TR" dirty="0" smtClean="0"/>
              <a:t>X-ışınlarına duyarlı fosfor kaplama esnek filmlerdir. </a:t>
            </a:r>
          </a:p>
          <a:p>
            <a:r>
              <a:rPr lang="tr-TR" dirty="0" smtClean="0"/>
              <a:t>Işınlama yapıldıktan sonra üzerinde oluşan görüntünün bilgisayara aktarılması için tarayıcıya ihtiyaç duyar. Tarama işlemi sonrası üzerindeki görüntü silinir. Böylece özel kılıfı ile tekrar hastada kullanılabilir.  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hakan eren\Desktop\P_20161010_101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8" y="4071942"/>
            <a:ext cx="4952992" cy="2786058"/>
          </a:xfrm>
          <a:prstGeom prst="rect">
            <a:avLst/>
          </a:prstGeom>
          <a:noFill/>
        </p:spPr>
      </p:pic>
      <p:pic>
        <p:nvPicPr>
          <p:cNvPr id="2051" name="Picture 3" descr="C:\Users\hakan eren\Desktop\P_20161010_10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825991" cy="2714620"/>
          </a:xfrm>
          <a:prstGeom prst="rect">
            <a:avLst/>
          </a:prstGeom>
          <a:noFill/>
        </p:spPr>
      </p:pic>
      <p:pic>
        <p:nvPicPr>
          <p:cNvPr id="2053" name="Picture 5" descr="phosphor plates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714488"/>
            <a:ext cx="3559169" cy="1696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Konvansiyonel filmler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Konvansiyonel filmlerde ise radyasyon, film üzerinde emülsiyon tabakasındaki gümüş </a:t>
            </a:r>
            <a:r>
              <a:rPr lang="tr-TR" dirty="0" err="1" smtClean="0"/>
              <a:t>bromid</a:t>
            </a:r>
            <a:r>
              <a:rPr lang="tr-TR" dirty="0" smtClean="0"/>
              <a:t> kristallerinin fiziksel olarak çözülmesine neden olur. </a:t>
            </a:r>
          </a:p>
          <a:p>
            <a:r>
              <a:rPr lang="tr-TR" dirty="0" smtClean="0"/>
              <a:t>Gümüş </a:t>
            </a:r>
            <a:r>
              <a:rPr lang="tr-TR" dirty="0" err="1" smtClean="0"/>
              <a:t>bromid</a:t>
            </a:r>
            <a:r>
              <a:rPr lang="tr-TR" dirty="0" smtClean="0"/>
              <a:t> ne kadar çok çözünürse o kadar </a:t>
            </a:r>
            <a:r>
              <a:rPr lang="tr-TR" dirty="0" err="1" smtClean="0"/>
              <a:t>radyolüsent</a:t>
            </a:r>
            <a:r>
              <a:rPr lang="tr-TR" dirty="0" smtClean="0"/>
              <a:t> alan oluşur.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8437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Konvansiyonel filmler plastik kılıf içerisinde, siyah karton kılıf arasında bulunur. Işınlama yüzeyinde kurşun levha yoktur. Işınlama yüzeyi üzerinde kabarık bir nokta vardır. </a:t>
            </a:r>
            <a:endParaRPr lang="tr-TR" dirty="0"/>
          </a:p>
        </p:txBody>
      </p:sp>
      <p:pic>
        <p:nvPicPr>
          <p:cNvPr id="10241" name="Picture 1" descr="C:\Users\hakan eren\Desktop\P_20161010_10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648728"/>
            <a:ext cx="5705372" cy="3209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Filmler ışık veya ışın almayan yerlerde, mümkünse buzdolabında saklanmalıdır.</a:t>
            </a:r>
          </a:p>
          <a:p>
            <a:r>
              <a:rPr lang="tr-TR" dirty="0" smtClean="0"/>
              <a:t>Buzdolabı yoksa 40 dereceyi geçmemelidir.</a:t>
            </a:r>
          </a:p>
          <a:p>
            <a:r>
              <a:rPr lang="tr-TR" dirty="0" smtClean="0"/>
              <a:t>Son kullanma tarihine dikkat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9442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Film maşası ve film tutucu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Film maşası ışınlanmış filmin banyo tankı içerisinde banyosunun yapılabilmesi için </a:t>
            </a:r>
            <a:r>
              <a:rPr lang="tr-TR" dirty="0" err="1" smtClean="0"/>
              <a:t>ttutulmasına</a:t>
            </a:r>
            <a:r>
              <a:rPr lang="tr-TR" dirty="0" smtClean="0"/>
              <a:t> yarayan ve kıskaçları olan aparatlardır. </a:t>
            </a:r>
          </a:p>
          <a:p>
            <a:r>
              <a:rPr lang="tr-TR" dirty="0" smtClean="0"/>
              <a:t>Film tutucu muhtelif şekillerde olabilen röntgen tüplerini yönlendirip sabitlemeye yarayan üzerinde film veya dijital </a:t>
            </a:r>
            <a:r>
              <a:rPr lang="tr-TR" dirty="0" err="1" smtClean="0"/>
              <a:t>sensörün</a:t>
            </a:r>
            <a:r>
              <a:rPr lang="tr-TR" dirty="0" smtClean="0"/>
              <a:t> taşındığı aparatlardır. 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4274" name="Picture 2" descr="C:\Users\hakan eren\Desktop\P_20161010_10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71942"/>
            <a:ext cx="4357718" cy="2451217"/>
          </a:xfrm>
          <a:prstGeom prst="rect">
            <a:avLst/>
          </a:prstGeom>
          <a:noFill/>
        </p:spPr>
      </p:pic>
      <p:pic>
        <p:nvPicPr>
          <p:cNvPr id="54275" name="Picture 3" descr="C:\Users\hakan eren\Desktop\P_20161010_102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69903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negatoskop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İçerisindeki lamba yardımıyla aydınlanan ekranı üzerinde </a:t>
            </a:r>
            <a:r>
              <a:rPr lang="tr-TR" dirty="0" err="1" smtClean="0"/>
              <a:t>radyografların</a:t>
            </a:r>
            <a:r>
              <a:rPr lang="tr-TR" dirty="0" smtClean="0"/>
              <a:t> okunduğu düzeneklerdir.</a:t>
            </a:r>
          </a:p>
          <a:p>
            <a:r>
              <a:rPr lang="tr-TR" dirty="0" smtClean="0"/>
              <a:t>Bazı modellerinde büyüteç bulunur. </a:t>
            </a:r>
            <a:endParaRPr lang="tr-TR" dirty="0"/>
          </a:p>
        </p:txBody>
      </p:sp>
      <p:pic>
        <p:nvPicPr>
          <p:cNvPr id="7169" name="Picture 1" descr="C:\Users\hakan eren\Desktop\P_20161010_102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14752"/>
            <a:ext cx="5521974" cy="3106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Banyo solüsyonları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Birinci banyo (</a:t>
            </a:r>
            <a:r>
              <a:rPr lang="tr-TR" dirty="0" err="1" smtClean="0"/>
              <a:t>developer</a:t>
            </a:r>
            <a:r>
              <a:rPr lang="tr-TR" dirty="0" smtClean="0"/>
              <a:t>-geliştirici); </a:t>
            </a:r>
            <a:r>
              <a:rPr lang="tr-TR" dirty="0" err="1" smtClean="0"/>
              <a:t>radyolüsent</a:t>
            </a:r>
            <a:r>
              <a:rPr lang="tr-TR" dirty="0" smtClean="0"/>
              <a:t> görüntü</a:t>
            </a:r>
          </a:p>
          <a:p>
            <a:r>
              <a:rPr lang="tr-TR" dirty="0" smtClean="0"/>
              <a:t>İkinci banyo (</a:t>
            </a:r>
            <a:r>
              <a:rPr lang="tr-TR" dirty="0" err="1" smtClean="0"/>
              <a:t>fixer</a:t>
            </a:r>
            <a:r>
              <a:rPr lang="tr-TR" dirty="0" smtClean="0"/>
              <a:t>-sabitleyici); </a:t>
            </a:r>
            <a:r>
              <a:rPr lang="tr-TR" dirty="0" err="1" smtClean="0"/>
              <a:t>radyoopak</a:t>
            </a:r>
            <a:r>
              <a:rPr lang="tr-TR" dirty="0" smtClean="0"/>
              <a:t> alanlar</a:t>
            </a:r>
          </a:p>
          <a:p>
            <a:endParaRPr lang="tr-TR" dirty="0"/>
          </a:p>
          <a:p>
            <a:r>
              <a:rPr lang="tr-TR" dirty="0" smtClean="0"/>
              <a:t>Birinci banyoda ayrışan </a:t>
            </a:r>
            <a:r>
              <a:rPr lang="tr-TR" dirty="0" err="1" smtClean="0"/>
              <a:t>bromid</a:t>
            </a:r>
            <a:r>
              <a:rPr lang="tr-TR" dirty="0" smtClean="0"/>
              <a:t> film üzerinden uzaklaşır ve geriye kalan gümüş kristalleri film üzerinde siyah (</a:t>
            </a:r>
            <a:r>
              <a:rPr lang="tr-TR" dirty="0" err="1" smtClean="0"/>
              <a:t>radyolüsent</a:t>
            </a:r>
            <a:r>
              <a:rPr lang="tr-TR" dirty="0" smtClean="0"/>
              <a:t>) alanları oluşturur.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35406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Eğer film birinci banyoda çok kalırsa veya birinci banyo sıcaksa ışın almamış (ayrışmamış) gümüş </a:t>
            </a:r>
            <a:r>
              <a:rPr lang="tr-TR" dirty="0" err="1" smtClean="0"/>
              <a:t>bromid</a:t>
            </a:r>
            <a:r>
              <a:rPr lang="tr-TR" dirty="0" smtClean="0"/>
              <a:t> de reaksiyona girerek film tüm yüzeyi gümüş ile kaplanır. Görüntü tamamen </a:t>
            </a:r>
            <a:r>
              <a:rPr lang="tr-TR" dirty="0" err="1" smtClean="0"/>
              <a:t>radyolüsent</a:t>
            </a:r>
            <a:r>
              <a:rPr lang="tr-TR" dirty="0" smtClean="0"/>
              <a:t> olur. </a:t>
            </a:r>
          </a:p>
          <a:p>
            <a:r>
              <a:rPr lang="tr-TR" dirty="0" smtClean="0"/>
              <a:t>İkinci banyoda film üzerindeki ayrışmamış gümüş </a:t>
            </a:r>
            <a:r>
              <a:rPr lang="tr-TR" dirty="0" err="1" smtClean="0"/>
              <a:t>bromid</a:t>
            </a:r>
            <a:r>
              <a:rPr lang="tr-TR" dirty="0" smtClean="0"/>
              <a:t> </a:t>
            </a:r>
            <a:r>
              <a:rPr lang="tr-TR" dirty="0" err="1" smtClean="0"/>
              <a:t>kristallleri</a:t>
            </a:r>
            <a:r>
              <a:rPr lang="tr-TR" dirty="0" smtClean="0"/>
              <a:t> uzaklaştırılır. Böylece </a:t>
            </a:r>
            <a:r>
              <a:rPr lang="tr-TR" dirty="0" err="1" smtClean="0"/>
              <a:t>radyoopak</a:t>
            </a:r>
            <a:r>
              <a:rPr lang="tr-TR" dirty="0" smtClean="0"/>
              <a:t> görüntü oluşmuş olur.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000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Periapikal</a:t>
            </a:r>
            <a:r>
              <a:rPr lang="tr-TR" dirty="0" smtClean="0"/>
              <a:t> </a:t>
            </a:r>
            <a:r>
              <a:rPr lang="tr-TR" dirty="0" err="1" smtClean="0"/>
              <a:t>radyograf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Amaç; ilgili dişle kökünün komşu anatomik yapılar ve çevre kemik dokuyla birlikte görüntülenmesidir</a:t>
            </a:r>
          </a:p>
          <a:p>
            <a:r>
              <a:rPr lang="tr-TR" dirty="0" smtClean="0"/>
              <a:t>Paralel teknik veya açıortayı tekniği</a:t>
            </a:r>
            <a:endParaRPr lang="tr-TR" dirty="0"/>
          </a:p>
        </p:txBody>
      </p:sp>
      <p:pic>
        <p:nvPicPr>
          <p:cNvPr id="1026" name="Picture 2" descr="C:\Users\hakan eren\Desktop\P_20161010_101438.jpg"/>
          <p:cNvPicPr>
            <a:picLocks noChangeAspect="1" noChangeArrowheads="1"/>
          </p:cNvPicPr>
          <p:nvPr/>
        </p:nvPicPr>
        <p:blipFill>
          <a:blip r:embed="rId2" cstate="print"/>
          <a:srcRect l="34371" t="22702" r="35388" b="36119"/>
          <a:stretch>
            <a:fillRect/>
          </a:stretch>
        </p:blipFill>
        <p:spPr bwMode="auto">
          <a:xfrm>
            <a:off x="928662" y="4143380"/>
            <a:ext cx="3357586" cy="2571768"/>
          </a:xfrm>
          <a:prstGeom prst="rect">
            <a:avLst/>
          </a:prstGeom>
          <a:noFill/>
        </p:spPr>
      </p:pic>
      <p:pic>
        <p:nvPicPr>
          <p:cNvPr id="1027" name="Picture 3" descr="C:\Users\hakan eren\Desktop\P_20161010_101433.jpg"/>
          <p:cNvPicPr>
            <a:picLocks noChangeAspect="1" noChangeArrowheads="1"/>
          </p:cNvPicPr>
          <p:nvPr/>
        </p:nvPicPr>
        <p:blipFill>
          <a:blip r:embed="rId3" cstate="print"/>
          <a:srcRect l="32814" t="26309" r="35015" b="31368"/>
          <a:stretch>
            <a:fillRect/>
          </a:stretch>
        </p:blipFill>
        <p:spPr bwMode="auto">
          <a:xfrm>
            <a:off x="5214942" y="4071942"/>
            <a:ext cx="3571900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758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Karanlık oda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Birinci banyo tankı-yıkama tankı-ikinci banyo tankı</a:t>
            </a:r>
          </a:p>
          <a:p>
            <a:r>
              <a:rPr lang="tr-TR" dirty="0" smtClean="0"/>
              <a:t>Tezgah, lavabo, kırmızı ışık</a:t>
            </a:r>
          </a:p>
          <a:p>
            <a:r>
              <a:rPr lang="tr-TR" dirty="0" smtClean="0"/>
              <a:t>Tanklar paslanmaz çelik olmalıdır. </a:t>
            </a:r>
          </a:p>
          <a:p>
            <a:r>
              <a:rPr lang="tr-TR" dirty="0" smtClean="0"/>
              <a:t>Birinci banyo sıcaklığı 18-20 derece olmalıdır. </a:t>
            </a:r>
          </a:p>
          <a:p>
            <a:r>
              <a:rPr lang="tr-TR" dirty="0" smtClean="0"/>
              <a:t>Banyo solüsyonları zaman zaman karıştırılarak homojen olması sağlanır. </a:t>
            </a:r>
          </a:p>
          <a:p>
            <a:r>
              <a:rPr lang="tr-TR" dirty="0" smtClean="0"/>
              <a:t>Küçük banyo tankları veya otomatik banyo cihazları karanlık oda yerine 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127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Hasta üzerinde radyoloji uygulamalarını hekim veya radyoloji teknisyenleri yapar.</a:t>
            </a:r>
          </a:p>
          <a:p>
            <a:pPr marL="0" indent="0">
              <a:buNone/>
            </a:pPr>
            <a:r>
              <a:rPr lang="tr-TR" dirty="0" smtClean="0"/>
              <a:t>Yardımcı personelin görevi;</a:t>
            </a:r>
          </a:p>
          <a:p>
            <a:r>
              <a:rPr lang="tr-TR" dirty="0" smtClean="0"/>
              <a:t>Hastanın hazırlanması</a:t>
            </a:r>
          </a:p>
          <a:p>
            <a:r>
              <a:rPr lang="tr-TR" dirty="0" smtClean="0"/>
              <a:t>Şutlama ve film banyo işlemlerinde yardımcı</a:t>
            </a:r>
          </a:p>
          <a:p>
            <a:r>
              <a:rPr lang="tr-TR" dirty="0" smtClean="0"/>
              <a:t>Hasta, film ve konun pozisyonlandırılmasında hekime yardımcı </a:t>
            </a:r>
          </a:p>
          <a:p>
            <a:r>
              <a:rPr lang="tr-TR" dirty="0" smtClean="0"/>
              <a:t>Röntgen cihazları, banyo cihazları veya diğer tüm radyoloji malzemelerinin (imaj </a:t>
            </a:r>
            <a:r>
              <a:rPr lang="tr-TR" smtClean="0"/>
              <a:t>reseptörleri vb.) </a:t>
            </a:r>
            <a:r>
              <a:rPr lang="tr-TR" dirty="0" smtClean="0"/>
              <a:t>kontrolü yardımcı personelin sorumluluğundadır.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874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Paralel teknik:</a:t>
            </a:r>
          </a:p>
          <a:p>
            <a:pPr marL="0" indent="0">
              <a:buNone/>
            </a:pPr>
            <a:r>
              <a:rPr lang="tr-TR" dirty="0" smtClean="0"/>
              <a:t>imaj reseptörü film tutucularla birlikte ağıza yerleştirilir.</a:t>
            </a:r>
          </a:p>
          <a:p>
            <a:pPr marL="0" indent="0">
              <a:buNone/>
            </a:pPr>
            <a:r>
              <a:rPr lang="tr-TR" dirty="0" smtClean="0"/>
              <a:t>Merkezi ışın hem dişlere hem de imaj reseptörüne dik gelir.</a:t>
            </a:r>
            <a:endParaRPr lang="tr-TR" dirty="0"/>
          </a:p>
        </p:txBody>
      </p:sp>
      <p:pic>
        <p:nvPicPr>
          <p:cNvPr id="2050" name="Picture 2" descr="C:\Users\User\Desktop\parallel-1415AAE30747334B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744416" cy="29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5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Dişlerin boyutları</a:t>
            </a:r>
          </a:p>
          <a:p>
            <a:r>
              <a:rPr lang="tr-TR" dirty="0" smtClean="0"/>
              <a:t>İlgili anatomik yapılarla olan ilişkileri</a:t>
            </a:r>
          </a:p>
          <a:p>
            <a:r>
              <a:rPr lang="tr-TR" dirty="0" smtClean="0"/>
              <a:t>Görüntü gerçek boyutlarına yakın olarak elde edilir.</a:t>
            </a:r>
            <a:endParaRPr lang="tr-TR" dirty="0"/>
          </a:p>
        </p:txBody>
      </p:sp>
      <p:pic>
        <p:nvPicPr>
          <p:cNvPr id="1026" name="Picture 2" descr="C:\Users\hakan eren\Desktop\P_20161010_102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40215"/>
            <a:ext cx="5542729" cy="3117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18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Dişlerin birbiri üzerine </a:t>
            </a:r>
            <a:r>
              <a:rPr lang="tr-TR" dirty="0" err="1" smtClean="0"/>
              <a:t>süperpoze</a:t>
            </a:r>
            <a:r>
              <a:rPr lang="tr-TR" dirty="0" smtClean="0"/>
              <a:t> olmaması için merkezi ışın dişlerin </a:t>
            </a:r>
            <a:r>
              <a:rPr lang="tr-TR" dirty="0" err="1" smtClean="0"/>
              <a:t>interproksimal</a:t>
            </a:r>
            <a:r>
              <a:rPr lang="tr-TR" dirty="0" smtClean="0"/>
              <a:t> aralığından geçmelidir.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929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Açıortayı tekniği:</a:t>
            </a:r>
          </a:p>
          <a:p>
            <a:pPr marL="0" indent="0">
              <a:buNone/>
            </a:pPr>
            <a:r>
              <a:rPr lang="tr-TR" dirty="0" smtClean="0"/>
              <a:t>Hasta pozisyonu </a:t>
            </a:r>
          </a:p>
          <a:p>
            <a:pPr marL="0" indent="0">
              <a:buNone/>
            </a:pPr>
            <a:r>
              <a:rPr lang="tr-TR" dirty="0" smtClean="0"/>
              <a:t>Filmin ağıza yerleştirilmesi</a:t>
            </a:r>
          </a:p>
          <a:p>
            <a:pPr marL="0" indent="0">
              <a:buNone/>
            </a:pPr>
            <a:r>
              <a:rPr lang="tr-TR" dirty="0" smtClean="0"/>
              <a:t>Konun pozisyonu</a:t>
            </a:r>
            <a:endParaRPr lang="tr-TR" dirty="0"/>
          </a:p>
        </p:txBody>
      </p:sp>
      <p:pic>
        <p:nvPicPr>
          <p:cNvPr id="3074" name="Picture 2" descr="C:\Users\User\Downloads\P_20161010_000026_S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3" t="17277" r="32697" b="24584"/>
          <a:stretch/>
        </p:blipFill>
        <p:spPr bwMode="auto">
          <a:xfrm rot="5400000">
            <a:off x="4758377" y="2001917"/>
            <a:ext cx="4553075" cy="40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4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Bite-</a:t>
            </a:r>
            <a:r>
              <a:rPr lang="tr-TR" dirty="0" err="1" smtClean="0"/>
              <a:t>wing</a:t>
            </a:r>
            <a:r>
              <a:rPr lang="tr-TR" dirty="0" smtClean="0"/>
              <a:t> </a:t>
            </a:r>
            <a:r>
              <a:rPr lang="tr-TR" dirty="0" err="1" smtClean="0"/>
              <a:t>radyograf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İmaj reseptörü üzerine ısırtma kanadı yerleştirilir</a:t>
            </a:r>
          </a:p>
          <a:p>
            <a:r>
              <a:rPr lang="tr-TR" dirty="0"/>
              <a:t>H</a:t>
            </a:r>
            <a:r>
              <a:rPr lang="tr-TR" dirty="0" smtClean="0"/>
              <a:t>asta kanadı ısırır. Böylece imaj reseptörü dişlerin arkasında kalır.</a:t>
            </a:r>
          </a:p>
          <a:p>
            <a:r>
              <a:rPr lang="tr-TR" dirty="0" smtClean="0"/>
              <a:t>Hem alt hem de üst dişlerin kronları aynı anda görüntüye girer.</a:t>
            </a:r>
          </a:p>
        </p:txBody>
      </p:sp>
      <p:pic>
        <p:nvPicPr>
          <p:cNvPr id="5122" name="Picture 2" descr="C:\Users\User\Downloads\P_20161010_000146_S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8" t="35071" r="32385" b="15992"/>
          <a:stretch/>
        </p:blipFill>
        <p:spPr bwMode="auto">
          <a:xfrm>
            <a:off x="4394634" y="4293096"/>
            <a:ext cx="4370114" cy="25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7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906</Words>
  <Application>Microsoft Office PowerPoint</Application>
  <PresentationFormat>Ekran Gösterisi (4:3)</PresentationFormat>
  <Paragraphs>133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4" baseType="lpstr">
      <vt:lpstr>Arial</vt:lpstr>
      <vt:lpstr>Calibri</vt:lpstr>
      <vt:lpstr>Ofis Teması</vt:lpstr>
      <vt:lpstr>Ağız Diş ve Çene Radyolojisi-I</vt:lpstr>
      <vt:lpstr>Diş hekimliğinde kullanılan radyolojik teknikler</vt:lpstr>
      <vt:lpstr>Ağız içi uygulamalar</vt:lpstr>
      <vt:lpstr>Periapikal radyograf</vt:lpstr>
      <vt:lpstr>PowerPoint Sunusu</vt:lpstr>
      <vt:lpstr>PowerPoint Sunusu</vt:lpstr>
      <vt:lpstr>PowerPoint Sunusu</vt:lpstr>
      <vt:lpstr>PowerPoint Sunusu</vt:lpstr>
      <vt:lpstr>Bite-wing radyograf</vt:lpstr>
      <vt:lpstr>PowerPoint Sunusu</vt:lpstr>
      <vt:lpstr>PowerPoint Sunusu</vt:lpstr>
      <vt:lpstr>Oklüzal radyograf</vt:lpstr>
      <vt:lpstr>PowerPoint Sunusu</vt:lpstr>
      <vt:lpstr>PowerPoint Sunusu</vt:lpstr>
      <vt:lpstr>Ağız dışı uygulamalar</vt:lpstr>
      <vt:lpstr>Sefalometrik projeksiyon</vt:lpstr>
      <vt:lpstr>Postero-anterior maksiller sinüs projeksiyonu </vt:lpstr>
      <vt:lpstr>Lateral çene-yüz grafileri</vt:lpstr>
      <vt:lpstr>PowerPoint Sunusu</vt:lpstr>
      <vt:lpstr>Panoramik radyografi</vt:lpstr>
      <vt:lpstr>PowerPoint Sunusu</vt:lpstr>
      <vt:lpstr>PowerPoint Sunusu</vt:lpstr>
      <vt:lpstr>PowerPoint Sunusu</vt:lpstr>
      <vt:lpstr>Periapikal röntgen cihazı</vt:lpstr>
      <vt:lpstr>PowerPoint Sunusu</vt:lpstr>
      <vt:lpstr>Panoramik ve sefalometrik röntgen cihazı</vt:lpstr>
      <vt:lpstr>İmaj reseptörleri</vt:lpstr>
      <vt:lpstr>Dijital sensörler</vt:lpstr>
      <vt:lpstr>PowerPoint Sunusu</vt:lpstr>
      <vt:lpstr>PowerPoint Sunusu</vt:lpstr>
      <vt:lpstr>PowerPoint Sunusu</vt:lpstr>
      <vt:lpstr>Konvansiyonel filmler</vt:lpstr>
      <vt:lpstr>PowerPoint Sunusu</vt:lpstr>
      <vt:lpstr>PowerPoint Sunusu</vt:lpstr>
      <vt:lpstr>Film maşası ve film tutucu</vt:lpstr>
      <vt:lpstr>PowerPoint Sunusu</vt:lpstr>
      <vt:lpstr>negatoskop</vt:lpstr>
      <vt:lpstr>Banyo solüsyonları</vt:lpstr>
      <vt:lpstr>PowerPoint Sunusu</vt:lpstr>
      <vt:lpstr>Karanlık oda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Ağız Diş ve Çene Radyolojisi</dc:title>
  <dc:creator>User</dc:creator>
  <cp:lastModifiedBy>Hakan Kurt</cp:lastModifiedBy>
  <cp:revision>24</cp:revision>
  <dcterms:created xsi:type="dcterms:W3CDTF">2016-10-09T20:19:43Z</dcterms:created>
  <dcterms:modified xsi:type="dcterms:W3CDTF">2019-11-01T10:55:40Z</dcterms:modified>
</cp:coreProperties>
</file>