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325" r:id="rId3"/>
    <p:sldId id="326" r:id="rId4"/>
    <p:sldId id="329" r:id="rId5"/>
    <p:sldId id="330" r:id="rId6"/>
    <p:sldId id="331" r:id="rId7"/>
    <p:sldId id="332" r:id="rId8"/>
    <p:sldId id="333" r:id="rId9"/>
    <p:sldId id="343" r:id="rId10"/>
    <p:sldId id="341" r:id="rId11"/>
    <p:sldId id="342" r:id="rId12"/>
    <p:sldId id="345" r:id="rId13"/>
    <p:sldId id="346" r:id="rId14"/>
    <p:sldId id="349" r:id="rId15"/>
    <p:sldId id="350" r:id="rId16"/>
    <p:sldId id="351" r:id="rId17"/>
    <p:sldId id="352" r:id="rId18"/>
    <p:sldId id="35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00D2"/>
    <a:srgbClr val="EEDDFF"/>
    <a:srgbClr val="BC79FF"/>
    <a:srgbClr val="9B37FF"/>
    <a:srgbClr val="CC0066"/>
    <a:srgbClr val="FBF7FF"/>
    <a:srgbClr val="0000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7BE8E06-ACB4-482A-A4CF-87B6FDD8645A}" type="datetimeFigureOut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en-US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02A4B77-41AD-47D4-8E68-B5DB61909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50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A0FC7-C992-486A-8E66-00A1EE428B55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81EB5-177B-46E9-A8C8-6EEE36882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97290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15148-C6CB-4710-9F75-DD07738F536C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43BF6-C7CE-44E1-BAA3-87F0E55BB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8641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A9BD5-5483-4445-A3DA-D241F926C60C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2E330-748A-42C4-92A5-99937B16D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7198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E43B6-BB3C-4DA2-923F-5712DA0C9BB9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E34DB-66C6-472F-9790-2167ECBC0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3793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7CFCE-9E8E-43B0-8543-213128BF5605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FF830-3C83-4EC7-A623-F817E0DC5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7456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C4BDF-BEAA-4418-9A7D-10EC031D2474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BD33B-6E6E-45F7-909D-0F3FD539C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37343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BF77D-E2DE-443B-803B-68988A0AD0F3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F1DAA-90B7-451F-8228-FD4EA55A9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24559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9CD83-24D3-45DD-8A16-CB2AF90641EA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B0FF1-68C6-4D0C-B34E-A138CA33E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59044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D162C-52A1-41CD-94C1-8A02E827A0DD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9E1E8-AFBC-49BC-83C0-1949847BC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0576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ADD2F-94F8-4B2F-82BE-10B8E9E06EA9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3DC89-D6FF-423C-8213-A06676EB1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4437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dirty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5B0CA-29D7-40D2-B57F-F2181D3CDFB3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03B56-AB3A-4B86-989A-2BD2F5C88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4252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 userDrawn="1"/>
        </p:nvSpPr>
        <p:spPr>
          <a:xfrm>
            <a:off x="0" y="6524625"/>
            <a:ext cx="9144000" cy="33337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74000">
                <a:srgbClr val="EEDDFF"/>
              </a:gs>
              <a:gs pos="100000">
                <a:srgbClr val="9B37F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9125" y="444500"/>
            <a:ext cx="7886700" cy="971550"/>
          </a:xfrm>
          <a:prstGeom prst="rect">
            <a:avLst/>
          </a:prstGeom>
          <a:effectLst>
            <a:outerShdw blurRad="25400" dist="12700" dir="2700000" algn="tl" rotWithShape="0">
              <a:prstClr val="black"/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530350"/>
            <a:ext cx="7886700" cy="464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metin stillerini düzenle</a:t>
            </a:r>
          </a:p>
          <a:p>
            <a:pPr lvl="1"/>
            <a:r>
              <a:rPr lang="tr-TR" altLang="en-US" smtClean="0"/>
              <a:t>İkinci düzey</a:t>
            </a:r>
          </a:p>
          <a:p>
            <a:pPr lvl="2"/>
            <a:r>
              <a:rPr lang="tr-TR" altLang="en-US" smtClean="0"/>
              <a:t>Üçüncü düzey</a:t>
            </a:r>
          </a:p>
          <a:p>
            <a:pPr lvl="3"/>
            <a:r>
              <a:rPr lang="tr-TR" altLang="en-US" smtClean="0"/>
              <a:t>Dördüncü düzey</a:t>
            </a:r>
          </a:p>
          <a:p>
            <a:pPr lvl="4"/>
            <a:r>
              <a:rPr lang="tr-TR" altLang="en-US" smtClean="0"/>
              <a:t>Beşinci düzey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5468AD-84A0-4FC5-9829-0A5DB9EA4737}" type="datetime1">
              <a:rPr lang="en-US"/>
              <a:pPr>
                <a:defRPr/>
              </a:pPr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E985B11-0B42-41BC-B986-72AF5516D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Dikdörtgen 7"/>
          <p:cNvSpPr/>
          <p:nvPr userDrawn="1"/>
        </p:nvSpPr>
        <p:spPr>
          <a:xfrm flipH="1">
            <a:off x="0" y="0"/>
            <a:ext cx="9144000" cy="33337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74000">
                <a:srgbClr val="EEDDFF"/>
              </a:gs>
              <a:gs pos="100000">
                <a:srgbClr val="9B37F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0" y="9525"/>
            <a:ext cx="2698750" cy="306388"/>
          </a:xfrm>
          <a:prstGeom prst="rect">
            <a:avLst/>
          </a:prstGeom>
          <a:noFill/>
          <a:effectLst>
            <a:outerShdw blurRad="38100" dist="12700" dir="2700000" algn="tl" rotWithShape="0">
              <a:prstClr val="black"/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400" b="1" dirty="0">
                <a:solidFill>
                  <a:schemeClr val="bg1"/>
                </a:solidFill>
                <a:latin typeface="+mn-lt"/>
              </a:rPr>
              <a:t>Sosyolojiye Giriş</a:t>
            </a:r>
            <a:endParaRPr lang="en-US" sz="14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rgbClr val="6900D2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6900D2"/>
          </a:solidFill>
          <a:latin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6900D2"/>
          </a:solidFill>
          <a:latin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6900D2"/>
          </a:solidFill>
          <a:latin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6900D2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6900D2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6900D2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6900D2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6900D2"/>
          </a:solidFill>
          <a:latin typeface="Calibri" panose="020F0502020204030204" pitchFamily="34" charset="0"/>
        </a:defRPr>
      </a:lvl9pPr>
    </p:titleStyle>
    <p:bodyStyle>
      <a:lvl1pPr marL="228600" indent="-228600" algn="l" rtl="0" fontAlgn="base">
        <a:spcBef>
          <a:spcPts val="1000"/>
        </a:spcBef>
        <a:spcAft>
          <a:spcPct val="0"/>
        </a:spcAft>
        <a:buSzPct val="70000"/>
        <a:buBlip>
          <a:blip r:embed="rId14"/>
        </a:buBlip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ctrTitle"/>
          </p:nvPr>
        </p:nvSpPr>
        <p:spPr>
          <a:xfrm>
            <a:off x="779318" y="3325813"/>
            <a:ext cx="7772400" cy="9969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4800" dirty="0"/>
              <a:t>SOSYOLOJİYE </a:t>
            </a:r>
            <a:r>
              <a:rPr lang="tr-TR" sz="4800" dirty="0" smtClean="0"/>
              <a:t>GİRİŞ</a:t>
            </a:r>
            <a:endParaRPr lang="en-US" sz="4800" dirty="0"/>
          </a:p>
        </p:txBody>
      </p:sp>
      <p:sp>
        <p:nvSpPr>
          <p:cNvPr id="4099" name="Alt Başlık 5"/>
          <p:cNvSpPr>
            <a:spLocks noGrp="1"/>
          </p:cNvSpPr>
          <p:nvPr>
            <p:ph type="subTitle" idx="1"/>
          </p:nvPr>
        </p:nvSpPr>
        <p:spPr>
          <a:xfrm>
            <a:off x="1143000" y="4338638"/>
            <a:ext cx="6858000" cy="579437"/>
          </a:xfrm>
        </p:spPr>
        <p:txBody>
          <a:bodyPr/>
          <a:lstStyle/>
          <a:p>
            <a:r>
              <a:rPr lang="tr-TR" altLang="tr-TR" sz="2800" smtClean="0"/>
              <a:t>Psk. Dr. Sabâ Yalçın</a:t>
            </a:r>
            <a:endParaRPr lang="en-US" altLang="en-US" sz="2800" smtClean="0"/>
          </a:p>
        </p:txBody>
      </p:sp>
      <p:sp>
        <p:nvSpPr>
          <p:cNvPr id="7" name="Dikdörtgen 6"/>
          <p:cNvSpPr/>
          <p:nvPr/>
        </p:nvSpPr>
        <p:spPr>
          <a:xfrm>
            <a:off x="0" y="6524625"/>
            <a:ext cx="9144000" cy="33337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74000">
                <a:srgbClr val="EEDDFF"/>
              </a:gs>
              <a:gs pos="100000">
                <a:srgbClr val="9B37F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01" name="Slayt Numarası Yer Tutucusu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7234B9-D7AB-47BA-ABC6-5D2429704F48}" type="slidenum">
              <a:rPr lang="en-US" altLang="en-US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solidFill>
                <a:schemeClr val="bg1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01"/>
          <a:stretch/>
        </p:blipFill>
        <p:spPr>
          <a:xfrm>
            <a:off x="1950868" y="955020"/>
            <a:ext cx="5575176" cy="25962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İçerik Yer Tutucusu 2"/>
          <p:cNvSpPr>
            <a:spLocks noGrp="1"/>
          </p:cNvSpPr>
          <p:nvPr>
            <p:ph idx="1"/>
          </p:nvPr>
        </p:nvSpPr>
        <p:spPr>
          <a:xfrm>
            <a:off x="931863" y="817563"/>
            <a:ext cx="7315200" cy="2058987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tr-TR" altLang="en-US" smtClean="0"/>
              <a:t>Yöntemsel açıdan Durkheim toplumsal yaşamın incelenmesinde doğa bilimsel yöntemleri benimseyen Comte’a benzer bir pozitivist yöntem benimser.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298" y="2905216"/>
            <a:ext cx="4865404" cy="3240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/>
              <a:t>Sosyolojinin Alt </a:t>
            </a:r>
            <a:r>
              <a:rPr lang="tr-TR" dirty="0" smtClean="0"/>
              <a:t>Dalları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530350"/>
            <a:ext cx="7886700" cy="447992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/>
              <a:t>Zaman içerisinde Sosyoloji incelediği konulara göre çeşitli alt dallara ayrılmıştır. Bunlar: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Genel Sosyoloji,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Ekonomik Sosyoloji,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Sanayi Sosyolojisi,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Hukuk Sosyolojisi,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Kent Sosyolojisi,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Köy (Kır) Sosyolojisi, </a:t>
            </a:r>
            <a:endParaRPr lang="tr-TR" dirty="0"/>
          </a:p>
        </p:txBody>
      </p:sp>
      <p:sp>
        <p:nvSpPr>
          <p:cNvPr id="22532" name="İçerik Yer Tutucusu 2"/>
          <p:cNvSpPr txBox="1">
            <a:spLocks/>
          </p:cNvSpPr>
          <p:nvPr/>
        </p:nvSpPr>
        <p:spPr bwMode="auto">
          <a:xfrm>
            <a:off x="4783138" y="2514600"/>
            <a:ext cx="3970337" cy="282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spcBef>
                <a:spcPts val="1000"/>
              </a:spcBef>
              <a:buSzPct val="70000"/>
              <a:buBlip>
                <a:blip r:embed="rId2"/>
              </a:buBlip>
              <a:defRPr sz="2800" b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spcBef>
                <a:spcPts val="500"/>
              </a:spcBef>
              <a:buFont typeface="Arial" panose="020B0604020202020204" pitchFamily="34" charset="0"/>
              <a:buChar char="•"/>
              <a:defRPr sz="2400" b="1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ts val="500"/>
              </a:spcBef>
              <a:buFont typeface="Arial" panose="020B0604020202020204" pitchFamily="34" charset="0"/>
              <a:buChar char="•"/>
              <a:defRPr sz="2000" b="1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ts val="500"/>
              </a:spcBef>
              <a:buFont typeface="Arial" panose="020B0604020202020204" pitchFamily="34" charset="0"/>
              <a:buChar char="•"/>
              <a:defRPr b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ts val="500"/>
              </a:spcBef>
              <a:buFont typeface="Arial" panose="020B0604020202020204" pitchFamily="34" charset="0"/>
              <a:buChar char="•"/>
              <a:defRPr b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en-US"/>
              <a:t>Din Sosyolojisi, </a:t>
            </a:r>
          </a:p>
          <a:p>
            <a:pPr eaLnBrk="1" hangingPunct="1"/>
            <a:r>
              <a:rPr lang="tr-TR" altLang="en-US"/>
              <a:t>Siyaset Sosyolojisi, </a:t>
            </a:r>
          </a:p>
          <a:p>
            <a:pPr eaLnBrk="1" hangingPunct="1"/>
            <a:r>
              <a:rPr lang="tr-TR" altLang="en-US"/>
              <a:t>Bilgi Sosyolojisi, </a:t>
            </a:r>
          </a:p>
          <a:p>
            <a:pPr eaLnBrk="1" hangingPunct="1"/>
            <a:r>
              <a:rPr lang="tr-TR" altLang="en-US"/>
              <a:t>Aile Sosyolojisi, </a:t>
            </a:r>
          </a:p>
          <a:p>
            <a:pPr eaLnBrk="1" hangingPunct="1"/>
            <a:r>
              <a:rPr lang="tr-TR" altLang="en-US"/>
              <a:t>Eğitim Sosyolojisi’dir. </a:t>
            </a: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9125" y="444500"/>
            <a:ext cx="8250238" cy="9715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Sosyolojinin Diğer Bilimlerle İlişkisi</a:t>
            </a:r>
            <a:endParaRPr lang="tr-TR" dirty="0"/>
          </a:p>
        </p:txBody>
      </p:sp>
      <p:sp>
        <p:nvSpPr>
          <p:cNvPr id="25603" name="İçerik Yer Tutucusu 3"/>
          <p:cNvSpPr>
            <a:spLocks noGrp="1"/>
          </p:cNvSpPr>
          <p:nvPr>
            <p:ph idx="1"/>
          </p:nvPr>
        </p:nvSpPr>
        <p:spPr>
          <a:xfrm>
            <a:off x="628650" y="1654175"/>
            <a:ext cx="7886700" cy="3549650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tr-TR" altLang="en-US" smtClean="0">
                <a:solidFill>
                  <a:srgbClr val="CC0066"/>
                </a:solidFill>
              </a:rPr>
              <a:t>Sosyoloji – Tarih: </a:t>
            </a:r>
            <a:r>
              <a:rPr lang="tr-TR" altLang="en-US" smtClean="0"/>
              <a:t>Geçmişte yaşamış insan toplulukları hakkında bilgi edinir.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tr-TR" altLang="en-US" smtClean="0">
                <a:solidFill>
                  <a:srgbClr val="CC0066"/>
                </a:solidFill>
              </a:rPr>
              <a:t>Sosyoloji – Psikoloji: </a:t>
            </a:r>
            <a:r>
              <a:rPr lang="tr-TR" altLang="en-US" smtClean="0"/>
              <a:t>Toplumun bireye, bireyin de topluma etkilerini inceler. 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tr-TR" altLang="en-US" smtClean="0">
                <a:solidFill>
                  <a:srgbClr val="CC0066"/>
                </a:solidFill>
              </a:rPr>
              <a:t>Sosyoloji – Antropoloji: </a:t>
            </a:r>
            <a:r>
              <a:rPr lang="tr-TR" altLang="en-US" smtClean="0"/>
              <a:t>Toplumların gelişimini ve kültürel özelliklerini inceler.</a:t>
            </a:r>
            <a:endParaRPr lang="en-US" altLang="en-US" smtClean="0"/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003300"/>
            <a:ext cx="7886700" cy="4989513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110000"/>
              </a:lnSpc>
              <a:spcAft>
                <a:spcPts val="600"/>
              </a:spcAft>
              <a:defRPr/>
            </a:pPr>
            <a:r>
              <a:rPr lang="tr-TR" dirty="0" smtClean="0">
                <a:solidFill>
                  <a:srgbClr val="CC0066"/>
                </a:solidFill>
              </a:rPr>
              <a:t>Sosyoloji – Hukuk</a:t>
            </a:r>
            <a:r>
              <a:rPr lang="tr-TR" dirty="0">
                <a:solidFill>
                  <a:srgbClr val="CC0066"/>
                </a:solidFill>
              </a:rPr>
              <a:t>: </a:t>
            </a:r>
            <a:r>
              <a:rPr lang="tr-TR" dirty="0"/>
              <a:t>Hukuk kurallarının toplumsal işlevlerini ve kuralların topluma uygunluğunu inceler.</a:t>
            </a:r>
          </a:p>
          <a:p>
            <a:pPr fontAlgn="auto">
              <a:lnSpc>
                <a:spcPct val="110000"/>
              </a:lnSpc>
              <a:spcAft>
                <a:spcPts val="600"/>
              </a:spcAft>
              <a:defRPr/>
            </a:pPr>
            <a:r>
              <a:rPr lang="tr-TR" dirty="0">
                <a:solidFill>
                  <a:srgbClr val="CC0066"/>
                </a:solidFill>
              </a:rPr>
              <a:t>Sosyoloji </a:t>
            </a:r>
            <a:r>
              <a:rPr lang="tr-TR" dirty="0" smtClean="0">
                <a:solidFill>
                  <a:srgbClr val="CC0066"/>
                </a:solidFill>
              </a:rPr>
              <a:t>– Ekonomi</a:t>
            </a:r>
            <a:r>
              <a:rPr lang="tr-TR" dirty="0">
                <a:solidFill>
                  <a:srgbClr val="CC0066"/>
                </a:solidFill>
              </a:rPr>
              <a:t>: </a:t>
            </a:r>
            <a:r>
              <a:rPr lang="tr-TR" dirty="0"/>
              <a:t>Ekonomik olaylar ve toplumsal olaylar arasındaki etkileşimi inceler.</a:t>
            </a:r>
          </a:p>
          <a:p>
            <a:pPr fontAlgn="auto">
              <a:lnSpc>
                <a:spcPct val="110000"/>
              </a:lnSpc>
              <a:spcAft>
                <a:spcPts val="600"/>
              </a:spcAft>
              <a:defRPr/>
            </a:pPr>
            <a:r>
              <a:rPr lang="tr-TR" dirty="0">
                <a:solidFill>
                  <a:srgbClr val="CC0066"/>
                </a:solidFill>
              </a:rPr>
              <a:t>Sosyoloji </a:t>
            </a:r>
            <a:r>
              <a:rPr lang="tr-TR" dirty="0" smtClean="0">
                <a:solidFill>
                  <a:srgbClr val="CC0066"/>
                </a:solidFill>
              </a:rPr>
              <a:t>– Siyaset </a:t>
            </a:r>
            <a:r>
              <a:rPr lang="tr-TR" dirty="0">
                <a:solidFill>
                  <a:srgbClr val="CC0066"/>
                </a:solidFill>
              </a:rPr>
              <a:t>Bilimi: </a:t>
            </a:r>
            <a:r>
              <a:rPr lang="tr-TR" dirty="0"/>
              <a:t>Toplumların yönetim biçimlerini inceler.</a:t>
            </a:r>
          </a:p>
          <a:p>
            <a:pPr fontAlgn="auto">
              <a:lnSpc>
                <a:spcPct val="110000"/>
              </a:lnSpc>
              <a:spcAft>
                <a:spcPts val="600"/>
              </a:spcAft>
              <a:defRPr/>
            </a:pPr>
            <a:r>
              <a:rPr lang="tr-TR" dirty="0">
                <a:solidFill>
                  <a:srgbClr val="CC0066"/>
                </a:solidFill>
              </a:rPr>
              <a:t>Sosyoloji </a:t>
            </a:r>
            <a:r>
              <a:rPr lang="tr-TR" dirty="0" smtClean="0">
                <a:solidFill>
                  <a:srgbClr val="CC0066"/>
                </a:solidFill>
              </a:rPr>
              <a:t>– Coğrafya</a:t>
            </a:r>
            <a:r>
              <a:rPr lang="tr-TR" dirty="0">
                <a:solidFill>
                  <a:srgbClr val="CC0066"/>
                </a:solidFill>
              </a:rPr>
              <a:t>: </a:t>
            </a:r>
            <a:r>
              <a:rPr lang="tr-TR" dirty="0"/>
              <a:t>Toplumun yaşadığı bölgenin coğrafi özelliklerinin toplumun yaşayışına etkilerini inceler</a:t>
            </a:r>
            <a:r>
              <a:rPr lang="tr-TR" dirty="0" smtClean="0"/>
              <a:t>.</a:t>
            </a:r>
            <a:endParaRPr lang="tr-TR" dirty="0">
              <a:solidFill>
                <a:srgbClr val="CC0066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9125" y="444500"/>
            <a:ext cx="7886700" cy="13668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n-NO" dirty="0" smtClean="0"/>
              <a:t>Sosyolojik Araştırmalarda Veri Toplama Teknikleri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944688"/>
            <a:ext cx="8320088" cy="4722812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rgbClr val="CC0066"/>
                </a:solidFill>
              </a:rPr>
              <a:t>Gözlem</a:t>
            </a:r>
          </a:p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/>
              <a:t>İnsanlar arasındaki sosyal ilişki ve olguları yerinde izlemek ve incelemektir. İki türlü gözlem vardır: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600" dirty="0" smtClean="0">
                <a:solidFill>
                  <a:srgbClr val="6900D2"/>
                </a:solidFill>
              </a:rPr>
              <a:t>Doğal Gözlem: </a:t>
            </a:r>
            <a:r>
              <a:rPr lang="tr-TR" sz="2600" dirty="0" smtClean="0"/>
              <a:t>Araştırılan konunun kendi doğal ortamında ve araştırmacının müdahalesi olmaksızın incelenmesidir. Doğal gözlemde, araştırmacının toplumsal olayların karmaşıklığından dolayı tam ve net bilgi elde etmesi mümkün olmayabilir.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600" dirty="0" smtClean="0">
                <a:solidFill>
                  <a:srgbClr val="6900D2"/>
                </a:solidFill>
              </a:rPr>
              <a:t>Katılımlı Gözlem: </a:t>
            </a:r>
            <a:r>
              <a:rPr lang="tr-TR" sz="2600" dirty="0" smtClean="0"/>
              <a:t>Araştırmacının araştırdığı gruba dahil olarak olayları daha yakından izlemesidir. Katılımlı gözlemde araştırmacının doğrudan grubun içerisinde olması objektifliğini bozabilmektedir. Bu durumda nesnel bir değerlendirme mümkün olmayabilir.</a:t>
            </a:r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222375"/>
            <a:ext cx="7886700" cy="44132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rgbClr val="CC0066"/>
                </a:solidFill>
              </a:rPr>
              <a:t>Anket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600" dirty="0" smtClean="0"/>
              <a:t>Belirli bir konuda kişilerin ve toplumların eğilimlerini ve düşüncelerini öğrenmek için, uzmanlar tarafından hazırlanmış soruların kişiler tarafından verilmiş yanıtlarının yorumlanmasıdır.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600" dirty="0" smtClean="0"/>
              <a:t>Bilgisine ulaşılmak istenen toplumdaki kişi sayısının fazla olması, ekonomik ve zamansal sorunlar doğuracağından anketler, toplumun genelini yansıtacağı düşünülen belli bir “örneklem” grubu üzerinde yapılır.</a:t>
            </a:r>
            <a:endParaRPr lang="tr-TR" dirty="0"/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2041525"/>
            <a:ext cx="7886700" cy="25844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600"/>
              </a:spcAft>
              <a:buFontTx/>
              <a:buNone/>
              <a:defRPr/>
            </a:pPr>
            <a:r>
              <a:rPr lang="tr-TR" dirty="0" smtClean="0">
                <a:solidFill>
                  <a:srgbClr val="CC0066"/>
                </a:solidFill>
              </a:rPr>
              <a:t>Monografi</a:t>
            </a:r>
          </a:p>
          <a:p>
            <a:pPr fontAlgn="auto">
              <a:spcAft>
                <a:spcPts val="600"/>
              </a:spcAft>
              <a:defRPr/>
            </a:pPr>
            <a:r>
              <a:rPr lang="tr-TR" sz="2600" dirty="0" smtClean="0"/>
              <a:t>Özel bir toplumsal olayı incelemek için aynı türden gruplar üzerinde yapılan yoğunlaştırılmış ve derinlemesine incelemelerdir. </a:t>
            </a:r>
          </a:p>
          <a:p>
            <a:pPr fontAlgn="auto">
              <a:spcAft>
                <a:spcPts val="600"/>
              </a:spcAft>
              <a:defRPr/>
            </a:pPr>
            <a:r>
              <a:rPr lang="tr-TR" sz="2600" dirty="0" smtClean="0"/>
              <a:t>Örneğin: Aile, köy ve mahalle monografileri gibi.</a:t>
            </a:r>
            <a:endParaRPr lang="tr-T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400175"/>
            <a:ext cx="7886700" cy="40576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600"/>
              </a:spcAft>
              <a:buFontTx/>
              <a:buNone/>
              <a:defRPr/>
            </a:pPr>
            <a:r>
              <a:rPr lang="tr-TR" dirty="0" smtClean="0">
                <a:solidFill>
                  <a:srgbClr val="CC0066"/>
                </a:solidFill>
              </a:rPr>
              <a:t>İstatistik </a:t>
            </a:r>
          </a:p>
          <a:p>
            <a:pPr fontAlgn="auto">
              <a:spcAft>
                <a:spcPts val="600"/>
              </a:spcAft>
              <a:defRPr/>
            </a:pPr>
            <a:r>
              <a:rPr lang="tr-TR" sz="2600" dirty="0" smtClean="0"/>
              <a:t>Diğer tekniklerle elde edilen sayısal verilerin daha kolay yorumlanmasını sağlamak için bilgilerin tablolarda gösterilmesidir.</a:t>
            </a:r>
          </a:p>
          <a:p>
            <a:pPr marL="0" indent="0" fontAlgn="auto">
              <a:spcAft>
                <a:spcPts val="600"/>
              </a:spcAft>
              <a:buFontTx/>
              <a:buNone/>
              <a:defRPr/>
            </a:pPr>
            <a:r>
              <a:rPr lang="tr-TR" dirty="0" err="1" smtClean="0">
                <a:solidFill>
                  <a:srgbClr val="CC0066"/>
                </a:solidFill>
              </a:rPr>
              <a:t>Sosyometri</a:t>
            </a:r>
            <a:r>
              <a:rPr lang="tr-TR" dirty="0" smtClean="0">
                <a:solidFill>
                  <a:srgbClr val="CC0066"/>
                </a:solidFill>
              </a:rPr>
              <a:t> </a:t>
            </a:r>
          </a:p>
          <a:p>
            <a:pPr fontAlgn="auto">
              <a:spcAft>
                <a:spcPts val="600"/>
              </a:spcAft>
              <a:defRPr/>
            </a:pPr>
            <a:r>
              <a:rPr lang="tr-TR" sz="2600" dirty="0" smtClean="0"/>
              <a:t>Bir gruptaki kişilerin aralarındaki tüm ilişkilerini çözümlemeye çalışan ve bu amaçla uzaklık-yakınlık, grup-alt grup ilişkisini ölçen bir çalışma biçimidir.</a:t>
            </a:r>
            <a:endParaRPr lang="tr-TR" sz="2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Düz Bağlayıcı 18"/>
          <p:cNvCxnSpPr/>
          <p:nvPr/>
        </p:nvCxnSpPr>
        <p:spPr>
          <a:xfrm flipH="1" flipV="1">
            <a:off x="2443682" y="2230515"/>
            <a:ext cx="550312" cy="550312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16" name="Düz Bağlayıcı 15"/>
          <p:cNvCxnSpPr/>
          <p:nvPr/>
        </p:nvCxnSpPr>
        <p:spPr>
          <a:xfrm flipH="1">
            <a:off x="2434804" y="4068193"/>
            <a:ext cx="550312" cy="550312"/>
          </a:xfrm>
          <a:prstGeom prst="line">
            <a:avLst/>
          </a:prstGeom>
          <a:ln w="76200">
            <a:solidFill>
              <a:schemeClr val="accent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6163426" y="4068193"/>
            <a:ext cx="550312" cy="550312"/>
          </a:xfrm>
          <a:prstGeom prst="line">
            <a:avLst/>
          </a:prstGeom>
          <a:ln w="76200"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9" name="Düz Bağlayıcı 8"/>
          <p:cNvCxnSpPr/>
          <p:nvPr/>
        </p:nvCxnSpPr>
        <p:spPr>
          <a:xfrm flipV="1">
            <a:off x="6163426" y="2230515"/>
            <a:ext cx="550312" cy="550312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8" name="Düz Bağlayıcı 7"/>
          <p:cNvCxnSpPr/>
          <p:nvPr/>
        </p:nvCxnSpPr>
        <p:spPr>
          <a:xfrm flipV="1">
            <a:off x="4572000" y="2192785"/>
            <a:ext cx="0" cy="470516"/>
          </a:xfrm>
          <a:prstGeom prst="line">
            <a:avLst/>
          </a:prstGeom>
          <a:ln w="76200">
            <a:solidFill>
              <a:schemeClr val="accent5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sp>
        <p:nvSpPr>
          <p:cNvPr id="6" name="Oval 5"/>
          <p:cNvSpPr/>
          <p:nvPr/>
        </p:nvSpPr>
        <p:spPr>
          <a:xfrm>
            <a:off x="3677982" y="523783"/>
            <a:ext cx="1788036" cy="1731144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89000"/>
                </a:schemeClr>
              </a:gs>
              <a:gs pos="23000">
                <a:schemeClr val="accent5">
                  <a:lumMod val="89000"/>
                </a:schemeClr>
              </a:gs>
              <a:gs pos="69000">
                <a:schemeClr val="accent5">
                  <a:lumMod val="75000"/>
                </a:schemeClr>
              </a:gs>
              <a:gs pos="97000">
                <a:schemeClr val="accent5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8100"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Yuvarlatılmış Dikdörtgen 4"/>
          <p:cNvSpPr/>
          <p:nvPr/>
        </p:nvSpPr>
        <p:spPr>
          <a:xfrm>
            <a:off x="2925192" y="2683276"/>
            <a:ext cx="3293616" cy="1491448"/>
          </a:xfrm>
          <a:prstGeom prst="roundRect">
            <a:avLst/>
          </a:prstGeom>
          <a:gradFill>
            <a:gsLst>
              <a:gs pos="0">
                <a:srgbClr val="6900D2"/>
              </a:gs>
              <a:gs pos="50000">
                <a:srgbClr val="BC79FF"/>
              </a:gs>
              <a:gs pos="100000">
                <a:srgbClr val="9B37FF"/>
              </a:gs>
            </a:gsLst>
          </a:gradFill>
          <a:ln w="38100">
            <a:solidFill>
              <a:srgbClr val="6900D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41400" y="2832316"/>
            <a:ext cx="2842150" cy="1193367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chemeClr val="bg1"/>
                </a:solidFill>
              </a:rPr>
              <a:t>Veri Toplama Teknikleri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93111" y="837892"/>
            <a:ext cx="1757778" cy="1053052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tr-TR" dirty="0" smtClean="0">
                <a:solidFill>
                  <a:schemeClr val="bg1"/>
                </a:solidFill>
              </a:rPr>
              <a:t>Gözlem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tr-TR" sz="1600" dirty="0" smtClean="0">
                <a:solidFill>
                  <a:schemeClr val="bg1"/>
                </a:solidFill>
              </a:rPr>
              <a:t>Doğal gözlem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tr-TR" sz="1600" dirty="0" smtClean="0">
                <a:solidFill>
                  <a:schemeClr val="bg1"/>
                </a:solidFill>
              </a:rPr>
              <a:t>Katılımlı gözlem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FE34DB-66C6-472F-9790-2167ECBC01A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403426" y="870012"/>
            <a:ext cx="1788036" cy="1731144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 bwMode="auto">
          <a:xfrm>
            <a:off x="6418555" y="1184121"/>
            <a:ext cx="1757778" cy="1053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28600" indent="-228600" algn="l" rtl="0" fontAlgn="base">
              <a:spcBef>
                <a:spcPts val="1000"/>
              </a:spcBef>
              <a:spcAft>
                <a:spcPct val="0"/>
              </a:spcAft>
              <a:buSzPct val="70000"/>
              <a:buBlip>
                <a:blip r:embed="rId2"/>
              </a:buBlip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tr-TR" dirty="0" smtClean="0">
                <a:solidFill>
                  <a:schemeClr val="bg1"/>
                </a:solidFill>
              </a:rPr>
              <a:t>Anket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403426" y="4225772"/>
            <a:ext cx="1788036" cy="173114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 bwMode="auto">
          <a:xfrm>
            <a:off x="6418555" y="4539881"/>
            <a:ext cx="1757778" cy="1053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28600" indent="-228600" algn="l" rtl="0" fontAlgn="base">
              <a:spcBef>
                <a:spcPts val="1000"/>
              </a:spcBef>
              <a:spcAft>
                <a:spcPct val="0"/>
              </a:spcAft>
              <a:buSzPct val="70000"/>
              <a:buBlip>
                <a:blip r:embed="rId2"/>
              </a:buBlip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tr-TR" dirty="0" smtClean="0">
                <a:solidFill>
                  <a:schemeClr val="bg1"/>
                </a:solidFill>
              </a:rPr>
              <a:t>Monografi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988046" y="4225772"/>
            <a:ext cx="1788036" cy="1731144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89000"/>
                </a:schemeClr>
              </a:gs>
              <a:gs pos="23000">
                <a:schemeClr val="accent2">
                  <a:lumMod val="89000"/>
                </a:schemeClr>
              </a:gs>
              <a:gs pos="69000">
                <a:schemeClr val="accent2">
                  <a:lumMod val="75000"/>
                </a:schemeClr>
              </a:gs>
              <a:gs pos="97000">
                <a:schemeClr val="accent2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İçerik Yer Tutucusu 2"/>
          <p:cNvSpPr txBox="1">
            <a:spLocks/>
          </p:cNvSpPr>
          <p:nvPr/>
        </p:nvSpPr>
        <p:spPr bwMode="auto">
          <a:xfrm>
            <a:off x="1003175" y="4539881"/>
            <a:ext cx="1757778" cy="1053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28600" indent="-228600" algn="l" rtl="0" fontAlgn="base">
              <a:spcBef>
                <a:spcPts val="1000"/>
              </a:spcBef>
              <a:spcAft>
                <a:spcPct val="0"/>
              </a:spcAft>
              <a:buSzPct val="70000"/>
              <a:buBlip>
                <a:blip r:embed="rId2"/>
              </a:buBlip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tr-TR" dirty="0" smtClean="0">
                <a:solidFill>
                  <a:schemeClr val="bg1"/>
                </a:solidFill>
              </a:rPr>
              <a:t>İstatistik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979170" y="870012"/>
            <a:ext cx="1788036" cy="1731144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İçerik Yer Tutucusu 2"/>
          <p:cNvSpPr txBox="1">
            <a:spLocks/>
          </p:cNvSpPr>
          <p:nvPr/>
        </p:nvSpPr>
        <p:spPr bwMode="auto">
          <a:xfrm>
            <a:off x="914399" y="1184121"/>
            <a:ext cx="1917578" cy="1053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228600" indent="-228600" algn="l" rtl="0" fontAlgn="base">
              <a:spcBef>
                <a:spcPts val="1000"/>
              </a:spcBef>
              <a:spcAft>
                <a:spcPct val="0"/>
              </a:spcAft>
              <a:buSzPct val="70000"/>
              <a:buBlip>
                <a:blip r:embed="rId2"/>
              </a:buBlip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tr-TR" dirty="0" err="1" smtClean="0">
                <a:solidFill>
                  <a:schemeClr val="bg1"/>
                </a:solidFill>
              </a:rPr>
              <a:t>Sosyometri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65047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/>
      <p:bldP spid="3" grpId="0" uiExpand="1" build="p"/>
      <p:bldP spid="10" grpId="0" animBg="1"/>
      <p:bldP spid="11" grpId="0"/>
      <p:bldP spid="14" grpId="0" animBg="1"/>
      <p:bldP spid="15" grpId="0"/>
      <p:bldP spid="17" grpId="0" animBg="1"/>
      <p:bldP spid="18" grpId="0"/>
      <p:bldP spid="20" grpId="0" animBg="1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2 İçerik Yer Tutucusu"/>
          <p:cNvSpPr>
            <a:spLocks noGrp="1"/>
          </p:cNvSpPr>
          <p:nvPr>
            <p:ph idx="1"/>
          </p:nvPr>
        </p:nvSpPr>
        <p:spPr>
          <a:xfrm>
            <a:off x="628650" y="1530350"/>
            <a:ext cx="7886700" cy="3254375"/>
          </a:xfrm>
        </p:spPr>
        <p:txBody>
          <a:bodyPr/>
          <a:lstStyle/>
          <a:p>
            <a:r>
              <a:rPr lang="tr-TR" altLang="en-US" smtClean="0"/>
              <a:t>Sosyoloji, toplumu ve toplumsal gerçekleri araştıran, inceleyen, karşılaştıran ve yorumlayan bir bilim dalıdır. </a:t>
            </a:r>
          </a:p>
          <a:p>
            <a:r>
              <a:rPr lang="tr-TR" altLang="en-US" smtClean="0"/>
              <a:t>Sosyoloji, insan toplumlarının, insan kültürlerinin ve insan ilişkilerinin </a:t>
            </a:r>
            <a:br>
              <a:rPr lang="tr-TR" altLang="en-US" smtClean="0"/>
            </a:br>
            <a:r>
              <a:rPr lang="tr-TR" altLang="en-US" smtClean="0"/>
              <a:t>sistematik bir biçimde </a:t>
            </a:r>
            <a:br>
              <a:rPr lang="tr-TR" altLang="en-US" smtClean="0"/>
            </a:br>
            <a:r>
              <a:rPr lang="tr-TR" altLang="en-US" smtClean="0"/>
              <a:t>incelenmesidir.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155" y="3429001"/>
            <a:ext cx="4455271" cy="294771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2 İçerik Yer Tutucusu"/>
          <p:cNvSpPr>
            <a:spLocks noGrp="1"/>
          </p:cNvSpPr>
          <p:nvPr>
            <p:ph idx="1"/>
          </p:nvPr>
        </p:nvSpPr>
        <p:spPr>
          <a:xfrm>
            <a:off x="628650" y="1611313"/>
            <a:ext cx="7886700" cy="3635375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smtClean="0"/>
              <a:t>Sosyoloji biliminin amacı, insanın sosyal ilişkilerini incelemek, toplumları, toplumsal kurumları ve bu kurumların insan üzerindeki etkilerini incelemektir.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tr-TR" altLang="en-US" smtClean="0"/>
              <a:t>Bu bağlamda sosyolojinin merkezinde toplumsal ilişki, toplumsal etkileşim, toplumsal davranış ve bunların birey üzerindeki etkileri vardır.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619125" y="444500"/>
            <a:ext cx="7886700" cy="16240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Sosyolojinin Ortaya Çıkmasında Etkili Olan Faktörler</a:t>
            </a:r>
            <a:endParaRPr lang="en-US" dirty="0"/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>
          <a:xfrm>
            <a:off x="628650" y="2254250"/>
            <a:ext cx="7886700" cy="26558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altLang="en-US" smtClean="0"/>
              <a:t>Rönesans ve Reform Hareketleri</a:t>
            </a:r>
          </a:p>
          <a:p>
            <a:pPr>
              <a:lnSpc>
                <a:spcPct val="150000"/>
              </a:lnSpc>
            </a:pPr>
            <a:r>
              <a:rPr lang="tr-TR" altLang="en-US" smtClean="0"/>
              <a:t>Fransız Devrimi</a:t>
            </a:r>
          </a:p>
          <a:p>
            <a:pPr>
              <a:lnSpc>
                <a:spcPct val="150000"/>
              </a:lnSpc>
            </a:pPr>
            <a:r>
              <a:rPr lang="tr-TR" altLang="en-US" smtClean="0"/>
              <a:t>Endüstri Devrimi</a:t>
            </a: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İçerik Yer Tutucusu"/>
          <p:cNvSpPr>
            <a:spLocks noGrp="1"/>
          </p:cNvSpPr>
          <p:nvPr>
            <p:ph idx="1"/>
          </p:nvPr>
        </p:nvSpPr>
        <p:spPr>
          <a:xfrm>
            <a:off x="628650" y="1109663"/>
            <a:ext cx="7886700" cy="477678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tr-TR" altLang="en-US" smtClean="0"/>
              <a:t>Avrupa toplumunda büyük ölçekli değişmeler yaşanmış, laikleşme, kentleşme ve endüstri­leşme hızlanmış, nüfus artmış, sınıfsal yapı değişmiş, kısacası yeni bir toplum ya­pısı meydana gelmiştir. </a:t>
            </a:r>
          </a:p>
          <a:p>
            <a:pPr>
              <a:spcAft>
                <a:spcPts val="600"/>
              </a:spcAft>
            </a:pPr>
            <a:r>
              <a:rPr lang="tr-TR" altLang="en-US" smtClean="0"/>
              <a:t>Yaşanan bu büyük dönüşümle kırsal, bütünleşmiş, dura­ğan toplum yapısı kentsel, kozmopolit, hızla değişen bir yapıya dönüşmüş; geleneksel toplumların yerini modern toplumlar almıştır.</a:t>
            </a:r>
          </a:p>
          <a:p>
            <a:pPr>
              <a:spcAft>
                <a:spcPts val="600"/>
              </a:spcAft>
            </a:pPr>
            <a:r>
              <a:rPr lang="tr-TR" altLang="en-US" smtClean="0"/>
              <a:t>İşte; Sosyolojinin ortaya çıkmasın­daki en büyük etken bu geniş çaplı değişim ve dönüşümdür. </a:t>
            </a: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2 İçerik Yer Tutucusu"/>
          <p:cNvSpPr>
            <a:spLocks noGrp="1"/>
          </p:cNvSpPr>
          <p:nvPr>
            <p:ph idx="1"/>
          </p:nvPr>
        </p:nvSpPr>
        <p:spPr>
          <a:xfrm>
            <a:off x="628650" y="1739900"/>
            <a:ext cx="7886700" cy="337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tr-TR" altLang="en-US" smtClean="0"/>
              <a:t>Toplumsal düzenin bozulmasıyla oluşan kaos ortamında 19. yüzyıl düşünürleri toplumsal düzenin ye­niden nasıl kurulabileceği sorusu üzerinde durmuş ve “toplum nedir?”, “toplum neden şu anda var olduğu gibi yapılanmıştır?”, </a:t>
            </a:r>
          </a:p>
          <a:p>
            <a:pPr>
              <a:spcAft>
                <a:spcPts val="600"/>
              </a:spcAft>
            </a:pPr>
            <a:r>
              <a:rPr lang="tr-TR" altLang="en-US" smtClean="0"/>
              <a:t>Ayrıca, “toplumlar neden ve nasıl değişir­ler?” gibi sorulara cevaplar bulmaya çalışmışlardır.</a:t>
            </a: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9125" y="444500"/>
            <a:ext cx="8312150" cy="9715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Sosyolojinin Diğer Bilimlerle İlişkisi</a:t>
            </a:r>
            <a:endParaRPr lang="tr-TR" dirty="0"/>
          </a:p>
        </p:txBody>
      </p:sp>
      <p:sp>
        <p:nvSpPr>
          <p:cNvPr id="12291" name="İçerik Yer Tutucusu 2"/>
          <p:cNvSpPr>
            <a:spLocks noGrp="1"/>
          </p:cNvSpPr>
          <p:nvPr>
            <p:ph idx="1"/>
          </p:nvPr>
        </p:nvSpPr>
        <p:spPr>
          <a:xfrm>
            <a:off x="628650" y="1619250"/>
            <a:ext cx="7886700" cy="464661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tr-TR" altLang="en-US" smtClean="0"/>
              <a:t>Sosyoloji-Tarih İlişkisi</a:t>
            </a:r>
          </a:p>
          <a:p>
            <a:pPr>
              <a:spcAft>
                <a:spcPts val="600"/>
              </a:spcAft>
            </a:pPr>
            <a:r>
              <a:rPr lang="tr-TR" altLang="en-US" smtClean="0"/>
              <a:t>Sosyoloji-Felsefe İlişkisi</a:t>
            </a:r>
          </a:p>
          <a:p>
            <a:pPr>
              <a:spcAft>
                <a:spcPts val="600"/>
              </a:spcAft>
            </a:pPr>
            <a:r>
              <a:rPr lang="tr-TR" altLang="en-US" smtClean="0"/>
              <a:t>Sosyoloji-Antropoloji İlişkisi (insan kültürlerinin incelenmesidir)</a:t>
            </a:r>
          </a:p>
          <a:p>
            <a:pPr>
              <a:spcAft>
                <a:spcPts val="600"/>
              </a:spcAft>
            </a:pPr>
            <a:r>
              <a:rPr lang="tr-TR" altLang="en-US" smtClean="0"/>
              <a:t>Sosyoloji-Siyaset Bilimi İlişkisi</a:t>
            </a:r>
          </a:p>
          <a:p>
            <a:pPr>
              <a:spcAft>
                <a:spcPts val="600"/>
              </a:spcAft>
            </a:pPr>
            <a:r>
              <a:rPr lang="tr-TR" altLang="en-US" smtClean="0"/>
              <a:t>Sosyoloji-Hukuk İlişkisi</a:t>
            </a:r>
          </a:p>
          <a:p>
            <a:pPr>
              <a:spcAft>
                <a:spcPts val="600"/>
              </a:spcAft>
            </a:pPr>
            <a:r>
              <a:rPr lang="tr-TR" altLang="en-US" smtClean="0"/>
              <a:t>Sosyoloji-Ekonomi İlişkisi</a:t>
            </a:r>
          </a:p>
          <a:p>
            <a:pPr>
              <a:spcAft>
                <a:spcPts val="600"/>
              </a:spcAft>
            </a:pPr>
            <a:endParaRPr lang="tr-TR" altLang="en-US" smtClean="0"/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/>
              <a:t>Sosyolojinin Kurucuları </a:t>
            </a:r>
            <a:endParaRPr lang="tr-TR" dirty="0"/>
          </a:p>
        </p:txBody>
      </p:sp>
      <p:sp>
        <p:nvSpPr>
          <p:cNvPr id="1331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altLang="en-US" smtClean="0"/>
              <a:t>Auguste Comte</a:t>
            </a:r>
          </a:p>
          <a:p>
            <a:pPr>
              <a:lnSpc>
                <a:spcPct val="150000"/>
              </a:lnSpc>
            </a:pPr>
            <a:r>
              <a:rPr lang="tr-TR" altLang="en-US" smtClean="0"/>
              <a:t>Emile Durkheim</a:t>
            </a:r>
          </a:p>
          <a:p>
            <a:pPr>
              <a:lnSpc>
                <a:spcPct val="150000"/>
              </a:lnSpc>
            </a:pPr>
            <a:r>
              <a:rPr lang="tr-TR" altLang="en-US" smtClean="0"/>
              <a:t>Karl Marx</a:t>
            </a:r>
          </a:p>
          <a:p>
            <a:pPr>
              <a:lnSpc>
                <a:spcPct val="150000"/>
              </a:lnSpc>
            </a:pPr>
            <a:r>
              <a:rPr lang="tr-TR" altLang="en-US" smtClean="0"/>
              <a:t>Max Webber</a:t>
            </a:r>
          </a:p>
        </p:txBody>
      </p:sp>
      <p:pic>
        <p:nvPicPr>
          <p:cNvPr id="3074" name="Picture 2" descr="İ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7838" y="1701800"/>
            <a:ext cx="4476750" cy="44767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790575"/>
            <a:ext cx="7886700" cy="53530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Tx/>
              <a:buNone/>
              <a:defRPr/>
            </a:pPr>
            <a:r>
              <a:rPr lang="tr-TR" dirty="0" err="1" smtClean="0"/>
              <a:t>Durkheim</a:t>
            </a:r>
            <a:r>
              <a:rPr lang="tr-TR" dirty="0" smtClean="0"/>
              <a:t> sosyolojiyi 3 bölümde inceler.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>
                <a:solidFill>
                  <a:srgbClr val="CC0066"/>
                </a:solidFill>
              </a:rPr>
              <a:t>Genel Sosyoloji: </a:t>
            </a:r>
            <a:r>
              <a:rPr lang="tr-TR" sz="2400" dirty="0" smtClean="0"/>
              <a:t>Temel olarak sosyolojinin konu alanını, kullanacağı yöntemleri ve diğer bilim dalları ile ilişkisini inceler.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>
                <a:solidFill>
                  <a:srgbClr val="CC0066"/>
                </a:solidFill>
              </a:rPr>
              <a:t>Sosyal Morfoloji: </a:t>
            </a:r>
            <a:r>
              <a:rPr lang="tr-TR" sz="2400" dirty="0" smtClean="0"/>
              <a:t>Toplumun maddi yapısıyla ilgilenir ve iki ana bölüme ayrılır: </a:t>
            </a:r>
          </a:p>
          <a:p>
            <a:pPr marL="808038" lvl="1" indent="-350838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2200" dirty="0" smtClean="0"/>
              <a:t>1. 	Sosyal Coğrafya: Yaşanılan bölgedeki coğrafi koşulların toplum yaşamı üzerindeki etkisini inceler.</a:t>
            </a:r>
          </a:p>
          <a:p>
            <a:pPr marL="808038" lvl="1" indent="-350838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tr-TR" sz="2200" dirty="0" smtClean="0"/>
              <a:t>2.	Sosyal </a:t>
            </a:r>
            <a:r>
              <a:rPr lang="tr-TR" sz="2200" dirty="0" err="1" smtClean="0"/>
              <a:t>Demografya</a:t>
            </a:r>
            <a:r>
              <a:rPr lang="tr-TR" sz="2200" dirty="0" smtClean="0"/>
              <a:t>: Toplumun nüfusunu, nüfusun yapısını ve özelliklerinin toplum üzerindeki etkisini inceler.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sz="2400" dirty="0" smtClean="0">
                <a:solidFill>
                  <a:srgbClr val="CC0066"/>
                </a:solidFill>
              </a:rPr>
              <a:t>Sosyal Fizyoloji: </a:t>
            </a:r>
            <a:r>
              <a:rPr lang="tr-TR" sz="2400" dirty="0" smtClean="0"/>
              <a:t>Toplumu oluşturan temel öğeler olan aile, din, ekonomi… gibi kurumların değişimi ve gelişimini inceler.</a:t>
            </a:r>
            <a:endParaRPr lang="tr-TR" sz="2400" dirty="0"/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2087</TotalTime>
  <Words>656</Words>
  <Application>Microsoft Office PowerPoint</Application>
  <PresentationFormat>Ekran Gösterisi (4:3)</PresentationFormat>
  <Paragraphs>80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Teması</vt:lpstr>
      <vt:lpstr>SOSYOLOJİYE GİRİŞ</vt:lpstr>
      <vt:lpstr>PowerPoint Sunusu</vt:lpstr>
      <vt:lpstr>PowerPoint Sunusu</vt:lpstr>
      <vt:lpstr>Sosyolojinin Ortaya Çıkmasında Etkili Olan Faktörler</vt:lpstr>
      <vt:lpstr>PowerPoint Sunusu</vt:lpstr>
      <vt:lpstr>PowerPoint Sunusu</vt:lpstr>
      <vt:lpstr>Sosyolojinin Diğer Bilimlerle İlişkisi</vt:lpstr>
      <vt:lpstr>Sosyolojinin Kurucuları </vt:lpstr>
      <vt:lpstr>PowerPoint Sunusu</vt:lpstr>
      <vt:lpstr>PowerPoint Sunusu</vt:lpstr>
      <vt:lpstr>Sosyolojinin Alt Dalları</vt:lpstr>
      <vt:lpstr>Sosyolojinin Diğer Bilimlerle İlişkisi</vt:lpstr>
      <vt:lpstr>PowerPoint Sunusu</vt:lpstr>
      <vt:lpstr>Sosyolojik Araştırmalarda Veri Toplama Teknikleri</vt:lpstr>
      <vt:lpstr>PowerPoint Sunusu</vt:lpstr>
      <vt:lpstr>PowerPoint Sunusu</vt:lpstr>
      <vt:lpstr>PowerPoint Sunusu</vt:lpstr>
      <vt:lpstr>Veri Toplama Teknikleri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Murat</dc:creator>
  <cp:lastModifiedBy>saba</cp:lastModifiedBy>
  <cp:revision>173</cp:revision>
  <dcterms:created xsi:type="dcterms:W3CDTF">2019-12-09T10:03:14Z</dcterms:created>
  <dcterms:modified xsi:type="dcterms:W3CDTF">2019-12-27T12:27:01Z</dcterms:modified>
</cp:coreProperties>
</file>