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Bireylerle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Konu: </a:t>
            </a:r>
            <a:r>
              <a:rPr lang="tr-TR" sz="3200" dirty="0"/>
              <a:t>Sorunun çözümüne ilişkin plan yapma</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i="1" dirty="0"/>
              <a:t>Planlama </a:t>
            </a:r>
            <a:r>
              <a:rPr lang="tr-TR" i="1" dirty="0" smtClean="0"/>
              <a:t>yapmanın</a:t>
            </a:r>
            <a:endParaRPr lang="tr-TR" dirty="0"/>
          </a:p>
        </p:txBody>
      </p:sp>
      <p:sp>
        <p:nvSpPr>
          <p:cNvPr id="3" name="İçerik Yer Tutucusu 2"/>
          <p:cNvSpPr>
            <a:spLocks noGrp="1"/>
          </p:cNvSpPr>
          <p:nvPr>
            <p:ph sz="quarter" idx="1"/>
          </p:nvPr>
        </p:nvSpPr>
        <p:spPr/>
        <p:txBody>
          <a:bodyPr>
            <a:normAutofit lnSpcReduction="10000"/>
          </a:bodyPr>
          <a:lstStyle/>
          <a:p>
            <a:pPr>
              <a:buFontTx/>
              <a:buNone/>
              <a:defRPr/>
            </a:pPr>
            <a:endParaRPr lang="tr-TR" sz="2800" b="1" i="1" dirty="0"/>
          </a:p>
          <a:p>
            <a:pPr marL="457200" indent="-457200">
              <a:buFontTx/>
              <a:buAutoNum type="arabicPeriod"/>
              <a:defRPr/>
            </a:pPr>
            <a:r>
              <a:rPr lang="tr-TR" sz="2800" dirty="0"/>
              <a:t>müracaatçıyla çalışma, </a:t>
            </a:r>
            <a:endParaRPr lang="tr-TR" sz="2800" dirty="0"/>
          </a:p>
          <a:p>
            <a:pPr marL="457200" indent="-457200">
              <a:buFontTx/>
              <a:buAutoNum type="arabicPeriod"/>
              <a:defRPr/>
            </a:pPr>
            <a:r>
              <a:rPr lang="tr-TR" sz="2800" dirty="0"/>
              <a:t>sorunları önceliklerine göre sıralama, </a:t>
            </a:r>
            <a:endParaRPr lang="tr-TR" sz="2800" dirty="0"/>
          </a:p>
          <a:p>
            <a:pPr marL="457200" indent="-457200">
              <a:buFontTx/>
              <a:buAutoNum type="arabicPeriod"/>
              <a:defRPr/>
            </a:pPr>
            <a:r>
              <a:rPr lang="tr-TR" sz="2800" dirty="0"/>
              <a:t>sorunları gereksinimler biçiminde tanımlama, </a:t>
            </a:r>
            <a:endParaRPr lang="tr-TR" sz="2800" dirty="0"/>
          </a:p>
          <a:p>
            <a:pPr marL="457200" indent="-457200">
              <a:buFontTx/>
              <a:buAutoNum type="arabicPeriod"/>
              <a:defRPr/>
            </a:pPr>
            <a:r>
              <a:rPr lang="tr-TR" sz="2800" dirty="0"/>
              <a:t>her bir gereksinim için müdahale düzeyini değerlendirme, </a:t>
            </a:r>
            <a:endParaRPr lang="tr-TR" sz="2800" dirty="0"/>
          </a:p>
          <a:p>
            <a:pPr marL="457200" indent="-457200">
              <a:buFontTx/>
              <a:buAutoNum type="arabicPeriod"/>
              <a:defRPr/>
            </a:pPr>
            <a:r>
              <a:rPr lang="tr-TR" sz="2800" dirty="0"/>
              <a:t>temel amaçları oluşturma, </a:t>
            </a:r>
            <a:endParaRPr lang="tr-TR" sz="2800" dirty="0"/>
          </a:p>
          <a:p>
            <a:pPr marL="457200" indent="-457200">
              <a:buFontTx/>
              <a:buAutoNum type="arabicPeriod"/>
              <a:defRPr/>
            </a:pPr>
            <a:r>
              <a:rPr lang="tr-TR" sz="2800" dirty="0"/>
              <a:t>hedefleri belirleme ve </a:t>
            </a:r>
            <a:endParaRPr lang="tr-TR" sz="2800" dirty="0"/>
          </a:p>
          <a:p>
            <a:pPr marL="457200" indent="-457200">
              <a:buFontTx/>
              <a:buAutoNum type="arabicPeriod"/>
              <a:defRPr/>
            </a:pPr>
            <a:r>
              <a:rPr lang="tr-TR" sz="2800" dirty="0"/>
              <a:t>sözleşme hazırlama </a:t>
            </a:r>
            <a:endParaRPr lang="tr-TR" sz="2800" dirty="0"/>
          </a:p>
          <a:p>
            <a:pPr marL="457200" indent="-457200">
              <a:buFontTx/>
              <a:buNone/>
              <a:defRPr/>
            </a:pPr>
            <a:r>
              <a:rPr lang="tr-TR" sz="2800" dirty="0"/>
              <a:t>olmak üzere yedi alt basamağı bulunmaktadır.</a:t>
            </a:r>
            <a:endParaRPr lang="tr-TR" sz="2800" dirty="0"/>
          </a:p>
          <a:p>
            <a:pPr>
              <a:defRPr/>
            </a:pPr>
            <a:endParaRPr lang="tr-TR" sz="2800"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marL="0" indent="0" algn="just">
              <a:buNone/>
            </a:pPr>
            <a:endParaRPr lang="tr-TR" dirty="0" smtClean="0"/>
          </a:p>
          <a:p>
            <a:pPr marL="0" indent="0" algn="just">
              <a:buNone/>
            </a:pPr>
            <a:r>
              <a:rPr lang="tr-TR" dirty="0" smtClean="0"/>
              <a:t>Plan</a:t>
            </a:r>
            <a:r>
              <a:rPr lang="tr-TR" dirty="0"/>
              <a:t>, son amaçları olduğu kadar ortadaki amaçları da belirleyerek hem süreci hem de sonuçları göz önüne alır. Problem çözme süreci aracılığıyla, birkaç planın sentezi olan bir plan geliştirilir</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628800"/>
            <a:ext cx="8229600" cy="4528160"/>
          </a:xfrm>
        </p:spPr>
        <p:txBody>
          <a:bodyPr/>
          <a:lstStyle/>
          <a:p>
            <a:pPr algn="just">
              <a:defRPr/>
            </a:pPr>
            <a:r>
              <a:rPr lang="tr-TR" sz="2800" dirty="0"/>
              <a:t>Planlı değişim sürecinin bir diğer boyutu olarak, sözleşmenin ilgili maddelerini oluştururken müracaatçıların aktif katılımını sağlamak çok önemlidir. </a:t>
            </a:r>
            <a:endParaRPr lang="tr-TR" sz="2800" dirty="0"/>
          </a:p>
          <a:p>
            <a:pPr algn="just">
              <a:defRPr/>
            </a:pPr>
            <a:r>
              <a:rPr lang="tr-TR" sz="2800" dirty="0"/>
              <a:t>Sözleşmeler, esnek anlaşmalardır. Bu tarzıyla “yasal” sözleşmelerden farklılaşır.</a:t>
            </a:r>
            <a:endParaRPr lang="tr-TR" sz="2800" dirty="0"/>
          </a:p>
          <a:p>
            <a:pPr algn="just">
              <a:defRPr/>
            </a:pPr>
            <a:endParaRPr lang="tr-TR" sz="2800" dirty="0"/>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988840"/>
            <a:ext cx="8229600" cy="4168120"/>
          </a:xfrm>
        </p:spPr>
        <p:txBody>
          <a:bodyPr/>
          <a:lstStyle/>
          <a:p>
            <a:pPr algn="ctr">
              <a:buFontTx/>
              <a:buNone/>
              <a:defRPr/>
            </a:pPr>
            <a:r>
              <a:rPr lang="tr-TR" sz="2400" dirty="0"/>
              <a:t>	Müracaatçılarla temas kurulduktan, sorun ve gereksinimler belirlendikten, sorun çok yönlü analiz edildikten ve sorun çözme ile ilgili seçeneklerin belirlendikten ve belirlenen seçenekler gözden geçirilip uygun olan seçildikten sonra uygulama basamağına geçilebilir. </a:t>
            </a:r>
            <a:endParaRPr lang="tr-T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a:p>
            <a:pPr marL="0" indent="0">
              <a:buNone/>
            </a:pPr>
            <a:endParaRPr lang="tr-T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1418</Words>
  <Application>WPS Presentation</Application>
  <PresentationFormat>Ekran Gösterisi (4:3)</PresentationFormat>
  <Paragraphs>35</Paragraphs>
  <Slides>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6</vt:i4>
      </vt:variant>
    </vt:vector>
  </HeadingPairs>
  <TitlesOfParts>
    <vt:vector size="18"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Planlama yapmanın</vt:lpstr>
      <vt:lpstr>PowerPoint 演示文稿</vt:lpstr>
      <vt:lpstr>PowerPoint 演示文稿</vt:lpstr>
      <vt:lpstr>PowerPoint 演示文稿</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cp:lastModifiedBy>
  <cp:revision>9</cp:revision>
  <dcterms:created xsi:type="dcterms:W3CDTF">2017-04-26T08:36:00Z</dcterms:created>
  <dcterms:modified xsi:type="dcterms:W3CDTF">2020-04-28T20:25:12Z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