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08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08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94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30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33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56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86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56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94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52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23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8F9986-E528-49BF-AEC0-98EF917C5EB1}" type="datetimeFigureOut">
              <a:rPr lang="tr-TR" smtClean="0"/>
              <a:t>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5C9B7C-AB0A-4987-A320-04E1236B0D3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27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71867" y="1032443"/>
            <a:ext cx="9144000" cy="3606800"/>
          </a:xfrm>
        </p:spPr>
        <p:txBody>
          <a:bodyPr>
            <a:normAutofit/>
          </a:bodyPr>
          <a:lstStyle/>
          <a:p>
            <a:r>
              <a:rPr lang="tr-TR" dirty="0" smtClean="0"/>
              <a:t>MEDRESE GELENEKÇİLİĞİ</a:t>
            </a:r>
            <a:br>
              <a:rPr lang="tr-TR" dirty="0" smtClean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0114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TESPİTLER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XI. yüzyıldan itibaren günümüze kadar varlıklarını sürdürmüşlerdir. </a:t>
            </a:r>
          </a:p>
          <a:p>
            <a:r>
              <a:rPr lang="tr-TR" sz="2800" dirty="0" smtClean="0"/>
              <a:t>Başta nahiv ve belagat olmak üzere mantık, fıkıh, usul-ü </a:t>
            </a:r>
            <a:r>
              <a:rPr lang="tr-TR" sz="2800" dirty="0" err="1" smtClean="0"/>
              <a:t>fıkh</a:t>
            </a:r>
            <a:r>
              <a:rPr lang="tr-TR" sz="2800" dirty="0" smtClean="0"/>
              <a:t>, hadis, kelam ve tefsir gibi geleneksel dini ilimler ağırlıkta olmuştur. Geçmişte felsefe, </a:t>
            </a:r>
            <a:r>
              <a:rPr lang="tr-TR" sz="2800" dirty="0" err="1" smtClean="0"/>
              <a:t>cedel</a:t>
            </a:r>
            <a:r>
              <a:rPr lang="tr-TR" sz="2800" dirty="0" smtClean="0"/>
              <a:t>, astronomi, matematik ve optik gibi akli ilimler alanlarına ait eserlere de yer verilse de, birkaç yüzyıldır bunların etkisi olabildiğince azalmıştır.</a:t>
            </a:r>
          </a:p>
          <a:p>
            <a:r>
              <a:rPr lang="tr-TR" sz="2800" dirty="0" smtClean="0"/>
              <a:t>Hiyerarşik bir sistem söz konusudur. </a:t>
            </a:r>
          </a:p>
          <a:p>
            <a:r>
              <a:rPr lang="tr-TR" sz="2800" dirty="0" smtClean="0"/>
              <a:t>Anadolu ve Hindistan coğrafyasında medrese müntesipleri aynı zamanda </a:t>
            </a:r>
            <a:r>
              <a:rPr lang="tr-TR" sz="2800" dirty="0" err="1" smtClean="0"/>
              <a:t>Nakşbendi</a:t>
            </a:r>
            <a:r>
              <a:rPr lang="tr-TR" sz="2800" dirty="0" smtClean="0"/>
              <a:t> kimlikleriyle bilinmektedir.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928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DİYOBENDİYYE – Kısa Tarihçe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Hindistan sınırları içerisinde kalan Delhi’ye yakın </a:t>
            </a:r>
            <a:r>
              <a:rPr lang="tr-TR" sz="2800" dirty="0" err="1" smtClean="0"/>
              <a:t>Diyobend</a:t>
            </a:r>
            <a:r>
              <a:rPr lang="tr-TR" sz="2800" dirty="0" smtClean="0"/>
              <a:t> kasabasında kurulmuştur. </a:t>
            </a:r>
          </a:p>
          <a:p>
            <a:r>
              <a:rPr lang="tr-TR" sz="2800" dirty="0" smtClean="0"/>
              <a:t>Kurucuları Muhammed Kasım </a:t>
            </a:r>
            <a:r>
              <a:rPr lang="tr-TR" sz="2800" dirty="0" err="1" smtClean="0"/>
              <a:t>Nanutevi</a:t>
            </a:r>
            <a:r>
              <a:rPr lang="tr-TR" sz="2800" dirty="0" smtClean="0"/>
              <a:t> ve </a:t>
            </a:r>
            <a:r>
              <a:rPr lang="tr-TR" sz="2800" dirty="0" err="1" smtClean="0"/>
              <a:t>Reşid</a:t>
            </a:r>
            <a:r>
              <a:rPr lang="tr-TR" sz="2800" dirty="0" smtClean="0"/>
              <a:t> </a:t>
            </a:r>
            <a:r>
              <a:rPr lang="tr-TR" sz="2800" dirty="0" err="1" smtClean="0"/>
              <a:t>Ahmed</a:t>
            </a:r>
            <a:r>
              <a:rPr lang="tr-TR" sz="2800" dirty="0" smtClean="0"/>
              <a:t> </a:t>
            </a:r>
            <a:r>
              <a:rPr lang="tr-TR" sz="2800" dirty="0" err="1" smtClean="0"/>
              <a:t>Ganguhi’dir</a:t>
            </a:r>
            <a:r>
              <a:rPr lang="tr-TR" sz="2800" dirty="0" smtClean="0"/>
              <a:t>. </a:t>
            </a:r>
          </a:p>
          <a:p>
            <a:r>
              <a:rPr lang="tr-TR" sz="2800" dirty="0" smtClean="0"/>
              <a:t>Kuruluş sürecinde başarısızlıkla sonuçlanan Sipahi </a:t>
            </a:r>
            <a:r>
              <a:rPr lang="tr-TR" sz="2800" dirty="0" err="1" smtClean="0"/>
              <a:t>Ayaklanması’nın</a:t>
            </a:r>
            <a:r>
              <a:rPr lang="tr-TR" sz="2800" dirty="0" smtClean="0"/>
              <a:t> etkisi büyüktür. </a:t>
            </a:r>
          </a:p>
          <a:p>
            <a:r>
              <a:rPr lang="tr-TR" sz="2800" dirty="0" smtClean="0"/>
              <a:t>Kısa sürede </a:t>
            </a:r>
            <a:r>
              <a:rPr lang="tr-TR" sz="2800" dirty="0" err="1" smtClean="0"/>
              <a:t>Hind</a:t>
            </a:r>
            <a:r>
              <a:rPr lang="tr-TR" sz="2800" dirty="0" smtClean="0"/>
              <a:t> alt kıtasının tamamına yayılmış, zamanla da diğer Asya ve Uzakdoğu ülkelerinde model alınmıştır.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616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DİYOBENDİYYE – Fikri </a:t>
            </a:r>
            <a:r>
              <a:rPr lang="tr-TR" dirty="0" err="1" smtClean="0"/>
              <a:t>Arkaplanı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Şah </a:t>
            </a:r>
            <a:r>
              <a:rPr lang="tr-TR" sz="2800" dirty="0" err="1" smtClean="0"/>
              <a:t>Veliyyullah</a:t>
            </a:r>
            <a:r>
              <a:rPr lang="tr-TR" sz="2800" dirty="0" smtClean="0"/>
              <a:t> </a:t>
            </a:r>
            <a:r>
              <a:rPr lang="tr-TR" sz="2800" dirty="0" err="1" smtClean="0"/>
              <a:t>Dihlevi’nin</a:t>
            </a:r>
            <a:r>
              <a:rPr lang="tr-TR" sz="2800" dirty="0" smtClean="0"/>
              <a:t> etkisi büyüktür. </a:t>
            </a:r>
          </a:p>
          <a:p>
            <a:r>
              <a:rPr lang="tr-TR" sz="2800" dirty="0" smtClean="0"/>
              <a:t>18. yüzyılda </a:t>
            </a:r>
            <a:r>
              <a:rPr lang="tr-TR" sz="2800" dirty="0" err="1" smtClean="0"/>
              <a:t>Leknev’de</a:t>
            </a:r>
            <a:r>
              <a:rPr lang="tr-TR" sz="2800" dirty="0" smtClean="0"/>
              <a:t> geliştirilmiş olan Ders-i Nizami müfredatın ana eksenini oluşturmuştur. Ancak bu müfredattan akli ilimler azaltılmış, hadis ise </a:t>
            </a:r>
            <a:r>
              <a:rPr lang="tr-TR" sz="2800" dirty="0" err="1" smtClean="0"/>
              <a:t>kütüb</a:t>
            </a:r>
            <a:r>
              <a:rPr lang="tr-TR" sz="2800" dirty="0" smtClean="0"/>
              <a:t>-i </a:t>
            </a:r>
            <a:r>
              <a:rPr lang="tr-TR" sz="2800" dirty="0" err="1" smtClean="0"/>
              <a:t>sitte’yi</a:t>
            </a:r>
            <a:r>
              <a:rPr lang="tr-TR" sz="2800" dirty="0" smtClean="0"/>
              <a:t> içine alacak şekilde genişletilmiştir. </a:t>
            </a:r>
          </a:p>
          <a:p>
            <a:r>
              <a:rPr lang="tr-TR" sz="2800" dirty="0" smtClean="0"/>
              <a:t>Hadis ve fıkıh en önemli tedris zeminidir. Hanefi fıkhı esas alınmakta ve bu fıkıh geleneği hadisler üzerinden </a:t>
            </a:r>
            <a:r>
              <a:rPr lang="tr-TR" sz="2800" dirty="0" err="1" smtClean="0"/>
              <a:t>içeriklendirilmiştir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Kelami</a:t>
            </a:r>
            <a:r>
              <a:rPr lang="tr-TR" sz="2800" dirty="0" smtClean="0"/>
              <a:t> çizgide </a:t>
            </a:r>
            <a:r>
              <a:rPr lang="tr-TR" sz="2800" dirty="0" err="1" smtClean="0"/>
              <a:t>Maturidi</a:t>
            </a:r>
            <a:r>
              <a:rPr lang="tr-TR" sz="2800" dirty="0" smtClean="0"/>
              <a:t> ve </a:t>
            </a:r>
            <a:r>
              <a:rPr lang="tr-TR" sz="2800" dirty="0" err="1" smtClean="0"/>
              <a:t>Eşari</a:t>
            </a:r>
            <a:r>
              <a:rPr lang="tr-TR" sz="2800" dirty="0" smtClean="0"/>
              <a:t> alimlere ait eserler okutulmuştur.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037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DİYOBENDİYYE – Söylemleri ve Uygulamaları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Sünnilik hassasiyeti en üst düzeydedir; bu nedenle de Şii karşıtlığı fazlasıyla belirgindir. </a:t>
            </a:r>
          </a:p>
          <a:p>
            <a:r>
              <a:rPr lang="tr-TR" sz="2800" dirty="0" err="1" smtClean="0"/>
              <a:t>Nakşbendiyye’nin</a:t>
            </a:r>
            <a:r>
              <a:rPr lang="tr-TR" sz="2800" dirty="0" smtClean="0"/>
              <a:t> </a:t>
            </a:r>
            <a:r>
              <a:rPr lang="tr-TR" sz="2800" dirty="0" err="1" smtClean="0"/>
              <a:t>Müceddidi</a:t>
            </a:r>
            <a:r>
              <a:rPr lang="tr-TR" sz="2800" dirty="0" smtClean="0"/>
              <a:t> çizgisinin etkisi belirgindir. Hoca-talebe ilişkisi, aynı zamanda </a:t>
            </a:r>
            <a:r>
              <a:rPr lang="tr-TR" sz="2800" dirty="0" err="1" smtClean="0"/>
              <a:t>mürşid-mürid</a:t>
            </a:r>
            <a:r>
              <a:rPr lang="tr-TR" sz="2800" dirty="0" smtClean="0"/>
              <a:t> ilişkisi çerçevesinde varlığını sürdürmektedir. </a:t>
            </a:r>
          </a:p>
          <a:p>
            <a:r>
              <a:rPr lang="tr-TR" sz="2800" dirty="0" smtClean="0"/>
              <a:t>Faaliyet mekanı, tekke ve zaviyeden ziyade medrese şeklindedir. </a:t>
            </a:r>
          </a:p>
          <a:p>
            <a:r>
              <a:rPr lang="tr-TR" sz="2800" dirty="0" smtClean="0"/>
              <a:t>Şeriat hassasiyeti belirgindir. Tarikat, şeriatın üstünde bir makam olarak değil, bilakis hizmetçisi olarak konumlandırılmaktadır. Cehri zikre, mezar ziyaretlerine ve coşkulu merasimlere karşı çıkarlar. </a:t>
            </a:r>
          </a:p>
        </p:txBody>
      </p:sp>
    </p:spTree>
    <p:extLst>
      <p:ext uri="{BB962C8B-B14F-4D97-AF65-F5344CB8AC3E}">
        <p14:creationId xmlns:p14="http://schemas.microsoft.com/office/powerpoint/2010/main" val="423671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DİYOBENDİYYE – Kurumsal Yapılanmaları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K</a:t>
            </a:r>
            <a:r>
              <a:rPr lang="tr-TR" sz="2800" dirty="0" smtClean="0"/>
              <a:t>urumsal ihtiyaçlar, bağışlar yoluyla karşılanmaktadır. </a:t>
            </a:r>
            <a:endParaRPr lang="tr-TR" sz="2800" dirty="0"/>
          </a:p>
          <a:p>
            <a:r>
              <a:rPr lang="tr-TR" sz="2800" dirty="0" smtClean="0"/>
              <a:t>Hindistan dışından da çok sayıda ülkeden gelen öğrenciler eğitim almışlardır. </a:t>
            </a:r>
          </a:p>
          <a:p>
            <a:r>
              <a:rPr lang="tr-TR" sz="2800" dirty="0" smtClean="0"/>
              <a:t>Hindistan’ın bağımsızlık mücadelesine destek vermiş, İngilizlere karşı durmuşlardır. </a:t>
            </a:r>
          </a:p>
          <a:p>
            <a:r>
              <a:rPr lang="tr-TR" sz="2800" dirty="0" smtClean="0"/>
              <a:t>Pakistan’ın Hindistan’dan ayrılmasından sonra 1945 yılında </a:t>
            </a:r>
            <a:r>
              <a:rPr lang="tr-TR" sz="2800" dirty="0" err="1" smtClean="0"/>
              <a:t>Cemiyyet</a:t>
            </a:r>
            <a:r>
              <a:rPr lang="tr-TR" sz="2800" dirty="0" smtClean="0"/>
              <a:t>-i Ulema-i İslam adlı altında sosyal ve siyasi bir organizasyona dönüşmüşlerdir.</a:t>
            </a:r>
          </a:p>
          <a:p>
            <a:r>
              <a:rPr lang="tr-TR" sz="2800" dirty="0" smtClean="0"/>
              <a:t>Halen Pakistan’ın </a:t>
            </a:r>
            <a:r>
              <a:rPr lang="tr-TR" sz="2800" dirty="0" err="1" smtClean="0"/>
              <a:t>Peştun</a:t>
            </a:r>
            <a:r>
              <a:rPr lang="tr-TR" sz="2800" dirty="0" smtClean="0"/>
              <a:t> bölgelerinde etkindirler ve Taliban’a destek vermişlerdir.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675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MECLİS-İ TAHAFFUZ-İ HATM-İ NÜBÜVVET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Temelinde 1931 yılında </a:t>
            </a:r>
            <a:r>
              <a:rPr lang="tr-TR" sz="2400" dirty="0" err="1" smtClean="0"/>
              <a:t>Diyobendi</a:t>
            </a:r>
            <a:r>
              <a:rPr lang="tr-TR" sz="2400" dirty="0" smtClean="0"/>
              <a:t> alimlerin kurduğu Meclis-i </a:t>
            </a:r>
            <a:r>
              <a:rPr lang="tr-TR" sz="2400" dirty="0" err="1" smtClean="0"/>
              <a:t>Ahrar</a:t>
            </a:r>
            <a:r>
              <a:rPr lang="tr-TR" sz="2400" dirty="0" smtClean="0"/>
              <a:t>-i İslam adlı siyasi parti bulunmaktadır. </a:t>
            </a:r>
          </a:p>
          <a:p>
            <a:r>
              <a:rPr lang="tr-TR" sz="2400" dirty="0" err="1" smtClean="0"/>
              <a:t>Ahmediyye’ye</a:t>
            </a:r>
            <a:r>
              <a:rPr lang="tr-TR" sz="2400" dirty="0" smtClean="0"/>
              <a:t> karşı sert mücadele sonrası yasaklarla karşı karşıya kalmaları neticesinde Meclis-i Tahaffuz-i </a:t>
            </a:r>
            <a:r>
              <a:rPr lang="tr-TR" sz="2400" dirty="0" err="1" smtClean="0"/>
              <a:t>Hatm</a:t>
            </a:r>
            <a:r>
              <a:rPr lang="tr-TR" sz="2400" dirty="0" smtClean="0"/>
              <a:t>-i Nübüvvet şeklinde yeni ve kendisini tamamen </a:t>
            </a:r>
            <a:r>
              <a:rPr lang="tr-TR" sz="2400" dirty="0" err="1" smtClean="0"/>
              <a:t>Ahmedilerele</a:t>
            </a:r>
            <a:r>
              <a:rPr lang="tr-TR" sz="2400" dirty="0" smtClean="0"/>
              <a:t> mücadeleye adayan bir yapılanmaya dönüştürmüşlerdir. </a:t>
            </a:r>
          </a:p>
          <a:p>
            <a:r>
              <a:rPr lang="tr-TR" sz="2400" dirty="0" err="1" smtClean="0"/>
              <a:t>Rabve</a:t>
            </a:r>
            <a:r>
              <a:rPr lang="tr-TR" sz="2400" dirty="0" smtClean="0"/>
              <a:t> şehrinde geleneksel olarak gerçekleştirdikleri geniş katılımlı Son Peygamber mitingleriyle bilinmektedirler. </a:t>
            </a:r>
          </a:p>
          <a:p>
            <a:r>
              <a:rPr lang="tr-TR" sz="2400" dirty="0" smtClean="0"/>
              <a:t>İngiltere’de </a:t>
            </a:r>
            <a:r>
              <a:rPr lang="tr-TR" sz="2400" dirty="0" err="1" smtClean="0"/>
              <a:t>hatm</a:t>
            </a:r>
            <a:r>
              <a:rPr lang="tr-TR" sz="2400" dirty="0" smtClean="0"/>
              <a:t>-i nübüvvet akademisi altında faaliyette bulunmakta ve </a:t>
            </a:r>
            <a:r>
              <a:rPr lang="tr-TR" sz="2400" dirty="0" err="1" smtClean="0"/>
              <a:t>Levlak</a:t>
            </a:r>
            <a:r>
              <a:rPr lang="tr-TR" sz="2400" dirty="0" smtClean="0"/>
              <a:t> adı altında bir dergi çıkarmaktadırlar.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6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5850" y="-79157"/>
            <a:ext cx="10058400" cy="1051309"/>
          </a:xfrm>
        </p:spPr>
        <p:txBody>
          <a:bodyPr/>
          <a:lstStyle/>
          <a:p>
            <a:r>
              <a:rPr lang="tr-TR" dirty="0" smtClean="0"/>
              <a:t>SİPAH-İ SAHABE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8800" y="1761424"/>
            <a:ext cx="11112500" cy="4766376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Diyobendiyye</a:t>
            </a:r>
            <a:r>
              <a:rPr lang="tr-TR" sz="2400" dirty="0" smtClean="0"/>
              <a:t> kökenli bir oluşumdur. 1985 yılında bir grup </a:t>
            </a:r>
            <a:r>
              <a:rPr lang="tr-TR" sz="2400" dirty="0" err="1" smtClean="0"/>
              <a:t>Diyobendi</a:t>
            </a:r>
            <a:r>
              <a:rPr lang="tr-TR" sz="2400" dirty="0" smtClean="0"/>
              <a:t> tarafından kurulmuş, 2002’den sonra </a:t>
            </a:r>
            <a:r>
              <a:rPr lang="tr-TR" sz="2400" dirty="0" err="1" smtClean="0"/>
              <a:t>Ehl</a:t>
            </a:r>
            <a:r>
              <a:rPr lang="tr-TR" sz="2400" dirty="0" smtClean="0"/>
              <a:t>-i Sünnet </a:t>
            </a:r>
            <a:r>
              <a:rPr lang="tr-TR" sz="2400" dirty="0" err="1" smtClean="0"/>
              <a:t>ve’l</a:t>
            </a:r>
            <a:r>
              <a:rPr lang="tr-TR" sz="2400" dirty="0" smtClean="0"/>
              <a:t>-Cemaat-Pakistan adını kullanmaya başlamışlardır. </a:t>
            </a:r>
          </a:p>
          <a:p>
            <a:r>
              <a:rPr lang="tr-TR" sz="2400" dirty="0" smtClean="0"/>
              <a:t>Hareketin temel hedefi, Sünni devlet nitelemesinin Pakistan Anayasa’sına girmesidir. </a:t>
            </a:r>
          </a:p>
          <a:p>
            <a:r>
              <a:rPr lang="tr-TR" sz="2400" dirty="0" smtClean="0"/>
              <a:t>Kuruluş gerekçesi, İran devrimi sonrası </a:t>
            </a:r>
            <a:r>
              <a:rPr lang="tr-TR" sz="2400" dirty="0" err="1" smtClean="0"/>
              <a:t>sonrası</a:t>
            </a:r>
            <a:r>
              <a:rPr lang="tr-TR" sz="2400" dirty="0" smtClean="0"/>
              <a:t> Hint alt kıtasında kendisini gösteren Şii sempati ve bu çerçevedeki faaliyetlerdir. Şiilerin </a:t>
            </a:r>
            <a:r>
              <a:rPr lang="tr-TR" sz="2400" dirty="0" err="1" smtClean="0"/>
              <a:t>sahabelere</a:t>
            </a:r>
            <a:r>
              <a:rPr lang="tr-TR" sz="2400" dirty="0" smtClean="0"/>
              <a:t> yönelik söylemlerine karşı çıkma, bu hareketin temel motivasyonunu oluşturmuştur. Bu amaçla, gerektiğinde Şiilere bombalı saldırılarda bulunmaktan veya önemli isimlerine suikast düzenlemekten geri durmamışlardır. </a:t>
            </a:r>
          </a:p>
          <a:p>
            <a:r>
              <a:rPr lang="tr-TR" sz="2400" dirty="0" err="1" smtClean="0"/>
              <a:t>Leşger</a:t>
            </a:r>
            <a:r>
              <a:rPr lang="tr-TR" sz="2400" dirty="0" smtClean="0"/>
              <a:t>-i </a:t>
            </a:r>
            <a:r>
              <a:rPr lang="tr-TR" sz="2400" dirty="0" err="1" smtClean="0"/>
              <a:t>Cengvi</a:t>
            </a:r>
            <a:r>
              <a:rPr lang="tr-TR" sz="2400" dirty="0" smtClean="0"/>
              <a:t> şeklindeki alt yapılanmaları, silahlı kanadı oluşturmaktadır ve Şiilere yönelik geniş kapsamlı saldırılar yürütmektedirler. 11 Eylül sonrası Taliban’ın yanında yer almışlardır.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09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186</TotalTime>
  <Words>517</Words>
  <Application>Microsoft Office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MEDRESE GELENEKÇİLİĞİ </vt:lpstr>
      <vt:lpstr>GENEL TESPİTLER</vt:lpstr>
      <vt:lpstr>DİYOBENDİYYE – Kısa Tarihçe</vt:lpstr>
      <vt:lpstr>DİYOBENDİYYE – Fikri Arkaplanı</vt:lpstr>
      <vt:lpstr>DİYOBENDİYYE – Söylemleri ve Uygulamaları</vt:lpstr>
      <vt:lpstr>DİYOBENDİYYE – Kurumsal Yapılanmaları</vt:lpstr>
      <vt:lpstr>MECLİS-İ TAHAFFUZ-İ HATM-İ NÜBÜVVET</vt:lpstr>
      <vt:lpstr>SİPAH-İ SAHABE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MEDRESE GELENEKÇİLİĞİ</dc:title>
  <dc:creator>trmt</dc:creator>
  <cp:lastModifiedBy>user</cp:lastModifiedBy>
  <cp:revision>18</cp:revision>
  <dcterms:created xsi:type="dcterms:W3CDTF">2019-04-02T18:04:46Z</dcterms:created>
  <dcterms:modified xsi:type="dcterms:W3CDTF">2022-02-04T09:08:50Z</dcterms:modified>
</cp:coreProperties>
</file>