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4"/>
  </p:notesMasterIdLst>
  <p:handoutMasterIdLst>
    <p:handoutMasterId r:id="rId15"/>
  </p:handoutMasterIdLst>
  <p:sldIdLst>
    <p:sldId id="267" r:id="rId2"/>
    <p:sldId id="264" r:id="rId3"/>
    <p:sldId id="304" r:id="rId4"/>
    <p:sldId id="271" r:id="rId5"/>
    <p:sldId id="312" r:id="rId6"/>
    <p:sldId id="278" r:id="rId7"/>
    <p:sldId id="321" r:id="rId8"/>
    <p:sldId id="279" r:id="rId9"/>
    <p:sldId id="322" r:id="rId10"/>
    <p:sldId id="293" r:id="rId11"/>
    <p:sldId id="300" r:id="rId12"/>
    <p:sldId id="333" r:id="rId13"/>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33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7" d="100"/>
          <a:sy n="87" d="100"/>
        </p:scale>
        <p:origin x="1494" y="9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A73F759A-9A65-464A-995F-82B2B9C76904}" type="datetimeFigureOut">
              <a:rPr lang="tr-TR" smtClean="0"/>
              <a:pPr/>
              <a:t>8.2.2018</a:t>
            </a:fld>
            <a:endParaRPr lang="tr-TR"/>
          </a:p>
        </p:txBody>
      </p:sp>
      <p:sp>
        <p:nvSpPr>
          <p:cNvPr id="4" name="3 Altbilgi Yer Tutucusu"/>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5" name="4 Slayt Numarası Yer Tutucusu"/>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C24453F-3695-4D2F-A335-0C361AC69F61}" type="slidenum">
              <a:rPr lang="tr-TR" smtClean="0"/>
              <a:pPr/>
              <a:t>‹#›</a:t>
            </a:fld>
            <a:endParaRPr lang="tr-TR"/>
          </a:p>
        </p:txBody>
      </p:sp>
    </p:spTree>
    <p:extLst>
      <p:ext uri="{BB962C8B-B14F-4D97-AF65-F5344CB8AC3E}">
        <p14:creationId xmlns:p14="http://schemas.microsoft.com/office/powerpoint/2010/main" val="124308152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B13C7D9-1695-49C5-A969-302BDFA9DAFC}" type="datetimeFigureOut">
              <a:rPr lang="tr-TR" smtClean="0"/>
              <a:pPr/>
              <a:t>8.2.2018</a:t>
            </a:fld>
            <a:endParaRPr lang="tr-TR"/>
          </a:p>
        </p:txBody>
      </p:sp>
      <p:sp>
        <p:nvSpPr>
          <p:cNvPr id="4" name="3 Slayt Görüntüsü Yer Tutucusu"/>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4 Not Yer Tutucusu"/>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5 Altbilgi Yer Tutucusu"/>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6 Slayt Numarası Yer Tutucusu"/>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87E4203-3169-42C8-9859-5C19B5D5F705}" type="slidenum">
              <a:rPr lang="tr-TR" smtClean="0"/>
              <a:pPr/>
              <a:t>‹#›</a:t>
            </a:fld>
            <a:endParaRPr lang="tr-TR"/>
          </a:p>
        </p:txBody>
      </p:sp>
    </p:spTree>
    <p:extLst>
      <p:ext uri="{BB962C8B-B14F-4D97-AF65-F5344CB8AC3E}">
        <p14:creationId xmlns:p14="http://schemas.microsoft.com/office/powerpoint/2010/main" val="81161824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dirty="0"/>
          </a:p>
        </p:txBody>
      </p:sp>
      <p:sp>
        <p:nvSpPr>
          <p:cNvPr id="4" name="3 Slayt Numarası Yer Tutucusu"/>
          <p:cNvSpPr>
            <a:spLocks noGrp="1"/>
          </p:cNvSpPr>
          <p:nvPr>
            <p:ph type="sldNum" sz="quarter" idx="10"/>
          </p:nvPr>
        </p:nvSpPr>
        <p:spPr/>
        <p:txBody>
          <a:bodyPr/>
          <a:lstStyle/>
          <a:p>
            <a:fld id="{B87E4203-3169-42C8-9859-5C19B5D5F705}" type="slidenum">
              <a:rPr lang="tr-TR" smtClean="0"/>
              <a:pPr/>
              <a:t>12</a:t>
            </a:fld>
            <a:endParaRPr lang="tr-TR"/>
          </a:p>
        </p:txBody>
      </p:sp>
    </p:spTree>
    <p:extLst>
      <p:ext uri="{BB962C8B-B14F-4D97-AF65-F5344CB8AC3E}">
        <p14:creationId xmlns:p14="http://schemas.microsoft.com/office/powerpoint/2010/main" val="383750923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DD68BAF5-8590-407B-8A53-CBB669007FAE}" type="datetimeFigureOut">
              <a:rPr lang="tr-TR" smtClean="0"/>
              <a:pPr/>
              <a:t>8.2.2018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D82A46EF-C002-42AE-BA3C-1176401DB90D}"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D68BAF5-8590-407B-8A53-CBB669007FAE}" type="datetimeFigureOut">
              <a:rPr lang="tr-TR" smtClean="0"/>
              <a:pPr/>
              <a:t>8.2.2018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D82A46EF-C002-42AE-BA3C-1176401DB90D}"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D68BAF5-8590-407B-8A53-CBB669007FAE}" type="datetimeFigureOut">
              <a:rPr lang="tr-TR" smtClean="0"/>
              <a:pPr/>
              <a:t>8.2.2018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D82A46EF-C002-42AE-BA3C-1176401DB90D}"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D68BAF5-8590-407B-8A53-CBB669007FAE}" type="datetimeFigureOut">
              <a:rPr lang="tr-TR" smtClean="0"/>
              <a:pPr/>
              <a:t>8.2.2018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D82A46EF-C002-42AE-BA3C-1176401DB90D}"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DD68BAF5-8590-407B-8A53-CBB669007FAE}" type="datetimeFigureOut">
              <a:rPr lang="tr-TR" smtClean="0"/>
              <a:pPr/>
              <a:t>8.2.2018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D82A46EF-C002-42AE-BA3C-1176401DB90D}"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DD68BAF5-8590-407B-8A53-CBB669007FAE}" type="datetimeFigureOut">
              <a:rPr lang="tr-TR" smtClean="0"/>
              <a:pPr/>
              <a:t>8.2.2018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D82A46EF-C002-42AE-BA3C-1176401DB90D}"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DD68BAF5-8590-407B-8A53-CBB669007FAE}" type="datetimeFigureOut">
              <a:rPr lang="tr-TR" smtClean="0"/>
              <a:pPr/>
              <a:t>8.2.2018</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D82A46EF-C002-42AE-BA3C-1176401DB90D}"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DD68BAF5-8590-407B-8A53-CBB669007FAE}" type="datetimeFigureOut">
              <a:rPr lang="tr-TR" smtClean="0"/>
              <a:pPr/>
              <a:t>8.2.2018</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D82A46EF-C002-42AE-BA3C-1176401DB90D}"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D68BAF5-8590-407B-8A53-CBB669007FAE}" type="datetimeFigureOut">
              <a:rPr lang="tr-TR" smtClean="0"/>
              <a:pPr/>
              <a:t>8.2.2018</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D82A46EF-C002-42AE-BA3C-1176401DB90D}"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DD68BAF5-8590-407B-8A53-CBB669007FAE}" type="datetimeFigureOut">
              <a:rPr lang="tr-TR" smtClean="0"/>
              <a:pPr/>
              <a:t>8.2.2018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D82A46EF-C002-42AE-BA3C-1176401DB90D}"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DD68BAF5-8590-407B-8A53-CBB669007FAE}" type="datetimeFigureOut">
              <a:rPr lang="tr-TR" smtClean="0"/>
              <a:pPr/>
              <a:t>8.2.2018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D82A46EF-C002-42AE-BA3C-1176401DB90D}"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2">
                <a:lumMod val="60000"/>
                <a:lumOff val="40000"/>
              </a:schemeClr>
            </a:gs>
            <a:gs pos="50000">
              <a:schemeClr val="accent1">
                <a:lumMod val="40000"/>
                <a:lumOff val="60000"/>
              </a:schemeClr>
            </a:gs>
            <a:gs pos="100000">
              <a:schemeClr val="accent3">
                <a:lumMod val="20000"/>
                <a:lumOff val="80000"/>
              </a:schemeClr>
            </a:gs>
          </a:gsLst>
          <a:lin ang="5400000" scaled="0"/>
          <a:tileRect/>
        </a:gradFill>
        <a:effectLst/>
      </p:bgPr>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D68BAF5-8590-407B-8A53-CBB669007FAE}" type="datetimeFigureOut">
              <a:rPr lang="tr-TR" smtClean="0"/>
              <a:pPr/>
              <a:t>8.2.2018</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82A46EF-C002-42AE-BA3C-1176401DB90D}"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571472" y="928670"/>
            <a:ext cx="8229600" cy="2571768"/>
          </a:xfrm>
        </p:spPr>
        <p:txBody>
          <a:bodyPr>
            <a:normAutofit fontScale="90000"/>
          </a:bodyPr>
          <a:lstStyle/>
          <a:p>
            <a:r>
              <a:rPr lang="tr-TR" sz="3600" b="1" dirty="0">
                <a:solidFill>
                  <a:srgbClr val="0033CC"/>
                </a:solidFill>
                <a:latin typeface="Comic Sans MS" pitchFamily="66" charset="0"/>
              </a:rPr>
              <a:t>REHBERLİK VE PSİKOLOJİK DANIŞMANLIĞIN DAYANDIĞI PSİKOLOJİK, SOSYOLOJİK VE FELSEFİ TEMELLER</a:t>
            </a:r>
            <a:br>
              <a:rPr lang="tr-TR" sz="3600" b="1" dirty="0">
                <a:solidFill>
                  <a:srgbClr val="0033CC"/>
                </a:solidFill>
                <a:latin typeface="Comic Sans MS" pitchFamily="66" charset="0"/>
              </a:rPr>
            </a:br>
            <a:endParaRPr lang="tr-TR" sz="3600" b="1" dirty="0">
              <a:solidFill>
                <a:srgbClr val="0033CC"/>
              </a:solidFill>
              <a:latin typeface="Comic Sans MS" pitchFamily="66" charset="0"/>
            </a:endParaRPr>
          </a:p>
        </p:txBody>
      </p:sp>
      <p:pic>
        <p:nvPicPr>
          <p:cNvPr id="4" name="Picture 2" descr="C:\Users\Saba Hoca\Desktop\REH RESİMLERİ\REH 1.jpg"/>
          <p:cNvPicPr>
            <a:picLocks noChangeAspect="1" noChangeArrowheads="1"/>
          </p:cNvPicPr>
          <p:nvPr/>
        </p:nvPicPr>
        <p:blipFill>
          <a:blip r:embed="rId2"/>
          <a:srcRect/>
          <a:stretch>
            <a:fillRect/>
          </a:stretch>
        </p:blipFill>
        <p:spPr bwMode="auto">
          <a:xfrm>
            <a:off x="3357554" y="3112631"/>
            <a:ext cx="2786082" cy="2388070"/>
          </a:xfrm>
          <a:prstGeom prst="rect">
            <a:avLst/>
          </a:prstGeom>
          <a:noFill/>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357158" y="142852"/>
            <a:ext cx="8643998" cy="6215106"/>
          </a:xfrm>
        </p:spPr>
        <p:txBody>
          <a:bodyPr>
            <a:noAutofit/>
          </a:bodyPr>
          <a:lstStyle/>
          <a:p>
            <a:pPr>
              <a:buNone/>
            </a:pPr>
            <a:r>
              <a:rPr lang="tr-TR" dirty="0" smtClean="0">
                <a:latin typeface="Comic Sans MS" pitchFamily="66" charset="0"/>
              </a:rPr>
              <a:t>    FELSEFİ </a:t>
            </a:r>
            <a:r>
              <a:rPr lang="tr-TR" dirty="0">
                <a:latin typeface="Comic Sans MS" pitchFamily="66" charset="0"/>
              </a:rPr>
              <a:t>TEMEL</a:t>
            </a:r>
          </a:p>
          <a:p>
            <a:pPr>
              <a:buNone/>
            </a:pPr>
            <a:r>
              <a:rPr lang="tr-TR" dirty="0" smtClean="0">
                <a:latin typeface="Comic Sans MS" pitchFamily="66" charset="0"/>
              </a:rPr>
              <a:t>      Felsefe, psikolojik </a:t>
            </a:r>
            <a:r>
              <a:rPr lang="tr-TR" dirty="0">
                <a:latin typeface="Comic Sans MS" pitchFamily="66" charset="0"/>
              </a:rPr>
              <a:t>yardım kavram ve faaliyetlerine </a:t>
            </a:r>
            <a:r>
              <a:rPr lang="tr-TR" dirty="0" smtClean="0">
                <a:latin typeface="Comic Sans MS" pitchFamily="66" charset="0"/>
              </a:rPr>
              <a:t>yön veren bir kaynak dır.Toplumun </a:t>
            </a:r>
            <a:r>
              <a:rPr lang="tr-TR" dirty="0">
                <a:latin typeface="Comic Sans MS" pitchFamily="66" charset="0"/>
              </a:rPr>
              <a:t>insana verdiği değer ile psikolojik yardım </a:t>
            </a:r>
            <a:r>
              <a:rPr lang="tr-TR" dirty="0" smtClean="0">
                <a:latin typeface="Comic Sans MS" pitchFamily="66" charset="0"/>
              </a:rPr>
              <a:t>hizmetleri arasında </a:t>
            </a:r>
            <a:r>
              <a:rPr lang="tr-TR" dirty="0">
                <a:latin typeface="Comic Sans MS" pitchFamily="66" charset="0"/>
              </a:rPr>
              <a:t>bir ilişki vardır.</a:t>
            </a:r>
          </a:p>
          <a:p>
            <a:pPr>
              <a:buNone/>
            </a:pPr>
            <a:r>
              <a:rPr lang="tr-TR" dirty="0" smtClean="0">
                <a:latin typeface="Comic Sans MS" pitchFamily="66" charset="0"/>
              </a:rPr>
              <a:t>      İnsanoğlu </a:t>
            </a:r>
            <a:r>
              <a:rPr lang="tr-TR" dirty="0">
                <a:latin typeface="Comic Sans MS" pitchFamily="66" charset="0"/>
              </a:rPr>
              <a:t>kendisini ve evreni tanımaya çalışırken bir çok gözlemlere ve akıl yürütmelere başvurmuştur. Sağlam gözlem ve deneylerden </a:t>
            </a:r>
            <a:r>
              <a:rPr lang="tr-TR" dirty="0" smtClean="0">
                <a:latin typeface="Comic Sans MS" pitchFamily="66" charset="0"/>
              </a:rPr>
              <a:t>genellemeler kanun </a:t>
            </a:r>
            <a:r>
              <a:rPr lang="tr-TR" dirty="0">
                <a:latin typeface="Comic Sans MS" pitchFamily="66" charset="0"/>
              </a:rPr>
              <a:t>ve </a:t>
            </a:r>
            <a:r>
              <a:rPr lang="tr-TR" dirty="0" smtClean="0">
                <a:latin typeface="Comic Sans MS" pitchFamily="66" charset="0"/>
              </a:rPr>
              <a:t>kuramlar doğmuştur. Böylelikle, bilimler ortaya </a:t>
            </a:r>
            <a:r>
              <a:rPr lang="tr-TR" dirty="0">
                <a:latin typeface="Comic Sans MS" pitchFamily="66" charset="0"/>
              </a:rPr>
              <a:t>çıkmıştır. </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500034" y="1000108"/>
            <a:ext cx="8229600" cy="4525963"/>
          </a:xfrm>
        </p:spPr>
        <p:txBody>
          <a:bodyPr>
            <a:normAutofit/>
          </a:bodyPr>
          <a:lstStyle/>
          <a:p>
            <a:pPr>
              <a:buNone/>
            </a:pPr>
            <a:r>
              <a:rPr lang="tr-TR" dirty="0" smtClean="0">
                <a:latin typeface="Comic Sans MS" pitchFamily="66" charset="0"/>
              </a:rPr>
              <a:t>       Her bilim alanı teoriler kurma aşamasında felsefi ve yargısal kararlara dayanmaktadır. Bu sebeple bilim ve felsefe arsında daima sıkı bir ilişki vardır. Felsefe bir bilim dalında o bilim dalının ulaşmaya çalışacağı uzun vadeli amaçları verir. </a:t>
            </a:r>
          </a:p>
          <a:p>
            <a:endParaRPr lang="tr-TR"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500034" y="785794"/>
            <a:ext cx="8229600" cy="1900238"/>
          </a:xfrm>
        </p:spPr>
        <p:txBody>
          <a:bodyPr>
            <a:noAutofit/>
          </a:bodyPr>
          <a:lstStyle/>
          <a:p>
            <a:pPr>
              <a:buNone/>
            </a:pPr>
            <a:r>
              <a:rPr lang="tr-TR" sz="4400" dirty="0" smtClean="0">
                <a:latin typeface="Comic Sans MS" pitchFamily="66" charset="0"/>
              </a:rPr>
              <a:t>      Rehberlik programı, kendine hizmet ettiği toplumun benimsediği temel felsefeye göre amaçlar çizmek ve çalışmak zorundadır.</a:t>
            </a:r>
          </a:p>
          <a:p>
            <a:endParaRPr lang="tr-TR" sz="4400" dirty="0">
              <a:latin typeface="Comic Sans MS" pitchFamily="66"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500034" y="928670"/>
            <a:ext cx="8229600" cy="4525963"/>
          </a:xfrm>
        </p:spPr>
        <p:txBody>
          <a:bodyPr>
            <a:normAutofit/>
          </a:bodyPr>
          <a:lstStyle/>
          <a:p>
            <a:pPr>
              <a:buNone/>
            </a:pPr>
            <a:r>
              <a:rPr lang="tr-TR" dirty="0" smtClean="0">
                <a:latin typeface="Comic Sans MS" pitchFamily="66" charset="0"/>
              </a:rPr>
              <a:t>    </a:t>
            </a:r>
            <a:r>
              <a:rPr lang="tr-TR" sz="3600" dirty="0" smtClean="0">
                <a:latin typeface="Comic Sans MS" pitchFamily="66" charset="0"/>
              </a:rPr>
              <a:t>PSİKOLOJİK </a:t>
            </a:r>
            <a:r>
              <a:rPr lang="tr-TR" sz="3600" dirty="0">
                <a:latin typeface="Comic Sans MS" pitchFamily="66" charset="0"/>
              </a:rPr>
              <a:t>TEMEL</a:t>
            </a:r>
          </a:p>
          <a:p>
            <a:pPr>
              <a:buNone/>
            </a:pPr>
            <a:r>
              <a:rPr lang="tr-TR" dirty="0" smtClean="0">
                <a:latin typeface="Comic Sans MS" pitchFamily="66" charset="0"/>
              </a:rPr>
              <a:t>     Rehberliğin </a:t>
            </a:r>
            <a:r>
              <a:rPr lang="tr-TR" dirty="0">
                <a:latin typeface="Comic Sans MS" pitchFamily="66" charset="0"/>
              </a:rPr>
              <a:t>psikolojik temelleri olarak ele alınan konularda, birey ve onun psikolojik özellikleri esastır. Rehberlik uzmanının, rehberlik çerçevesinde yapacaklarının bireyin psikolojik boyutta ki özelliklerine dayandırılması gerekmektedir.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500034" y="1000108"/>
            <a:ext cx="8229600" cy="4525963"/>
          </a:xfrm>
        </p:spPr>
        <p:txBody>
          <a:bodyPr>
            <a:normAutofit/>
          </a:bodyPr>
          <a:lstStyle/>
          <a:p>
            <a:pPr>
              <a:buNone/>
            </a:pPr>
            <a:r>
              <a:rPr lang="tr-TR" dirty="0" smtClean="0">
                <a:latin typeface="Comic Sans MS" pitchFamily="66" charset="0"/>
              </a:rPr>
              <a:t>     Psikolojideki bilgilerin, bireyleri anlamada ve onlara kişisel, toplumsal problemlerini çözmelerine yardımcı olması esastır. Psikolojinin sağladığı bireye ilişkin bilgiler, rehberlik ve psikolojik danışma etkinliklerinin dayanağı olmaktadır. Bu bakımdan psikolojinin rehberlik için temel olan bilgilerini incelememiz gerekir. </a:t>
            </a:r>
          </a:p>
          <a:p>
            <a:endParaRPr lang="tr-T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642910" y="1142984"/>
            <a:ext cx="8229600" cy="4525963"/>
          </a:xfrm>
        </p:spPr>
        <p:txBody>
          <a:bodyPr>
            <a:noAutofit/>
          </a:bodyPr>
          <a:lstStyle/>
          <a:p>
            <a:pPr>
              <a:buNone/>
            </a:pPr>
            <a:r>
              <a:rPr lang="tr-TR" dirty="0" smtClean="0">
                <a:latin typeface="Comic Sans MS" pitchFamily="66" charset="0"/>
              </a:rPr>
              <a:t>        Bireydeki </a:t>
            </a:r>
            <a:r>
              <a:rPr lang="tr-TR" dirty="0">
                <a:latin typeface="Comic Sans MS" pitchFamily="66" charset="0"/>
              </a:rPr>
              <a:t>Nitelikler ile Meslekler Arasındaki İlişkiler</a:t>
            </a:r>
          </a:p>
          <a:p>
            <a:pPr>
              <a:buNone/>
            </a:pPr>
            <a:r>
              <a:rPr lang="tr-TR" dirty="0" smtClean="0">
                <a:latin typeface="Comic Sans MS" pitchFamily="66" charset="0"/>
              </a:rPr>
              <a:t>       İnsanların </a:t>
            </a:r>
            <a:r>
              <a:rPr lang="tr-TR" dirty="0">
                <a:latin typeface="Comic Sans MS" pitchFamily="66" charset="0"/>
              </a:rPr>
              <a:t>hayatta yapacağı çeşitli işler ile yetenekleri, ilgileri, ihtiyaçları, kişilik nitelikleri ve bedensel özellikleri gibi nitelikler arasında belirgin ilişkiler vardır. </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500034" y="571480"/>
            <a:ext cx="8229600" cy="6072230"/>
          </a:xfrm>
        </p:spPr>
        <p:txBody>
          <a:bodyPr>
            <a:noAutofit/>
          </a:bodyPr>
          <a:lstStyle/>
          <a:p>
            <a:pPr>
              <a:buNone/>
            </a:pPr>
            <a:r>
              <a:rPr lang="tr-TR" dirty="0" smtClean="0">
                <a:latin typeface="Comic Sans MS" pitchFamily="66" charset="0"/>
              </a:rPr>
              <a:t>     İş ve mesleklerin karmaşıklık dereceleri yükseldikçe işin, başarıyla yürütülmesi için iş görenden istediği özeliklerin derecesi de değişmektedir. Mesela , mesleklerin karmaşıklık ve güçlük dereceleri ile zeka puanları arasında ilişki üzerinde bir çok araştırmalar yapılmıştır. Hepsinde de aynı genel sonuçlar elde edilmiştir. Zeka puanları ile meslekler arsında sıkı bir ilişki vardır.</a:t>
            </a:r>
          </a:p>
          <a:p>
            <a:pPr>
              <a:buNone/>
            </a:pPr>
            <a:r>
              <a:rPr lang="tr-TR" dirty="0" smtClean="0">
                <a:latin typeface="Comic Sans MS" pitchFamily="66" charset="0"/>
              </a:rPr>
              <a:t>     </a:t>
            </a:r>
          </a:p>
          <a:p>
            <a:endParaRPr lang="tr-T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357158" y="142852"/>
            <a:ext cx="8229600" cy="4525963"/>
          </a:xfrm>
        </p:spPr>
        <p:txBody>
          <a:bodyPr>
            <a:noAutofit/>
          </a:bodyPr>
          <a:lstStyle/>
          <a:p>
            <a:pPr>
              <a:buNone/>
            </a:pPr>
            <a:r>
              <a:rPr lang="tr-TR" dirty="0" smtClean="0">
                <a:latin typeface="Comic Sans MS" pitchFamily="66" charset="0"/>
              </a:rPr>
              <a:t>    SOSYOLOJİK </a:t>
            </a:r>
            <a:r>
              <a:rPr lang="tr-TR" dirty="0">
                <a:latin typeface="Comic Sans MS" pitchFamily="66" charset="0"/>
              </a:rPr>
              <a:t>TEMEL</a:t>
            </a:r>
          </a:p>
          <a:p>
            <a:pPr>
              <a:buNone/>
            </a:pPr>
            <a:r>
              <a:rPr lang="tr-TR" dirty="0" smtClean="0">
                <a:latin typeface="Comic Sans MS" pitchFamily="66" charset="0"/>
              </a:rPr>
              <a:t>       Çağımızın </a:t>
            </a:r>
            <a:r>
              <a:rPr lang="tr-TR" dirty="0">
                <a:latin typeface="Comic Sans MS" pitchFamily="66" charset="0"/>
              </a:rPr>
              <a:t>toplumları, hızlı gelişme ve değişmelere sahne olmaktadır. Teknik gelişmeler ve bilgiler, çalışma zamanını kısaltmıştır. Yapmakta olduğu işi kısa zamanda yapıp bitiren kişinin işten artan zamanı çoğalmaktadır. Buna karşılık, yaşama şartları da daha </a:t>
            </a:r>
            <a:r>
              <a:rPr lang="tr-TR" dirty="0" smtClean="0">
                <a:latin typeface="Comic Sans MS" pitchFamily="66" charset="0"/>
              </a:rPr>
              <a:t>karmaşıklaşmaktadır</a:t>
            </a:r>
            <a:r>
              <a:rPr lang="tr-TR" dirty="0">
                <a:latin typeface="Comic Sans MS" pitchFamily="66" charset="0"/>
              </a:rPr>
              <a:t>. </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28596" y="928670"/>
            <a:ext cx="8229600" cy="4525963"/>
          </a:xfrm>
        </p:spPr>
        <p:txBody>
          <a:bodyPr/>
          <a:lstStyle/>
          <a:p>
            <a:pPr>
              <a:buNone/>
            </a:pPr>
            <a:r>
              <a:rPr lang="tr-TR" dirty="0" smtClean="0">
                <a:latin typeface="Comic Sans MS" pitchFamily="66" charset="0"/>
              </a:rPr>
              <a:t>      Gelişmiş toplumlarda iş bölümü, özelleşme ve uzmanlaşma, artmaktadır. Kitle iletişim araçlarındaki gelişmeler, farklı kültürlerin birbirleriyle iletişime geçmelerine yol açmakta, kültürlerin birbirlerini etkilemesine neden olmaktadır.</a:t>
            </a:r>
          </a:p>
          <a:p>
            <a:endParaRPr lang="tr-TR" dirty="0" smtClean="0">
              <a:latin typeface="Comic Sans MS" pitchFamily="66" charset="0"/>
            </a:endParaRPr>
          </a:p>
          <a:p>
            <a:endParaRPr lang="tr-T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500034" y="785794"/>
            <a:ext cx="8229600" cy="4786346"/>
          </a:xfrm>
        </p:spPr>
        <p:txBody>
          <a:bodyPr>
            <a:noAutofit/>
          </a:bodyPr>
          <a:lstStyle/>
          <a:p>
            <a:pPr>
              <a:buNone/>
            </a:pPr>
            <a:r>
              <a:rPr lang="tr-TR" dirty="0" smtClean="0">
                <a:latin typeface="Comic Sans MS" pitchFamily="66" charset="0"/>
              </a:rPr>
              <a:t>        Teknoloji </a:t>
            </a:r>
            <a:r>
              <a:rPr lang="tr-TR" dirty="0">
                <a:latin typeface="Comic Sans MS" pitchFamily="66" charset="0"/>
              </a:rPr>
              <a:t>ve bilimdeki gelişme ve değişmelere paralel olarak, sosyal kurumlarda ve bunların fonksiyonlarında da değişmeler olmaktadır. Böylesine çabuk değişmelere açık ve </a:t>
            </a:r>
            <a:r>
              <a:rPr lang="tr-TR" dirty="0" smtClean="0">
                <a:latin typeface="Comic Sans MS" pitchFamily="66" charset="0"/>
              </a:rPr>
              <a:t>karmaşık  </a:t>
            </a:r>
            <a:r>
              <a:rPr lang="tr-TR" dirty="0">
                <a:latin typeface="Comic Sans MS" pitchFamily="66" charset="0"/>
              </a:rPr>
              <a:t>bir toplumda kişi, birbirine zıt politik ve ekonomik fikir ve problemlerle karşılaşmaktadır. </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500034" y="1142984"/>
            <a:ext cx="8229600" cy="4525963"/>
          </a:xfrm>
        </p:spPr>
        <p:txBody>
          <a:bodyPr/>
          <a:lstStyle/>
          <a:p>
            <a:pPr>
              <a:buNone/>
            </a:pPr>
            <a:r>
              <a:rPr lang="tr-TR" dirty="0" smtClean="0">
                <a:latin typeface="Comic Sans MS" pitchFamily="66" charset="0"/>
              </a:rPr>
              <a:t>     Bireyin bu hızlı değişmeler ortasında yeni hayat şartlarına, yeni problemlere, yeni kavramlara ve değer hükümlerine hızlı bir uyum sağlaması uygun yeni tavırlar, yeni roller ve yeni çalışma metotları geliştirmesi gerekir. </a:t>
            </a:r>
          </a:p>
          <a:p>
            <a:endParaRPr lang="tr-TR" dirty="0"/>
          </a:p>
        </p:txBody>
      </p:sp>
    </p:spTree>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359</TotalTime>
  <Words>442</Words>
  <Application>Microsoft Office PowerPoint</Application>
  <PresentationFormat>Ekran Gösterisi (4:3)</PresentationFormat>
  <Paragraphs>19</Paragraphs>
  <Slides>12</Slides>
  <Notes>1</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12</vt:i4>
      </vt:variant>
    </vt:vector>
  </HeadingPairs>
  <TitlesOfParts>
    <vt:vector size="16" baseType="lpstr">
      <vt:lpstr>Arial</vt:lpstr>
      <vt:lpstr>Calibri</vt:lpstr>
      <vt:lpstr>Comic Sans MS</vt:lpstr>
      <vt:lpstr>Ofis Teması</vt:lpstr>
      <vt:lpstr>REHBERLİK VE PSİKOLOJİK DANIŞMANLIĞIN DAYANDIĞI PSİKOLOJİK, SOSYOLOJİK VE FELSEFİ TEMELLER </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Slayt 1</dc:title>
  <dc:creator>PC</dc:creator>
  <cp:lastModifiedBy>saba</cp:lastModifiedBy>
  <cp:revision>47</cp:revision>
  <dcterms:created xsi:type="dcterms:W3CDTF">2013-12-29T21:56:25Z</dcterms:created>
  <dcterms:modified xsi:type="dcterms:W3CDTF">2018-02-08T08:20:12Z</dcterms:modified>
</cp:coreProperties>
</file>