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6" r:id="rId19"/>
    <p:sldId id="274" r:id="rId20"/>
    <p:sldId id="275" r:id="rId21"/>
    <p:sldId id="277" r:id="rId22"/>
    <p:sldId id="278" r:id="rId23"/>
    <p:sldId id="281" r:id="rId24"/>
    <p:sldId id="279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5482A-0412-4727-A456-904DC3A23BDF}" type="datetimeFigureOut">
              <a:rPr lang="en-GB" smtClean="0"/>
              <a:t>28/10/2020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25EE2-3359-4AEE-ABE1-4173A6C854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454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5482A-0412-4727-A456-904DC3A23BDF}" type="datetimeFigureOut">
              <a:rPr lang="en-GB" smtClean="0"/>
              <a:t>28/10/2020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25EE2-3359-4AEE-ABE1-4173A6C854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6419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5482A-0412-4727-A456-904DC3A23BDF}" type="datetimeFigureOut">
              <a:rPr lang="en-GB" smtClean="0"/>
              <a:t>28/10/2020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25EE2-3359-4AEE-ABE1-4173A6C854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460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5482A-0412-4727-A456-904DC3A23BDF}" type="datetimeFigureOut">
              <a:rPr lang="en-GB" smtClean="0"/>
              <a:t>28/10/2020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25EE2-3359-4AEE-ABE1-4173A6C854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7482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5482A-0412-4727-A456-904DC3A23BDF}" type="datetimeFigureOut">
              <a:rPr lang="en-GB" smtClean="0"/>
              <a:t>28/10/2020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25EE2-3359-4AEE-ABE1-4173A6C854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9544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5482A-0412-4727-A456-904DC3A23BDF}" type="datetimeFigureOut">
              <a:rPr lang="en-GB" smtClean="0"/>
              <a:t>28/10/2020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25EE2-3359-4AEE-ABE1-4173A6C854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333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5482A-0412-4727-A456-904DC3A23BDF}" type="datetimeFigureOut">
              <a:rPr lang="en-GB" smtClean="0"/>
              <a:t>28/10/2020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25EE2-3359-4AEE-ABE1-4173A6C854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6333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5482A-0412-4727-A456-904DC3A23BDF}" type="datetimeFigureOut">
              <a:rPr lang="en-GB" smtClean="0"/>
              <a:t>28/10/2020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25EE2-3359-4AEE-ABE1-4173A6C854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4359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5482A-0412-4727-A456-904DC3A23BDF}" type="datetimeFigureOut">
              <a:rPr lang="en-GB" smtClean="0"/>
              <a:t>28/10/2020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25EE2-3359-4AEE-ABE1-4173A6C854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167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5482A-0412-4727-A456-904DC3A23BDF}" type="datetimeFigureOut">
              <a:rPr lang="en-GB" smtClean="0"/>
              <a:t>28/10/2020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25EE2-3359-4AEE-ABE1-4173A6C854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6317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5482A-0412-4727-A456-904DC3A23BDF}" type="datetimeFigureOut">
              <a:rPr lang="en-GB" smtClean="0"/>
              <a:t>28/10/2020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25EE2-3359-4AEE-ABE1-4173A6C854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3164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5482A-0412-4727-A456-904DC3A23BDF}" type="datetimeFigureOut">
              <a:rPr lang="en-GB" smtClean="0"/>
              <a:t>28/10/2020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D25EE2-3359-4AEE-ABE1-4173A6C854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3828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ltug.yalcintas@politics.ankara.edu.t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replicationnetwork.com/" TargetMode="External"/><Relationship Id="rId2" Type="http://schemas.openxmlformats.org/officeDocument/2006/relationships/hyperlink" Target="http://replication.uni-goettingen.de/wiki/index.php/Main_Pag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conjwatch.org/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eaweb.org/journals/policies/data-availability-policy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scholar.harvard.edu/files/rogoff/files/cv_rogoff_102516.pdf" TargetMode="External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This </a:t>
            </a:r>
            <a:r>
              <a:rPr lang="en-GB" smtClean="0"/>
              <a:t>Time is </a:t>
            </a:r>
            <a:r>
              <a:rPr lang="en-GB" dirty="0" smtClean="0"/>
              <a:t>Different!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17656"/>
            <a:ext cx="9144000" cy="1655762"/>
          </a:xfrm>
        </p:spPr>
        <p:txBody>
          <a:bodyPr/>
          <a:lstStyle/>
          <a:p>
            <a:r>
              <a:rPr lang="en-GB" dirty="0" smtClean="0"/>
              <a:t>Altug Yalcintas, Ankara University</a:t>
            </a:r>
          </a:p>
          <a:p>
            <a:r>
              <a:rPr lang="en-GB" smtClean="0"/>
              <a:t>Research </a:t>
            </a:r>
            <a:r>
              <a:rPr lang="en-GB" dirty="0" smtClean="0"/>
              <a:t>Methodologies and Scientific Ethics in Economics</a:t>
            </a:r>
          </a:p>
          <a:p>
            <a:r>
              <a:rPr lang="en-GB" dirty="0" smtClean="0">
                <a:hlinkClick r:id="rId2"/>
              </a:rPr>
              <a:t>altug.yalcintas@politics.ankara.edu.tr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9553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36186"/>
            <a:ext cx="10515600" cy="1325563"/>
          </a:xfrm>
        </p:spPr>
        <p:txBody>
          <a:bodyPr>
            <a:noAutofit/>
          </a:bodyPr>
          <a:lstStyle/>
          <a:p>
            <a:r>
              <a:rPr lang="tr-TR" sz="2800" dirty="0"/>
              <a:t>Thomas </a:t>
            </a:r>
            <a:r>
              <a:rPr lang="tr-TR" sz="2800" dirty="0" err="1"/>
              <a:t>Herndon</a:t>
            </a:r>
            <a:r>
              <a:rPr lang="tr-TR" sz="2800" dirty="0"/>
              <a:t>, Michael </a:t>
            </a:r>
            <a:r>
              <a:rPr lang="tr-TR" sz="2800" dirty="0" err="1"/>
              <a:t>Ash</a:t>
            </a:r>
            <a:r>
              <a:rPr lang="tr-TR" sz="2800" dirty="0"/>
              <a:t>, Robert </a:t>
            </a:r>
            <a:r>
              <a:rPr lang="tr-TR" sz="2800" dirty="0" err="1"/>
              <a:t>Pollin</a:t>
            </a:r>
            <a:r>
              <a:rPr lang="tr-TR" sz="2800" dirty="0"/>
              <a:t>. 2013. “</a:t>
            </a:r>
            <a:r>
              <a:rPr lang="tr-TR" sz="2800" dirty="0" err="1"/>
              <a:t>Does</a:t>
            </a:r>
            <a:r>
              <a:rPr lang="tr-TR" sz="2800" dirty="0"/>
              <a:t> </a:t>
            </a:r>
            <a:r>
              <a:rPr lang="tr-TR" sz="2800" dirty="0" err="1"/>
              <a:t>high</a:t>
            </a:r>
            <a:r>
              <a:rPr lang="tr-TR" sz="2800" dirty="0"/>
              <a:t> </a:t>
            </a:r>
            <a:r>
              <a:rPr lang="tr-TR" sz="2800" dirty="0" err="1"/>
              <a:t>public</a:t>
            </a:r>
            <a:r>
              <a:rPr lang="tr-TR" sz="2800" dirty="0"/>
              <a:t> </a:t>
            </a:r>
            <a:r>
              <a:rPr lang="tr-TR" sz="2800" dirty="0" err="1"/>
              <a:t>debt</a:t>
            </a:r>
            <a:r>
              <a:rPr lang="tr-TR" sz="2800" dirty="0"/>
              <a:t> </a:t>
            </a:r>
            <a:r>
              <a:rPr lang="tr-TR" sz="2800" dirty="0" err="1"/>
              <a:t>consistently</a:t>
            </a:r>
            <a:r>
              <a:rPr lang="tr-TR" sz="2800" dirty="0"/>
              <a:t> </a:t>
            </a:r>
            <a:r>
              <a:rPr lang="tr-TR" sz="2800" dirty="0" err="1"/>
              <a:t>stifle</a:t>
            </a:r>
            <a:r>
              <a:rPr lang="tr-TR" sz="2800" dirty="0"/>
              <a:t> </a:t>
            </a:r>
            <a:r>
              <a:rPr lang="tr-TR" sz="2800" dirty="0" err="1"/>
              <a:t>economic</a:t>
            </a:r>
            <a:r>
              <a:rPr lang="tr-TR" sz="2800" dirty="0"/>
              <a:t> </a:t>
            </a:r>
            <a:r>
              <a:rPr lang="tr-TR" sz="2800" dirty="0" err="1"/>
              <a:t>growth</a:t>
            </a:r>
            <a:r>
              <a:rPr lang="tr-TR" sz="2800" dirty="0"/>
              <a:t>? A </a:t>
            </a:r>
            <a:r>
              <a:rPr lang="tr-TR" sz="2800" dirty="0" err="1"/>
              <a:t>critique</a:t>
            </a:r>
            <a:r>
              <a:rPr lang="tr-TR" sz="2800" dirty="0"/>
              <a:t> of </a:t>
            </a:r>
            <a:r>
              <a:rPr lang="tr-TR" sz="2800" dirty="0" err="1"/>
              <a:t>Reinhart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Rogoff</a:t>
            </a:r>
            <a:r>
              <a:rPr lang="tr-TR" sz="2800" dirty="0"/>
              <a:t>” Cambridge J of </a:t>
            </a:r>
            <a:r>
              <a:rPr lang="tr-TR" sz="2800" dirty="0" err="1"/>
              <a:t>Economics</a:t>
            </a:r>
            <a:r>
              <a:rPr lang="tr-TR" sz="2800" dirty="0"/>
              <a:t> 38 (2): </a:t>
            </a:r>
            <a:r>
              <a:rPr lang="tr-TR" sz="2800" dirty="0" smtClean="0"/>
              <a:t>257-279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17913"/>
            <a:ext cx="10515600" cy="3659050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GB" dirty="0" smtClean="0"/>
              <a:t>Fabrication and falsification of data: Errors in codes and unconventional statistical techniques</a:t>
            </a:r>
          </a:p>
          <a:p>
            <a:r>
              <a:rPr lang="en-GB" dirty="0" smtClean="0"/>
              <a:t>Exclusion of data from the following countries in the Excel Sheet (Post-WWII): Australia, Belgium, Austria, Canada, </a:t>
            </a:r>
            <a:r>
              <a:rPr lang="en-GB" smtClean="0"/>
              <a:t>New Zealand</a:t>
            </a:r>
            <a:endParaRPr lang="en-GB" dirty="0" smtClean="0"/>
          </a:p>
          <a:p>
            <a:r>
              <a:rPr lang="en-GB" dirty="0" smtClean="0"/>
              <a:t>Miscalculations in the model</a:t>
            </a:r>
          </a:p>
          <a:p>
            <a:endParaRPr lang="tr-TR" dirty="0" smtClean="0"/>
          </a:p>
          <a:p>
            <a:r>
              <a:rPr lang="en-GB" dirty="0" smtClean="0"/>
              <a:t>Result: Public debt </a:t>
            </a:r>
            <a:r>
              <a:rPr lang="tr-TR" dirty="0" smtClean="0"/>
              <a:t>&gt; 90</a:t>
            </a:r>
            <a:r>
              <a:rPr lang="en-GB" dirty="0" smtClean="0"/>
              <a:t>%</a:t>
            </a:r>
            <a:r>
              <a:rPr lang="tr-TR" dirty="0" smtClean="0"/>
              <a:t> GDP </a:t>
            </a:r>
            <a:r>
              <a:rPr lang="tr-TR" dirty="0" smtClean="0">
                <a:sym typeface="Wingdings" pitchFamily="2" charset="2"/>
              </a:rPr>
              <a:t> </a:t>
            </a:r>
            <a:r>
              <a:rPr lang="en-GB" dirty="0" smtClean="0">
                <a:sym typeface="Wingdings" pitchFamily="2" charset="2"/>
              </a:rPr>
              <a:t>economic growth: </a:t>
            </a:r>
            <a:r>
              <a:rPr lang="tr-TR" dirty="0" smtClean="0">
                <a:sym typeface="Wingdings" pitchFamily="2" charset="2"/>
              </a:rPr>
              <a:t>%2.2</a:t>
            </a:r>
          </a:p>
        </p:txBody>
      </p:sp>
    </p:spTree>
    <p:extLst>
      <p:ext uri="{BB962C8B-B14F-4D97-AF65-F5344CB8AC3E}">
        <p14:creationId xmlns:p14="http://schemas.microsoft.com/office/powerpoint/2010/main" val="2151780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929730" cy="1325563"/>
          </a:xfrm>
        </p:spPr>
        <p:txBody>
          <a:bodyPr>
            <a:normAutofit/>
          </a:bodyPr>
          <a:lstStyle/>
          <a:p>
            <a:r>
              <a:rPr lang="en-GB" dirty="0" smtClean="0">
                <a:sym typeface="Wingdings" pitchFamily="2" charset="2"/>
              </a:rPr>
              <a:t>The 2008 Financial Crisis and the Austerity Measures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836965" cy="4351338"/>
          </a:xfrm>
        </p:spPr>
        <p:txBody>
          <a:bodyPr>
            <a:normAutofit/>
          </a:bodyPr>
          <a:lstStyle/>
          <a:p>
            <a:r>
              <a:rPr lang="en-GB" dirty="0" smtClean="0">
                <a:sym typeface="Wingdings" pitchFamily="2" charset="2"/>
              </a:rPr>
              <a:t>Financial measures in various countries after the crisis</a:t>
            </a:r>
          </a:p>
          <a:p>
            <a:r>
              <a:rPr lang="en-GB" dirty="0" smtClean="0">
                <a:sym typeface="Wingdings" pitchFamily="2" charset="2"/>
              </a:rPr>
              <a:t>“</a:t>
            </a:r>
            <a:r>
              <a:rPr lang="en-GB" dirty="0" err="1">
                <a:sym typeface="Wingdings" pitchFamily="2" charset="2"/>
              </a:rPr>
              <a:t>T</a:t>
            </a:r>
            <a:r>
              <a:rPr lang="en-GB" dirty="0" err="1" smtClean="0">
                <a:sym typeface="Wingdings" pitchFamily="2" charset="2"/>
              </a:rPr>
              <a:t>eğet</a:t>
            </a:r>
            <a:r>
              <a:rPr lang="en-GB" dirty="0" smtClean="0">
                <a:sym typeface="Wingdings" pitchFamily="2" charset="2"/>
              </a:rPr>
              <a:t> </a:t>
            </a:r>
            <a:r>
              <a:rPr lang="en-GB" dirty="0" err="1" smtClean="0">
                <a:sym typeface="Wingdings" pitchFamily="2" charset="2"/>
              </a:rPr>
              <a:t>geçen</a:t>
            </a:r>
            <a:r>
              <a:rPr lang="en-GB" dirty="0" smtClean="0">
                <a:sym typeface="Wingdings" pitchFamily="2" charset="2"/>
              </a:rPr>
              <a:t> </a:t>
            </a:r>
            <a:r>
              <a:rPr lang="en-GB" dirty="0" err="1" smtClean="0">
                <a:sym typeface="Wingdings" pitchFamily="2" charset="2"/>
              </a:rPr>
              <a:t>kriz</a:t>
            </a:r>
            <a:r>
              <a:rPr lang="en-GB" dirty="0" smtClean="0">
                <a:sym typeface="Wingdings" pitchFamily="2" charset="2"/>
              </a:rPr>
              <a:t>” in Turkey</a:t>
            </a:r>
          </a:p>
          <a:p>
            <a:r>
              <a:rPr lang="en-GB" dirty="0" smtClean="0">
                <a:sym typeface="Wingdings" pitchFamily="2" charset="2"/>
              </a:rPr>
              <a:t>Arab Springs, the </a:t>
            </a:r>
            <a:r>
              <a:rPr lang="en-GB" dirty="0" err="1" smtClean="0">
                <a:sym typeface="Wingdings" pitchFamily="2" charset="2"/>
              </a:rPr>
              <a:t>Gezi</a:t>
            </a:r>
            <a:r>
              <a:rPr lang="en-GB" dirty="0" smtClean="0">
                <a:sym typeface="Wingdings" pitchFamily="2" charset="2"/>
              </a:rPr>
              <a:t> Protests, Crisis in Greece, </a:t>
            </a:r>
            <a:r>
              <a:rPr lang="en-GB" dirty="0" err="1" smtClean="0">
                <a:sym typeface="Wingdings" pitchFamily="2" charset="2"/>
              </a:rPr>
              <a:t>Brexit</a:t>
            </a:r>
            <a:r>
              <a:rPr lang="en-GB" dirty="0" smtClean="0">
                <a:sym typeface="Wingdings" pitchFamily="2" charset="2"/>
              </a:rPr>
              <a:t>, Trump etc.</a:t>
            </a:r>
          </a:p>
          <a:p>
            <a:endParaRPr lang="en-GB" dirty="0" smtClean="0"/>
          </a:p>
          <a:p>
            <a:r>
              <a:rPr lang="en-GB" dirty="0" smtClean="0"/>
              <a:t>Two sources:</a:t>
            </a:r>
          </a:p>
          <a:p>
            <a:pPr marL="914400" lvl="1" indent="-457200">
              <a:buAutoNum type="arabicParenBoth"/>
            </a:pPr>
            <a:r>
              <a:rPr lang="en-GB" i="1" dirty="0" smtClean="0"/>
              <a:t>Inside Job.</a:t>
            </a:r>
            <a:r>
              <a:rPr lang="en-GB" dirty="0" smtClean="0"/>
              <a:t> 2010, Director: Charles Ferguson</a:t>
            </a:r>
          </a:p>
          <a:p>
            <a:pPr marL="914400" lvl="1" indent="-457200">
              <a:buAutoNum type="arabicParenBoth"/>
            </a:pPr>
            <a:r>
              <a:rPr lang="en-GB" dirty="0" smtClean="0"/>
              <a:t>Barry </a:t>
            </a:r>
            <a:r>
              <a:rPr lang="en-GB" dirty="0" err="1" smtClean="0"/>
              <a:t>Eichengreen</a:t>
            </a:r>
            <a:r>
              <a:rPr lang="en-GB" dirty="0" smtClean="0"/>
              <a:t>. </a:t>
            </a:r>
            <a:r>
              <a:rPr lang="en-GB" i="1" dirty="0" err="1" smtClean="0"/>
              <a:t>Aynalı</a:t>
            </a:r>
            <a:r>
              <a:rPr lang="en-GB" i="1" dirty="0" smtClean="0"/>
              <a:t> Salon: </a:t>
            </a:r>
            <a:r>
              <a:rPr lang="en-GB" i="1" dirty="0" err="1" smtClean="0"/>
              <a:t>Büyük</a:t>
            </a:r>
            <a:r>
              <a:rPr lang="en-GB" i="1" dirty="0" smtClean="0"/>
              <a:t> </a:t>
            </a:r>
            <a:r>
              <a:rPr lang="en-GB" i="1" dirty="0" err="1" smtClean="0"/>
              <a:t>Bunalım</a:t>
            </a:r>
            <a:r>
              <a:rPr lang="en-GB" i="1" dirty="0" smtClean="0"/>
              <a:t>, </a:t>
            </a:r>
            <a:r>
              <a:rPr lang="en-GB" i="1" dirty="0" err="1" smtClean="0"/>
              <a:t>Büyük</a:t>
            </a:r>
            <a:r>
              <a:rPr lang="en-GB" i="1" dirty="0" smtClean="0"/>
              <a:t> </a:t>
            </a:r>
            <a:r>
              <a:rPr lang="en-GB" i="1" dirty="0" err="1" smtClean="0"/>
              <a:t>Durgunluk</a:t>
            </a:r>
            <a:r>
              <a:rPr lang="en-GB" i="1" dirty="0" smtClean="0"/>
              <a:t> </a:t>
            </a:r>
            <a:r>
              <a:rPr lang="en-GB" i="1" dirty="0" err="1" smtClean="0"/>
              <a:t>ve</a:t>
            </a:r>
            <a:r>
              <a:rPr lang="en-GB" i="1" dirty="0" smtClean="0"/>
              <a:t> </a:t>
            </a:r>
            <a:r>
              <a:rPr lang="en-GB" i="1" dirty="0" err="1" smtClean="0"/>
              <a:t>Tarihin</a:t>
            </a:r>
            <a:r>
              <a:rPr lang="en-GB" i="1" dirty="0" smtClean="0"/>
              <a:t> </a:t>
            </a:r>
            <a:r>
              <a:rPr lang="en-GB" i="1" dirty="0" err="1" smtClean="0"/>
              <a:t>Yanlış</a:t>
            </a:r>
            <a:r>
              <a:rPr lang="en-GB" i="1" dirty="0" smtClean="0"/>
              <a:t> </a:t>
            </a:r>
            <a:r>
              <a:rPr lang="en-GB" i="1" dirty="0" err="1" smtClean="0"/>
              <a:t>Kullanımı</a:t>
            </a:r>
            <a:r>
              <a:rPr lang="en-GB" dirty="0" smtClean="0"/>
              <a:t> (2016, </a:t>
            </a:r>
            <a:r>
              <a:rPr lang="en-GB" dirty="0" err="1" smtClean="0"/>
              <a:t>Çev</a:t>
            </a:r>
            <a:r>
              <a:rPr lang="en-GB" dirty="0" smtClean="0"/>
              <a:t>.: A. C. </a:t>
            </a:r>
            <a:r>
              <a:rPr lang="en-GB" dirty="0" err="1" smtClean="0"/>
              <a:t>Balcı</a:t>
            </a:r>
            <a:r>
              <a:rPr lang="en-GB" dirty="0" smtClean="0"/>
              <a:t>, </a:t>
            </a:r>
            <a:r>
              <a:rPr lang="en-GB" dirty="0" err="1" smtClean="0"/>
              <a:t>Efil</a:t>
            </a:r>
            <a:r>
              <a:rPr lang="en-GB" dirty="0" smtClean="0"/>
              <a:t> Yay.)</a:t>
            </a:r>
          </a:p>
        </p:txBody>
      </p:sp>
    </p:spTree>
    <p:extLst>
      <p:ext uri="{BB962C8B-B14F-4D97-AF65-F5344CB8AC3E}">
        <p14:creationId xmlns:p14="http://schemas.microsoft.com/office/powerpoint/2010/main" val="3856708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 2008 Financial Crisis: The Crisis of the Global Economy and the Crisis in Economics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RR accept their mistakes (</a:t>
            </a:r>
            <a:r>
              <a:rPr lang="en-GB" i="1" dirty="0" smtClean="0"/>
              <a:t>NY Times</a:t>
            </a:r>
            <a:r>
              <a:rPr lang="en-GB" dirty="0" smtClean="0"/>
              <a:t>, 17 April 2013)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However:</a:t>
            </a:r>
          </a:p>
          <a:p>
            <a:r>
              <a:rPr lang="en-GB" dirty="0" smtClean="0"/>
              <a:t>Data and codes are not submitted and disclosed</a:t>
            </a:r>
          </a:p>
          <a:p>
            <a:r>
              <a:rPr lang="en-GB" dirty="0" smtClean="0"/>
              <a:t>No process of peer review (and editorial review)</a:t>
            </a:r>
          </a:p>
          <a:p>
            <a:r>
              <a:rPr lang="en-GB" i="1" dirty="0" smtClean="0"/>
              <a:t>American Economic Review </a:t>
            </a:r>
            <a:r>
              <a:rPr lang="en-GB" dirty="0" smtClean="0"/>
              <a:t>rejects the article by Herndon et al.</a:t>
            </a:r>
          </a:p>
          <a:p>
            <a:r>
              <a:rPr lang="en-GB" i="1" dirty="0" smtClean="0"/>
              <a:t>AER</a:t>
            </a:r>
            <a:r>
              <a:rPr lang="en-GB" dirty="0" smtClean="0"/>
              <a:t> does not retract the article</a:t>
            </a:r>
          </a:p>
        </p:txBody>
      </p:sp>
    </p:spTree>
    <p:extLst>
      <p:ext uri="{BB962C8B-B14F-4D97-AF65-F5344CB8AC3E}">
        <p14:creationId xmlns:p14="http://schemas.microsoft.com/office/powerpoint/2010/main" val="4066271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Replication Studies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 smtClean="0"/>
              <a:t>To test the validity of previously published article with the original (or updated) data and algorithm by “rerunning” the model</a:t>
            </a:r>
            <a:endParaRPr lang="en-GB" dirty="0"/>
          </a:p>
          <a:p>
            <a:endParaRPr lang="en-GB" dirty="0" smtClean="0"/>
          </a:p>
          <a:p>
            <a:r>
              <a:rPr lang="en-GB" b="1" dirty="0" smtClean="0"/>
              <a:t>The problem of disclosure: </a:t>
            </a:r>
            <a:r>
              <a:rPr lang="en-GB" dirty="0" smtClean="0"/>
              <a:t>Making the data and the algorithm freely available to the reviewers, editors, and readers</a:t>
            </a:r>
          </a:p>
          <a:p>
            <a:r>
              <a:rPr lang="en-GB" b="1" dirty="0" smtClean="0"/>
              <a:t>The problem of </a:t>
            </a:r>
            <a:r>
              <a:rPr lang="en-GB" b="1" dirty="0" err="1" smtClean="0"/>
              <a:t>irreplicability</a:t>
            </a:r>
            <a:r>
              <a:rPr lang="en-GB" dirty="0" smtClean="0"/>
              <a:t>: Lost data, licenced data, real time data, and the algorithm that are able to be rerun</a:t>
            </a:r>
          </a:p>
          <a:p>
            <a:r>
              <a:rPr lang="en-GB" b="1" dirty="0" smtClean="0"/>
              <a:t>The problem of originality</a:t>
            </a:r>
            <a:r>
              <a:rPr lang="en-GB" dirty="0" smtClean="0"/>
              <a:t>: Absence of incentives and rewards for doing research in replication</a:t>
            </a:r>
          </a:p>
          <a:p>
            <a:r>
              <a:rPr lang="en-GB" b="1" dirty="0" smtClean="0"/>
              <a:t>The problem of prestige</a:t>
            </a:r>
            <a:r>
              <a:rPr lang="en-GB" dirty="0" smtClean="0"/>
              <a:t>: The difficult situation of the authors of replication</a:t>
            </a:r>
          </a:p>
        </p:txBody>
      </p:sp>
    </p:spTree>
    <p:extLst>
      <p:ext uri="{BB962C8B-B14F-4D97-AF65-F5344CB8AC3E}">
        <p14:creationId xmlns:p14="http://schemas.microsoft.com/office/powerpoint/2010/main" val="4232074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Replication Studies in Economics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i="1" dirty="0" smtClean="0"/>
              <a:t>Replication Wiki</a:t>
            </a:r>
            <a:r>
              <a:rPr lang="en-GB" dirty="0" smtClean="0"/>
              <a:t> (Jan </a:t>
            </a:r>
            <a:r>
              <a:rPr lang="en-GB" dirty="0" err="1" smtClean="0"/>
              <a:t>Höffler</a:t>
            </a:r>
            <a:r>
              <a:rPr lang="en-GB" dirty="0" smtClean="0"/>
              <a:t>):</a:t>
            </a:r>
          </a:p>
          <a:p>
            <a:pPr marL="0" indent="0">
              <a:buNone/>
            </a:pPr>
            <a:r>
              <a:rPr lang="en-GB" dirty="0" smtClean="0">
                <a:hlinkClick r:id="rId2"/>
              </a:rPr>
              <a:t>http://replication.uni-goettingen.de/wiki/index.php/Main_Page</a:t>
            </a:r>
            <a:r>
              <a:rPr lang="en-GB" dirty="0" smtClean="0"/>
              <a:t> </a:t>
            </a:r>
          </a:p>
          <a:p>
            <a:r>
              <a:rPr lang="en-GB" i="1" dirty="0" err="1" smtClean="0"/>
              <a:t>Repliction</a:t>
            </a:r>
            <a:r>
              <a:rPr lang="en-GB" i="1" dirty="0" smtClean="0"/>
              <a:t> Network</a:t>
            </a:r>
            <a:r>
              <a:rPr lang="en-GB" dirty="0" smtClean="0"/>
              <a:t> (Maren </a:t>
            </a:r>
            <a:r>
              <a:rPr lang="en-GB" dirty="0" err="1" smtClean="0"/>
              <a:t>Duvendack</a:t>
            </a:r>
            <a:r>
              <a:rPr lang="en-GB" dirty="0" smtClean="0"/>
              <a:t>)</a:t>
            </a:r>
          </a:p>
          <a:p>
            <a:pPr marL="0" indent="0">
              <a:buNone/>
            </a:pPr>
            <a:r>
              <a:rPr lang="en-GB" dirty="0" smtClean="0">
                <a:hlinkClick r:id="rId3"/>
              </a:rPr>
              <a:t>https://replicationnetwork.com/</a:t>
            </a:r>
            <a:r>
              <a:rPr lang="en-GB" dirty="0" smtClean="0"/>
              <a:t> </a:t>
            </a:r>
          </a:p>
          <a:p>
            <a:r>
              <a:rPr lang="en-GB" i="1" dirty="0" smtClean="0"/>
              <a:t>Econ Journal Watch: Scholarly Comments on Academic Economics</a:t>
            </a:r>
          </a:p>
          <a:p>
            <a:pPr marL="0" indent="0">
              <a:buNone/>
            </a:pPr>
            <a:r>
              <a:rPr lang="en-GB" dirty="0" smtClean="0">
                <a:hlinkClick r:id="rId4"/>
              </a:rPr>
              <a:t>https://econjwatch.org/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The biggest replication project in economics </a:t>
            </a:r>
            <a:r>
              <a:rPr lang="en-GB" i="1" dirty="0" smtClean="0"/>
              <a:t>Journal of Money, Credit, and Banking Project, </a:t>
            </a:r>
            <a:r>
              <a:rPr lang="en-GB" dirty="0" smtClean="0"/>
              <a:t>1982-1984</a:t>
            </a:r>
          </a:p>
          <a:p>
            <a:pPr marL="0" indent="0">
              <a:buNone/>
            </a:pPr>
            <a:r>
              <a:rPr lang="en-GB" dirty="0" smtClean="0"/>
              <a:t>Previously mentioned in </a:t>
            </a:r>
            <a:r>
              <a:rPr lang="en-GB" i="1" dirty="0" err="1" smtClean="0"/>
              <a:t>Econometrica</a:t>
            </a:r>
            <a:r>
              <a:rPr lang="en-GB" dirty="0" smtClean="0"/>
              <a:t> (1933), </a:t>
            </a:r>
            <a:r>
              <a:rPr lang="en-GB" i="1" dirty="0" smtClean="0"/>
              <a:t>J of Political Economy </a:t>
            </a:r>
            <a:r>
              <a:rPr lang="en-GB" dirty="0" smtClean="0"/>
              <a:t>(1975)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7507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Replication Studies in Economics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607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American Economic Association, “Data Availability Project” (2010):</a:t>
            </a:r>
          </a:p>
          <a:p>
            <a:pPr marL="0" indent="0">
              <a:buNone/>
            </a:pPr>
            <a:r>
              <a:rPr lang="en-GB" dirty="0" smtClean="0">
                <a:hlinkClick r:id="rId2"/>
              </a:rPr>
              <a:t>https://www.aeaweb.org/journals/policies/data-availability-policy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 </a:t>
            </a:r>
          </a:p>
          <a:p>
            <a:r>
              <a:rPr lang="en-GB" dirty="0" smtClean="0"/>
              <a:t>Data of published articles in AER, JEL, JEP at the website of American Economic Association</a:t>
            </a:r>
          </a:p>
          <a:p>
            <a:r>
              <a:rPr lang="en-GB" dirty="0" smtClean="0"/>
              <a:t>Other journals with similar projects of data availability (selected list):</a:t>
            </a:r>
          </a:p>
          <a:p>
            <a:pPr marL="0" indent="0">
              <a:buNone/>
            </a:pPr>
            <a:r>
              <a:rPr lang="en-GB" i="1" dirty="0" smtClean="0"/>
              <a:t>Public Finance Review, Empirical Economics J of Human Resources, American J of Business, </a:t>
            </a:r>
            <a:r>
              <a:rPr lang="en-GB" i="1" dirty="0" err="1" smtClean="0"/>
              <a:t>Econometrica</a:t>
            </a:r>
            <a:r>
              <a:rPr lang="en-GB" i="1" dirty="0" smtClean="0"/>
              <a:t>, Economic Journal, R of Economics and Statistics </a:t>
            </a:r>
            <a:r>
              <a:rPr lang="en-GB" dirty="0" smtClean="0"/>
              <a:t>and many others…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3463676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7983" y="183190"/>
            <a:ext cx="9965634" cy="5618385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4731026" y="4081669"/>
            <a:ext cx="6718853" cy="1139687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781879" y="6211669"/>
            <a:ext cx="10084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 CV of K. </a:t>
            </a:r>
            <a:r>
              <a:rPr lang="en-GB" dirty="0" err="1" smtClean="0"/>
              <a:t>Rogoff</a:t>
            </a:r>
            <a:r>
              <a:rPr lang="en-GB" dirty="0" smtClean="0"/>
              <a:t>, 25 October 2016: </a:t>
            </a:r>
            <a:r>
              <a:rPr lang="en-GB" dirty="0" smtClean="0">
                <a:hlinkClick r:id="rId3"/>
              </a:rPr>
              <a:t>http://scholar.harvard.edu/files/rogoff/files/cv_rogoff_102516.pdf</a:t>
            </a:r>
            <a:r>
              <a:rPr lang="en-GB" dirty="0" smtClean="0"/>
              <a:t> [Accessed March 2017]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6144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Replication Studies in Economics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How common?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ASSA 2017 Meetings in Chicago:</a:t>
            </a:r>
          </a:p>
          <a:p>
            <a:pPr lvl="1"/>
            <a:r>
              <a:rPr lang="en-GB" i="1" dirty="0" smtClean="0"/>
              <a:t>Replication and Ethics in Economics: Thirty Years After </a:t>
            </a:r>
            <a:r>
              <a:rPr lang="en-GB" i="1" dirty="0" err="1" smtClean="0"/>
              <a:t>Dewald</a:t>
            </a:r>
            <a:r>
              <a:rPr lang="en-GB" i="1" dirty="0" smtClean="0"/>
              <a:t>, </a:t>
            </a:r>
            <a:r>
              <a:rPr lang="en-GB" i="1" dirty="0" err="1" smtClean="0"/>
              <a:t>Thursby</a:t>
            </a:r>
            <a:r>
              <a:rPr lang="en-GB" i="1" dirty="0" smtClean="0"/>
              <a:t> and Anderson</a:t>
            </a:r>
            <a:r>
              <a:rPr lang="en-GB" dirty="0" smtClean="0"/>
              <a:t>: Deirdre McCloskey, Maren </a:t>
            </a:r>
            <a:r>
              <a:rPr lang="en-GB" dirty="0" err="1" smtClean="0"/>
              <a:t>Duvendack</a:t>
            </a:r>
            <a:r>
              <a:rPr lang="en-GB" dirty="0" smtClean="0"/>
              <a:t>, Jan </a:t>
            </a:r>
            <a:r>
              <a:rPr lang="en-GB" dirty="0" err="1" smtClean="0"/>
              <a:t>Höffler</a:t>
            </a:r>
            <a:r>
              <a:rPr lang="en-GB" dirty="0" smtClean="0"/>
              <a:t>, Richard Anderson, Bruce McCullough </a:t>
            </a:r>
            <a:r>
              <a:rPr lang="en-GB" dirty="0" err="1" smtClean="0"/>
              <a:t>vd</a:t>
            </a:r>
            <a:r>
              <a:rPr lang="en-GB" dirty="0" smtClean="0"/>
              <a:t>.</a:t>
            </a:r>
          </a:p>
          <a:p>
            <a:pPr lvl="1"/>
            <a:r>
              <a:rPr lang="en-GB" i="1" dirty="0" smtClean="0"/>
              <a:t>Replication in Microeconomics</a:t>
            </a:r>
            <a:r>
              <a:rPr lang="en-GB" dirty="0" smtClean="0"/>
              <a:t>: Daniel </a:t>
            </a:r>
            <a:r>
              <a:rPr lang="en-GB" dirty="0" err="1" smtClean="0"/>
              <a:t>Hamermesh</a:t>
            </a:r>
            <a:r>
              <a:rPr lang="en-GB" dirty="0" smtClean="0"/>
              <a:t>, Muriel </a:t>
            </a:r>
            <a:r>
              <a:rPr lang="en-GB" dirty="0" err="1" smtClean="0"/>
              <a:t>Niederle</a:t>
            </a:r>
            <a:r>
              <a:rPr lang="en-GB" dirty="0" smtClean="0"/>
              <a:t> </a:t>
            </a:r>
            <a:r>
              <a:rPr lang="en-GB" dirty="0" err="1" smtClean="0"/>
              <a:t>vd</a:t>
            </a:r>
            <a:r>
              <a:rPr lang="en-GB" dirty="0" smtClean="0"/>
              <a:t>.</a:t>
            </a:r>
            <a:endParaRPr lang="en-GB" i="1" dirty="0"/>
          </a:p>
          <a:p>
            <a:pPr marL="0" indent="0">
              <a:buNone/>
            </a:pPr>
            <a:endParaRPr lang="en-GB" i="1" dirty="0" smtClean="0"/>
          </a:p>
          <a:p>
            <a:pPr marL="0" indent="0">
              <a:buNone/>
            </a:pPr>
            <a:r>
              <a:rPr lang="en-GB" dirty="0" smtClean="0"/>
              <a:t>Source: Yalcintas. 2016. </a:t>
            </a:r>
            <a:r>
              <a:rPr lang="en-GB" i="1" dirty="0" smtClean="0"/>
              <a:t>Intellectual Path Dependence in Economics: Why Economists Do Not Reject Refuted Theories</a:t>
            </a:r>
            <a:r>
              <a:rPr lang="en-GB" dirty="0" smtClean="0"/>
              <a:t> (</a:t>
            </a:r>
            <a:r>
              <a:rPr lang="en-GB" dirty="0" err="1" smtClean="0"/>
              <a:t>Routledge</a:t>
            </a:r>
            <a:r>
              <a:rPr lang="en-GB" dirty="0" smtClean="0"/>
              <a:t>): 57-70.</a:t>
            </a:r>
          </a:p>
        </p:txBody>
      </p:sp>
    </p:spTree>
    <p:extLst>
      <p:ext uri="{BB962C8B-B14F-4D97-AF65-F5344CB8AC3E}">
        <p14:creationId xmlns:p14="http://schemas.microsoft.com/office/powerpoint/2010/main" val="2530403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Replication Studies in Economics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How common?</a:t>
            </a:r>
          </a:p>
          <a:p>
            <a:pPr marL="0" indent="0">
              <a:buNone/>
            </a:pPr>
            <a:r>
              <a:rPr lang="en-GB" dirty="0" err="1" smtClean="0"/>
              <a:t>Duvendack</a:t>
            </a:r>
            <a:r>
              <a:rPr lang="en-GB" dirty="0" smtClean="0"/>
              <a:t>, Palmer-Jones, and Reed. 2015. “Replications in Economics: A Progress Report” </a:t>
            </a:r>
            <a:r>
              <a:rPr lang="en-GB" i="1" dirty="0" smtClean="0"/>
              <a:t>Econ Journal Watch </a:t>
            </a:r>
            <a:r>
              <a:rPr lang="en-GB" dirty="0" smtClean="0"/>
              <a:t>12 (2): 164-186.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333 economics journals in the Web of Science, 162 replications, 1977-2014</a:t>
            </a:r>
          </a:p>
          <a:p>
            <a:r>
              <a:rPr lang="en-GB" dirty="0" smtClean="0"/>
              <a:t>2 out of 3 cannot be verified</a:t>
            </a:r>
          </a:p>
          <a:p>
            <a:r>
              <a:rPr lang="en-GB" dirty="0" smtClean="0"/>
              <a:t>80% of articles with serious errors in models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54383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Replication Studies in Economics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3892826" cy="4351338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How common?</a:t>
            </a:r>
          </a:p>
          <a:p>
            <a:r>
              <a:rPr lang="en-GB" dirty="0" smtClean="0"/>
              <a:t>50 economics journals since 1960</a:t>
            </a:r>
          </a:p>
          <a:p>
            <a:r>
              <a:rPr lang="en-GB" dirty="0" smtClean="0"/>
              <a:t>188 articles of replication</a:t>
            </a:r>
          </a:p>
          <a:p>
            <a:pPr marL="0" indent="0">
              <a:buNone/>
            </a:pPr>
            <a:endParaRPr lang="en-GB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8582" y="1737303"/>
            <a:ext cx="6876917" cy="421292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89113" y="6211669"/>
            <a:ext cx="110125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Source: </a:t>
            </a:r>
            <a:r>
              <a:rPr lang="en-GB" dirty="0" err="1" smtClean="0"/>
              <a:t>Duvendack</a:t>
            </a:r>
            <a:r>
              <a:rPr lang="en-GB" dirty="0" smtClean="0"/>
              <a:t>, Palmer-Jones, and Reed. 2017. “What is Meant by ‘Replication’ and Why Does It Encounter Resistance in Economics” Conference Paper Presented at the 2017 ASSA Meeting, Chicago. </a:t>
            </a:r>
          </a:p>
        </p:txBody>
      </p:sp>
    </p:spTree>
    <p:extLst>
      <p:ext uri="{BB962C8B-B14F-4D97-AF65-F5344CB8AC3E}">
        <p14:creationId xmlns:p14="http://schemas.microsoft.com/office/powerpoint/2010/main" val="2393385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Economics as the queen of </a:t>
            </a:r>
            <a:r>
              <a:rPr lang="en-GB" smtClean="0"/>
              <a:t>social sciences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“Economics is the queen of social sciences”*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* Paul Samuelson </a:t>
            </a:r>
            <a:r>
              <a:rPr lang="en-US" dirty="0"/>
              <a:t>1976 [</a:t>
            </a:r>
            <a:r>
              <a:rPr lang="en-US" dirty="0" smtClean="0"/>
              <a:t>1948]. </a:t>
            </a:r>
            <a:r>
              <a:rPr lang="en-US" i="1" dirty="0" smtClean="0"/>
              <a:t>Economics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r>
              <a:rPr lang="en-US" dirty="0" smtClean="0"/>
              <a:t>NY: </a:t>
            </a:r>
            <a:r>
              <a:rPr lang="en-US" dirty="0" err="1" smtClean="0"/>
              <a:t>MacGraw</a:t>
            </a:r>
            <a:r>
              <a:rPr lang="en-US" dirty="0"/>
              <a:t>-</a:t>
            </a:r>
            <a:r>
              <a:rPr lang="en-US" dirty="0" smtClean="0"/>
              <a:t>Hill: 6</a:t>
            </a:r>
            <a:endParaRPr lang="en-GB" dirty="0"/>
          </a:p>
        </p:txBody>
      </p:sp>
      <p:pic>
        <p:nvPicPr>
          <p:cNvPr id="1026" name="Picture 2" descr="http://economics.mit.edu/files/529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3737" y="1325216"/>
            <a:ext cx="3204177" cy="4293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004313" y="5592417"/>
            <a:ext cx="35383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Paul Samuelson (MIT)</a:t>
            </a:r>
          </a:p>
          <a:p>
            <a:pPr algn="ctr"/>
            <a:r>
              <a:rPr lang="en-GB" dirty="0"/>
              <a:t>1970 “Nobel Prize” in Economics (The first American to win the prize)</a:t>
            </a:r>
          </a:p>
        </p:txBody>
      </p:sp>
    </p:spTree>
    <p:extLst>
      <p:ext uri="{BB962C8B-B14F-4D97-AF65-F5344CB8AC3E}">
        <p14:creationId xmlns:p14="http://schemas.microsoft.com/office/powerpoint/2010/main" val="1709301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Replication Studies in Economics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How common?</a:t>
            </a:r>
          </a:p>
          <a:p>
            <a:pPr marL="0" indent="0">
              <a:buNone/>
            </a:pPr>
            <a:r>
              <a:rPr lang="en-GB" dirty="0" smtClean="0"/>
              <a:t>Chang and Li. 2015. “Is Economics Research Replicable?” Conference Paper Presented at the 2017 ASSA Meeting, Chicago.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67 articles of macroeconomics in 13 prestigious journals, 2008-2013</a:t>
            </a:r>
          </a:p>
          <a:p>
            <a:r>
              <a:rPr lang="en-GB" dirty="0" smtClean="0"/>
              <a:t>22 articles replicated without contacting with the authors</a:t>
            </a:r>
          </a:p>
          <a:p>
            <a:r>
              <a:rPr lang="en-GB" dirty="0" smtClean="0"/>
              <a:t>29 articles replicated after contacting with the authors</a:t>
            </a:r>
          </a:p>
          <a:p>
            <a:r>
              <a:rPr lang="en-GB" dirty="0" smtClean="0"/>
              <a:t>16 articles not replicable (“confidential data” in 6 articles)</a:t>
            </a:r>
          </a:p>
        </p:txBody>
      </p:sp>
    </p:spTree>
    <p:extLst>
      <p:ext uri="{BB962C8B-B14F-4D97-AF65-F5344CB8AC3E}">
        <p14:creationId xmlns:p14="http://schemas.microsoft.com/office/powerpoint/2010/main" val="4010312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 what?</a:t>
            </a:r>
            <a:endParaRPr lang="en-GB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i="1" dirty="0" smtClean="0"/>
              <a:t>Replication crisis </a:t>
            </a:r>
            <a:r>
              <a:rPr lang="en-GB" dirty="0" smtClean="0"/>
              <a:t>or </a:t>
            </a:r>
            <a:r>
              <a:rPr lang="en-GB" i="1" dirty="0" smtClean="0"/>
              <a:t>replication failure</a:t>
            </a:r>
          </a:p>
          <a:p>
            <a:r>
              <a:rPr lang="en-GB" dirty="0" smtClean="0"/>
              <a:t>Intentional manipulations </a:t>
            </a:r>
            <a:r>
              <a:rPr lang="en-GB" dirty="0" smtClean="0">
                <a:sym typeface="Wingdings" panose="05000000000000000000" pitchFamily="2" charset="2"/>
              </a:rPr>
              <a:t> unintentional mistakes</a:t>
            </a:r>
            <a:endParaRPr lang="en-GB" dirty="0" smtClean="0"/>
          </a:p>
          <a:p>
            <a:r>
              <a:rPr lang="en-GB" dirty="0" smtClean="0"/>
              <a:t>The problem of irreversibility</a:t>
            </a:r>
          </a:p>
          <a:p>
            <a:r>
              <a:rPr lang="en-GB" dirty="0" smtClean="0"/>
              <a:t>The problems of the philosophy of science prior to the writings of Hegel, </a:t>
            </a:r>
            <a:r>
              <a:rPr lang="en-GB" dirty="0" err="1" smtClean="0"/>
              <a:t>Compte</a:t>
            </a:r>
            <a:r>
              <a:rPr lang="en-GB" dirty="0" smtClean="0"/>
              <a:t>, and Popper</a:t>
            </a:r>
          </a:p>
          <a:p>
            <a:r>
              <a:rPr lang="en-GB" b="1" dirty="0" smtClean="0"/>
              <a:t>Research ethics / scientific ethics in economics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839931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 what?</a:t>
            </a:r>
            <a:endParaRPr lang="en-GB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Plagiarism</a:t>
            </a:r>
          </a:p>
          <a:p>
            <a:r>
              <a:rPr lang="en-GB" dirty="0" smtClean="0"/>
              <a:t>Replication failure</a:t>
            </a:r>
          </a:p>
          <a:p>
            <a:pPr marL="0" indent="0">
              <a:buNone/>
            </a:pPr>
            <a:r>
              <a:rPr lang="en-GB" dirty="0" smtClean="0"/>
              <a:t>(esp. as a consequence of fabrication and falsification)</a:t>
            </a:r>
          </a:p>
          <a:p>
            <a:endParaRPr lang="en-GB" dirty="0" smtClean="0"/>
          </a:p>
          <a:p>
            <a:r>
              <a:rPr lang="en-GB" dirty="0" smtClean="0"/>
              <a:t>Conflicts of interest</a:t>
            </a:r>
          </a:p>
          <a:p>
            <a:r>
              <a:rPr lang="en-GB" dirty="0" smtClean="0"/>
              <a:t>Underrepresentation </a:t>
            </a:r>
          </a:p>
          <a:p>
            <a:pPr marL="0" indent="0">
              <a:buNone/>
            </a:pPr>
            <a:r>
              <a:rPr lang="en-GB" dirty="0" smtClean="0"/>
              <a:t>(of women, of unorthodox methodologies etc.)</a:t>
            </a:r>
          </a:p>
          <a:p>
            <a:r>
              <a:rPr lang="en-GB" dirty="0" smtClean="0"/>
              <a:t>Processes of </a:t>
            </a:r>
            <a:r>
              <a:rPr lang="en-GB" dirty="0"/>
              <a:t>p</a:t>
            </a:r>
            <a:r>
              <a:rPr lang="en-GB" dirty="0" smtClean="0"/>
              <a:t>eer reviewing</a:t>
            </a:r>
            <a:endParaRPr lang="en-GB" dirty="0"/>
          </a:p>
        </p:txBody>
      </p:sp>
      <p:sp>
        <p:nvSpPr>
          <p:cNvPr id="4" name="Right Brace 3"/>
          <p:cNvSpPr/>
          <p:nvPr/>
        </p:nvSpPr>
        <p:spPr>
          <a:xfrm>
            <a:off x="7567749" y="3596639"/>
            <a:ext cx="992777" cy="230777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8908868" y="3880395"/>
            <a:ext cx="19071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Questionable Research Practices</a:t>
            </a:r>
            <a:endParaRPr lang="en-GB" sz="2400" dirty="0"/>
          </a:p>
        </p:txBody>
      </p:sp>
      <p:sp>
        <p:nvSpPr>
          <p:cNvPr id="6" name="Right Brace 5"/>
          <p:cNvSpPr/>
          <p:nvPr/>
        </p:nvSpPr>
        <p:spPr>
          <a:xfrm>
            <a:off x="8656320" y="1690687"/>
            <a:ext cx="435429" cy="167082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9343208" y="2110598"/>
            <a:ext cx="17591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Scientific Misconduct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1082617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dirty="0" smtClean="0"/>
              <a:t>Scientific Misconduct vs. </a:t>
            </a:r>
            <a:br>
              <a:rPr lang="en-GB" dirty="0" smtClean="0"/>
            </a:br>
            <a:r>
              <a:rPr lang="en-GB" dirty="0" smtClean="0"/>
              <a:t>Questionable Research Practices</a:t>
            </a:r>
            <a:endParaRPr lang="en-GB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211" y="1816257"/>
            <a:ext cx="7580859" cy="4477582"/>
          </a:xfrm>
        </p:spPr>
      </p:pic>
      <p:sp>
        <p:nvSpPr>
          <p:cNvPr id="5" name="Metin kutusu 4"/>
          <p:cNvSpPr txBox="1"/>
          <p:nvPr/>
        </p:nvSpPr>
        <p:spPr>
          <a:xfrm>
            <a:off x="2014851" y="6484005"/>
            <a:ext cx="78715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dirty="0"/>
              <a:t>Kaynak: http://www.vib.be/en/news/Pages/Research-misconduct---The-grey-area-of-Questionable-Research-Practices.aspx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328159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Economics as the queen of social sciences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“Economics is the queen of social sciences”*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* Paul Samuelson </a:t>
            </a:r>
            <a:r>
              <a:rPr lang="en-US" dirty="0"/>
              <a:t>1976 [</a:t>
            </a:r>
            <a:r>
              <a:rPr lang="en-US" dirty="0" smtClean="0"/>
              <a:t>1948]. </a:t>
            </a:r>
            <a:r>
              <a:rPr lang="en-US" i="1" dirty="0" smtClean="0"/>
              <a:t>Economics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r>
              <a:rPr lang="en-US" dirty="0" smtClean="0"/>
              <a:t>NY: </a:t>
            </a:r>
            <a:r>
              <a:rPr lang="en-US" dirty="0" err="1" smtClean="0"/>
              <a:t>MacGraw</a:t>
            </a:r>
            <a:r>
              <a:rPr lang="en-US" dirty="0"/>
              <a:t>-</a:t>
            </a:r>
            <a:r>
              <a:rPr lang="en-US" dirty="0" smtClean="0"/>
              <a:t>Hill: 6</a:t>
            </a:r>
            <a:endParaRPr lang="en-GB" dirty="0"/>
          </a:p>
        </p:txBody>
      </p:sp>
      <p:pic>
        <p:nvPicPr>
          <p:cNvPr id="1026" name="Picture 2" descr="http://economics.mit.edu/files/529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3737" y="1325216"/>
            <a:ext cx="3204177" cy="4293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004313" y="5592417"/>
            <a:ext cx="35383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Paul Samuelson (MIT)</a:t>
            </a:r>
          </a:p>
          <a:p>
            <a:pPr algn="ctr"/>
            <a:r>
              <a:rPr lang="en-GB" dirty="0"/>
              <a:t>1970 “Nobel Prize” in Economics (The first American to win the prize)</a:t>
            </a:r>
          </a:p>
        </p:txBody>
      </p:sp>
    </p:spTree>
    <p:extLst>
      <p:ext uri="{BB962C8B-B14F-4D97-AF65-F5344CB8AC3E}">
        <p14:creationId xmlns:p14="http://schemas.microsoft.com/office/powerpoint/2010/main" val="3188779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Kenneth </a:t>
            </a:r>
            <a:r>
              <a:rPr lang="en-GB" dirty="0" err="1" smtClean="0"/>
              <a:t>Rogoff</a:t>
            </a:r>
            <a:endParaRPr lang="en-GB" dirty="0"/>
          </a:p>
        </p:txBody>
      </p:sp>
      <p:pic>
        <p:nvPicPr>
          <p:cNvPr id="1026" name="Picture 2" descr="http://www.azquotes.com/public/pictures/authors/a1/fd/a1fd6297fe9724b5f3903c4722efd94c/54d40821aa239_kenneth_rogoff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661" y="1642407"/>
            <a:ext cx="4440341" cy="4440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950226" y="1828800"/>
            <a:ext cx="553940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Harvard </a:t>
            </a:r>
            <a:r>
              <a:rPr lang="en-GB" dirty="0"/>
              <a:t>U</a:t>
            </a:r>
            <a:r>
              <a:rPr lang="en-GB" dirty="0" smtClean="0"/>
              <a:t>niversity, Professor of economics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PhD (MIT, 1980), BA &amp; MA (Yale, 1975)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Chief economist at IMF (2001-2003)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Elect member of National Academy of Sciences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Macroeconomics, financial crises, independence of central banks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i="1" dirty="0" smtClean="0"/>
              <a:t>Foundations of International Macroeconomics</a:t>
            </a:r>
            <a:r>
              <a:rPr lang="en-GB" dirty="0" smtClean="0"/>
              <a:t> (1996, with Maurice </a:t>
            </a:r>
            <a:r>
              <a:rPr lang="en-GB" dirty="0" err="1" smtClean="0"/>
              <a:t>Obstfeld</a:t>
            </a:r>
            <a:r>
              <a:rPr lang="en-GB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i="1" dirty="0" smtClean="0"/>
              <a:t>This Time is Different </a:t>
            </a:r>
            <a:r>
              <a:rPr lang="en-GB" dirty="0" smtClean="0"/>
              <a:t>(2009, with Carmen Reinhart)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i="1" dirty="0" smtClean="0"/>
              <a:t>The Curse of Cash </a:t>
            </a:r>
            <a:r>
              <a:rPr lang="en-GB" dirty="0" smtClean="0"/>
              <a:t>(2016)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0416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Carmen M. Reinhart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5950226" y="1828800"/>
            <a:ext cx="553940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Harvard University, Professor of economics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PhD (1988, Columbia), BA (1980, Florida International)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Senior economist at IMF (1988-1996)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Chief economist at Bear Stearns (1980s)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Macroeconomics, international finance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i="1" dirty="0" smtClean="0"/>
              <a:t>This Time is Different </a:t>
            </a:r>
            <a:r>
              <a:rPr lang="en-GB" dirty="0" smtClean="0"/>
              <a:t>(2009, with Carmen Reinhart)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“The Twin Crisis” AER (1999, with G. L. </a:t>
            </a:r>
            <a:r>
              <a:rPr lang="en-GB" dirty="0" err="1" smtClean="0"/>
              <a:t>Kamisnky</a:t>
            </a:r>
            <a:r>
              <a:rPr lang="en-GB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  <p:pic>
        <p:nvPicPr>
          <p:cNvPr id="2050" name="Picture 2" descr="Carmen M Reinha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200" y="1918252"/>
            <a:ext cx="4788471" cy="4058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1809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Harvard University, Department of Economics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Robert </a:t>
            </a:r>
            <a:r>
              <a:rPr lang="en-GB" dirty="0" err="1" smtClean="0"/>
              <a:t>Barro</a:t>
            </a:r>
            <a:endParaRPr lang="en-GB" dirty="0" smtClean="0"/>
          </a:p>
          <a:p>
            <a:r>
              <a:rPr lang="en-GB" dirty="0" smtClean="0"/>
              <a:t>Martin Feldstein</a:t>
            </a:r>
          </a:p>
          <a:p>
            <a:r>
              <a:rPr lang="en-GB" dirty="0" smtClean="0"/>
              <a:t>Stephan </a:t>
            </a:r>
            <a:r>
              <a:rPr lang="en-GB" dirty="0" err="1" smtClean="0"/>
              <a:t>Marglin</a:t>
            </a:r>
            <a:endParaRPr lang="en-GB" dirty="0" smtClean="0"/>
          </a:p>
          <a:p>
            <a:r>
              <a:rPr lang="en-GB" dirty="0" smtClean="0"/>
              <a:t>Oliver Hart</a:t>
            </a:r>
          </a:p>
          <a:p>
            <a:r>
              <a:rPr lang="en-GB" dirty="0" smtClean="0"/>
              <a:t>Gregory </a:t>
            </a:r>
            <a:r>
              <a:rPr lang="en-GB" dirty="0" err="1" smtClean="0"/>
              <a:t>Mankiw</a:t>
            </a:r>
            <a:endParaRPr lang="en-GB" dirty="0" smtClean="0"/>
          </a:p>
          <a:p>
            <a:r>
              <a:rPr lang="en-GB" dirty="0" err="1" smtClean="0"/>
              <a:t>Amartya</a:t>
            </a:r>
            <a:r>
              <a:rPr lang="en-GB" dirty="0" smtClean="0"/>
              <a:t> </a:t>
            </a:r>
            <a:r>
              <a:rPr lang="en-GB" dirty="0" err="1" smtClean="0"/>
              <a:t>Sen</a:t>
            </a:r>
            <a:endParaRPr lang="en-GB" dirty="0" smtClean="0"/>
          </a:p>
          <a:p>
            <a:r>
              <a:rPr lang="en-GB" dirty="0" smtClean="0"/>
              <a:t>…</a:t>
            </a:r>
          </a:p>
          <a:p>
            <a:r>
              <a:rPr lang="en-GB" dirty="0" smtClean="0"/>
              <a:t>In memoriam: John Kenneth Galbraith, </a:t>
            </a:r>
            <a:r>
              <a:rPr lang="en-GB" dirty="0" err="1" smtClean="0"/>
              <a:t>Zvi</a:t>
            </a:r>
            <a:r>
              <a:rPr lang="en-GB" dirty="0" smtClean="0"/>
              <a:t> </a:t>
            </a:r>
            <a:r>
              <a:rPr lang="en-GB" dirty="0" err="1" smtClean="0"/>
              <a:t>Grilishes</a:t>
            </a:r>
            <a:r>
              <a:rPr lang="en-GB" dirty="0" smtClean="0"/>
              <a:t>, David </a:t>
            </a:r>
            <a:r>
              <a:rPr lang="en-GB" dirty="0" err="1" smtClean="0"/>
              <a:t>Landes</a:t>
            </a:r>
            <a:endParaRPr lang="en-GB" dirty="0" smtClean="0"/>
          </a:p>
          <a:p>
            <a:r>
              <a:rPr lang="en-GB" dirty="0" smtClean="0"/>
              <a:t>Home to the </a:t>
            </a:r>
            <a:r>
              <a:rPr lang="en-GB" i="1" dirty="0" smtClean="0"/>
              <a:t>Quarterly Journal of Economics </a:t>
            </a:r>
            <a:r>
              <a:rPr lang="en-GB" dirty="0" smtClean="0"/>
              <a:t>(est. 1886)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53585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651" y="393400"/>
            <a:ext cx="12149349" cy="536713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03582" y="6387547"/>
            <a:ext cx="76862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ym typeface="Wingdings" pitchFamily="2" charset="2"/>
              </a:rPr>
              <a:t>* First published as an NBER paper in 2010.</a:t>
            </a:r>
            <a:endParaRPr lang="tr-TR" dirty="0" smtClean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329254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Carmen M. Reinhart and Kenneth </a:t>
            </a:r>
            <a:r>
              <a:rPr lang="en-US" sz="2800" dirty="0" err="1" smtClean="0"/>
              <a:t>Rogoff</a:t>
            </a:r>
            <a:r>
              <a:rPr lang="en-US" sz="2800" dirty="0" smtClean="0"/>
              <a:t>. 2010a. “Growth in a Time of De</a:t>
            </a:r>
            <a:r>
              <a:rPr lang="tr-TR" sz="2800" dirty="0" smtClean="0"/>
              <a:t>b</a:t>
            </a:r>
            <a:r>
              <a:rPr lang="en-US" sz="2800" dirty="0" smtClean="0"/>
              <a:t>t” AER: Papers and Proceedings 100 (</a:t>
            </a:r>
            <a:r>
              <a:rPr lang="en-US" sz="2800" dirty="0" err="1" smtClean="0"/>
              <a:t>Mayıs</a:t>
            </a:r>
            <a:r>
              <a:rPr lang="en-US" sz="2800" dirty="0" smtClean="0"/>
              <a:t>): 573-576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2001077"/>
            <a:ext cx="10783957" cy="4479236"/>
          </a:xfrm>
        </p:spPr>
        <p:txBody>
          <a:bodyPr>
            <a:normAutofit/>
          </a:bodyPr>
          <a:lstStyle/>
          <a:p>
            <a:r>
              <a:rPr lang="en-GB" dirty="0" smtClean="0"/>
              <a:t>44 countries, 200 years of data</a:t>
            </a:r>
          </a:p>
          <a:p>
            <a:r>
              <a:rPr lang="en-GB" dirty="0" smtClean="0"/>
              <a:t>“Debt intolerance ceiling”: </a:t>
            </a:r>
          </a:p>
          <a:p>
            <a:pPr lvl="1"/>
            <a:r>
              <a:rPr lang="en-GB" dirty="0"/>
              <a:t>Public debts</a:t>
            </a:r>
            <a:r>
              <a:rPr lang="tr-TR" dirty="0"/>
              <a:t> &gt; </a:t>
            </a:r>
            <a:r>
              <a:rPr lang="en-GB" dirty="0" smtClean="0"/>
              <a:t>60</a:t>
            </a:r>
            <a:r>
              <a:rPr lang="en-GB" dirty="0"/>
              <a:t>% of </a:t>
            </a:r>
            <a:r>
              <a:rPr lang="tr-TR" dirty="0"/>
              <a:t>GDP </a:t>
            </a:r>
            <a:r>
              <a:rPr lang="tr-TR" dirty="0">
                <a:sym typeface="Wingdings" pitchFamily="2" charset="2"/>
              </a:rPr>
              <a:t> </a:t>
            </a:r>
            <a:r>
              <a:rPr lang="en-GB" dirty="0">
                <a:sym typeface="Wingdings" pitchFamily="2" charset="2"/>
              </a:rPr>
              <a:t>economic </a:t>
            </a:r>
            <a:r>
              <a:rPr lang="en-GB" dirty="0" smtClean="0">
                <a:sym typeface="Wingdings" pitchFamily="2" charset="2"/>
              </a:rPr>
              <a:t>growth declines by about two percent</a:t>
            </a:r>
            <a:endParaRPr lang="en-GB" dirty="0" smtClean="0"/>
          </a:p>
          <a:p>
            <a:pPr lvl="1"/>
            <a:r>
              <a:rPr lang="en-GB" dirty="0" smtClean="0"/>
              <a:t>Public debts</a:t>
            </a:r>
            <a:r>
              <a:rPr lang="tr-TR" dirty="0" smtClean="0"/>
              <a:t> &gt; </a:t>
            </a:r>
            <a:r>
              <a:rPr lang="en-GB" dirty="0" smtClean="0"/>
              <a:t>90% of </a:t>
            </a:r>
            <a:r>
              <a:rPr lang="tr-TR" dirty="0" smtClean="0"/>
              <a:t>GDP </a:t>
            </a:r>
            <a:r>
              <a:rPr lang="tr-TR" dirty="0" smtClean="0">
                <a:sym typeface="Wingdings" pitchFamily="2" charset="2"/>
              </a:rPr>
              <a:t> </a:t>
            </a:r>
            <a:r>
              <a:rPr lang="en-GB" dirty="0" smtClean="0">
                <a:sym typeface="Wingdings" pitchFamily="2" charset="2"/>
              </a:rPr>
              <a:t>economic growth diminishes by half</a:t>
            </a:r>
            <a:endParaRPr lang="tr-TR" dirty="0" smtClean="0">
              <a:sym typeface="Wingdings" pitchFamily="2" charset="2"/>
            </a:endParaRPr>
          </a:p>
          <a:p>
            <a:r>
              <a:rPr lang="en-GB" dirty="0" smtClean="0">
                <a:sym typeface="Wingdings" pitchFamily="2" charset="2"/>
              </a:rPr>
              <a:t>Result: public debt (health, education, and social security) should be lowered</a:t>
            </a:r>
            <a:endParaRPr lang="tr-TR" dirty="0" smtClean="0">
              <a:sym typeface="Wingdings" pitchFamily="2" charset="2"/>
            </a:endParaRPr>
          </a:p>
          <a:p>
            <a:r>
              <a:rPr lang="en-GB" dirty="0" smtClean="0"/>
              <a:t>The significance of the article: the 2008 Financial Crisis and the Austerity Measures (as well as the high scores of citations it has gotten)</a:t>
            </a:r>
            <a:endParaRPr lang="en-GB" dirty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596167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Carmen M. Reinhart and Kenneth </a:t>
            </a:r>
            <a:r>
              <a:rPr lang="en-US" sz="2800" dirty="0" err="1" smtClean="0"/>
              <a:t>Rogoff</a:t>
            </a:r>
            <a:r>
              <a:rPr lang="en-US" sz="2800" dirty="0" smtClean="0"/>
              <a:t>. 2010a. “Growth in a Time of De</a:t>
            </a:r>
            <a:r>
              <a:rPr lang="tr-TR" sz="2800" dirty="0" smtClean="0"/>
              <a:t>b</a:t>
            </a:r>
            <a:r>
              <a:rPr lang="en-US" sz="2800" dirty="0" smtClean="0"/>
              <a:t>t” AER: Papers and Proceedings 100 (</a:t>
            </a:r>
            <a:r>
              <a:rPr lang="en-US" sz="2800" dirty="0" err="1" smtClean="0"/>
              <a:t>Mayıs</a:t>
            </a:r>
            <a:r>
              <a:rPr lang="en-US" sz="2800" dirty="0" smtClean="0"/>
              <a:t>): 573-576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1077"/>
            <a:ext cx="10515600" cy="41758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>
                <a:sym typeface="Wingdings" pitchFamily="2" charset="2"/>
              </a:rPr>
              <a:t>Cited in / by:</a:t>
            </a:r>
            <a:endParaRPr lang="en-GB" dirty="0">
              <a:sym typeface="Wingdings" pitchFamily="2" charset="2"/>
            </a:endParaRPr>
          </a:p>
          <a:p>
            <a:pPr marL="0" indent="0">
              <a:buNone/>
            </a:pPr>
            <a:endParaRPr lang="en-GB" dirty="0" smtClean="0">
              <a:sym typeface="Wingdings" pitchFamily="2" charset="2"/>
            </a:endParaRPr>
          </a:p>
          <a:p>
            <a:r>
              <a:rPr lang="en-GB" dirty="0" smtClean="0">
                <a:sym typeface="Wingdings" pitchFamily="2" charset="2"/>
              </a:rPr>
              <a:t>Republican Party in the US after the 2008 Financial Crisis “The Path to Prosperity” (“Paul Ryan Budget”) (2013)</a:t>
            </a:r>
          </a:p>
          <a:p>
            <a:r>
              <a:rPr lang="en-GB" dirty="0" smtClean="0">
                <a:sym typeface="Wingdings" pitchFamily="2" charset="2"/>
              </a:rPr>
              <a:t>Olli </a:t>
            </a:r>
            <a:r>
              <a:rPr lang="en-GB" dirty="0" err="1" smtClean="0">
                <a:sym typeface="Wingdings" pitchFamily="2" charset="2"/>
              </a:rPr>
              <a:t>Rehn</a:t>
            </a:r>
            <a:r>
              <a:rPr lang="en-GB" dirty="0" smtClean="0">
                <a:sym typeface="Wingdings" pitchFamily="2" charset="2"/>
              </a:rPr>
              <a:t>, EU Commissioner of Economic Affairs, ILO meeting (2013)</a:t>
            </a:r>
          </a:p>
          <a:p>
            <a:r>
              <a:rPr lang="en-GB" dirty="0" smtClean="0">
                <a:sym typeface="Wingdings" pitchFamily="2" charset="2"/>
              </a:rPr>
              <a:t>George Osborne (2010)</a:t>
            </a:r>
            <a:endParaRPr lang="en-GB" dirty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595252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9356" y="0"/>
            <a:ext cx="10734261" cy="636317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96348" y="6533322"/>
            <a:ext cx="701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First published as a PERI Working Paper in April 2013.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8640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</TotalTime>
  <Words>1376</Words>
  <Application>Microsoft Office PowerPoint</Application>
  <PresentationFormat>Widescreen</PresentationFormat>
  <Paragraphs>162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Wingdings</vt:lpstr>
      <vt:lpstr>Office Theme</vt:lpstr>
      <vt:lpstr>This Time is Different!</vt:lpstr>
      <vt:lpstr>Economics as the queen of social sciences</vt:lpstr>
      <vt:lpstr>Kenneth Rogoff</vt:lpstr>
      <vt:lpstr>Carmen M. Reinhart</vt:lpstr>
      <vt:lpstr>Harvard University, Department of Economics</vt:lpstr>
      <vt:lpstr>PowerPoint Presentation</vt:lpstr>
      <vt:lpstr>Carmen M. Reinhart and Kenneth Rogoff. 2010a. “Growth in a Time of Debt” AER: Papers and Proceedings 100 (Mayıs): 573-576</vt:lpstr>
      <vt:lpstr>Carmen M. Reinhart and Kenneth Rogoff. 2010a. “Growth in a Time of Debt” AER: Papers and Proceedings 100 (Mayıs): 573-576</vt:lpstr>
      <vt:lpstr>PowerPoint Presentation</vt:lpstr>
      <vt:lpstr>Thomas Herndon, Michael Ash, Robert Pollin. 2013. “Does high public debt consistently stifle economic growth? A critique of Reinhart and Rogoff” Cambridge J of Economics 38 (2): 257-279</vt:lpstr>
      <vt:lpstr>The 2008 Financial Crisis and the Austerity Measures </vt:lpstr>
      <vt:lpstr>The 2008 Financial Crisis: The Crisis of the Global Economy and the Crisis in Economics</vt:lpstr>
      <vt:lpstr>Replication Studies</vt:lpstr>
      <vt:lpstr>Replication Studies in Economics</vt:lpstr>
      <vt:lpstr>Replication Studies in Economics</vt:lpstr>
      <vt:lpstr>PowerPoint Presentation</vt:lpstr>
      <vt:lpstr>Replication Studies in Economics</vt:lpstr>
      <vt:lpstr>Replication Studies in Economics</vt:lpstr>
      <vt:lpstr>Replication Studies in Economics</vt:lpstr>
      <vt:lpstr>Replication Studies in Economics</vt:lpstr>
      <vt:lpstr>So what?</vt:lpstr>
      <vt:lpstr>So what?</vt:lpstr>
      <vt:lpstr>Scientific Misconduct vs.  Questionable Research Practices</vt:lpstr>
      <vt:lpstr>Economics as the queen of social sciences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Altug Yalcintas</dc:creator>
  <cp:lastModifiedBy>USER</cp:lastModifiedBy>
  <cp:revision>19</cp:revision>
  <dcterms:created xsi:type="dcterms:W3CDTF">2018-10-01T11:10:57Z</dcterms:created>
  <dcterms:modified xsi:type="dcterms:W3CDTF">2020-10-28T12:36:58Z</dcterms:modified>
</cp:coreProperties>
</file>