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7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532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2465FA-83F8-4D22-9E03-C200903E00EF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59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15B41-1CF3-4892-9BD2-A0B0DCE6C1F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78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9E2F2-8520-480B-B546-E691AE22C914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652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CD0C12-E922-45BE-8257-3BD6D07EC2F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16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7F66A-CCC6-457E-9611-83DCBC954034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8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B7864-1393-4FF4-AB54-237D2CE2FC7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9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BD23D-0A66-4FCD-ADA5-CD3E1622D19F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15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3F617-FCA5-4BDD-937E-59F5F6FA0D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84044-B582-454D-92AF-730AD3C187F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163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54E49-A465-4D59-9F72-D1DEAB98DA3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19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66A5A-7FDC-45C4-8CFA-B7B95740FA8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47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FE4D56-1CD9-46D9-8B71-3E3EE8D8314D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103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33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34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1035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1036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1037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1038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39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1040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52240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126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 dirty="0"/>
              <a:t>(CRYOPRESERVATİON)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35301" y="2028826"/>
            <a:ext cx="6049963" cy="38338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Sperm </a:t>
            </a:r>
            <a:r>
              <a:rPr lang="tr-TR" altLang="tr-TR" sz="2400" dirty="0" err="1"/>
              <a:t>collection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and</a:t>
            </a:r>
            <a:r>
              <a:rPr lang="tr-TR" altLang="tr-TR" sz="2400" dirty="0"/>
              <a:t> </a:t>
            </a:r>
            <a:r>
              <a:rPr lang="tr-TR" altLang="tr-TR" sz="2400" dirty="0" err="1"/>
              <a:t>examination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Dilution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Glycerolation</a:t>
            </a:r>
            <a:r>
              <a:rPr lang="tr-TR" altLang="tr-TR" sz="2400" dirty="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Packaging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the</a:t>
            </a:r>
            <a:r>
              <a:rPr lang="tr-TR" altLang="tr-TR" sz="2400" dirty="0"/>
              <a:t> </a:t>
            </a:r>
            <a:r>
              <a:rPr lang="tr-TR" altLang="tr-TR" sz="2400" dirty="0" err="1"/>
              <a:t>equilibration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Freezing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Storage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thawing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err="1"/>
              <a:t>Artificial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insemination</a:t>
            </a: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2494226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Storage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16113"/>
            <a:ext cx="4427538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3779838"/>
            <a:ext cx="4271962" cy="307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620714"/>
            <a:ext cx="4056063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98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/>
              <a:t>Sulandırma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1700213"/>
            <a:ext cx="4038600" cy="3886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1600" dirty="0" err="1"/>
              <a:t>Dilution</a:t>
            </a:r>
            <a:r>
              <a:rPr lang="tr-TR" altLang="tr-TR" sz="1600" dirty="0"/>
              <a:t> (</a:t>
            </a:r>
            <a:r>
              <a:rPr lang="tr-TR" altLang="tr-TR" sz="1600" dirty="0" err="1"/>
              <a:t>ratio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temp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pH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osmotic</a:t>
            </a:r>
            <a:r>
              <a:rPr lang="tr-TR" altLang="tr-TR" sz="1600" dirty="0"/>
              <a:t> </a:t>
            </a:r>
            <a:r>
              <a:rPr lang="tr-TR" altLang="tr-TR" sz="1600" dirty="0" err="1"/>
              <a:t>press</a:t>
            </a:r>
            <a:r>
              <a:rPr lang="tr-TR" altLang="tr-TR" sz="1600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err="1"/>
              <a:t>Tris</a:t>
            </a:r>
            <a:endParaRPr lang="tr-TR" altLang="tr-TR" sz="1600" dirty="0"/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err="1"/>
              <a:t>Tes</a:t>
            </a:r>
            <a:endParaRPr lang="tr-TR" altLang="tr-TR" sz="1600" dirty="0"/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err="1"/>
              <a:t>Pipes</a:t>
            </a:r>
            <a:endParaRPr lang="tr-TR" altLang="tr-TR" sz="1600" dirty="0"/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err="1"/>
              <a:t>Bes</a:t>
            </a:r>
            <a:endParaRPr lang="tr-TR" altLang="tr-TR" sz="1600" dirty="0"/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/>
              <a:t>Commercial (</a:t>
            </a:r>
            <a:r>
              <a:rPr lang="tr-TR" altLang="tr-TR" sz="1600" dirty="0" err="1"/>
              <a:t>lasifos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biosifos</a:t>
            </a:r>
            <a:r>
              <a:rPr lang="tr-TR" altLang="tr-TR" sz="1600" dirty="0"/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err="1"/>
              <a:t>external</a:t>
            </a:r>
            <a:r>
              <a:rPr lang="tr-TR" altLang="tr-TR" sz="1600" dirty="0"/>
              <a:t> </a:t>
            </a:r>
            <a:r>
              <a:rPr lang="tr-TR" altLang="tr-TR" sz="1600" dirty="0" err="1"/>
              <a:t>cryoprotektanlar</a:t>
            </a:r>
            <a:endParaRPr lang="tr-TR" altLang="tr-TR" sz="1600" dirty="0"/>
          </a:p>
          <a:p>
            <a:pPr lvl="2" eaLnBrk="1" hangingPunct="1">
              <a:lnSpc>
                <a:spcPct val="80000"/>
              </a:lnSpc>
            </a:pPr>
            <a:r>
              <a:rPr lang="tr-TR" altLang="tr-TR" sz="1600" dirty="0" err="1"/>
              <a:t>Egg</a:t>
            </a:r>
            <a:r>
              <a:rPr lang="tr-TR" altLang="tr-TR" sz="1600" dirty="0"/>
              <a:t> </a:t>
            </a:r>
            <a:r>
              <a:rPr lang="tr-TR" altLang="tr-TR" sz="1600" dirty="0" err="1"/>
              <a:t>yolk</a:t>
            </a:r>
            <a:r>
              <a:rPr lang="tr-TR" altLang="tr-TR" sz="1600" dirty="0"/>
              <a:t> (%10-20)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600" dirty="0"/>
              <a:t>BSA (3-6 mg/ml)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600" dirty="0"/>
              <a:t>Soya proteini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err="1"/>
              <a:t>İnternal</a:t>
            </a:r>
            <a:r>
              <a:rPr lang="tr-TR" altLang="tr-TR" sz="1600" dirty="0"/>
              <a:t> </a:t>
            </a:r>
            <a:r>
              <a:rPr lang="tr-TR" altLang="tr-TR" sz="1600" dirty="0" err="1"/>
              <a:t>cryoprotektanlar</a:t>
            </a:r>
            <a:endParaRPr lang="tr-TR" altLang="tr-TR" sz="1600" dirty="0"/>
          </a:p>
          <a:p>
            <a:pPr lvl="2" eaLnBrk="1" hangingPunct="1">
              <a:lnSpc>
                <a:spcPct val="80000"/>
              </a:lnSpc>
            </a:pPr>
            <a:r>
              <a:rPr lang="tr-TR" altLang="tr-TR" sz="1600" dirty="0"/>
              <a:t>DMSO 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600" dirty="0"/>
              <a:t>DMA (%1-15)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600" dirty="0" err="1"/>
              <a:t>Gliserol</a:t>
            </a:r>
            <a:endParaRPr lang="tr-TR" altLang="tr-TR" sz="1600" dirty="0"/>
          </a:p>
          <a:p>
            <a:pPr lvl="2" eaLnBrk="1" hangingPunct="1">
              <a:lnSpc>
                <a:spcPct val="80000"/>
              </a:lnSpc>
            </a:pPr>
            <a:r>
              <a:rPr lang="tr-TR" altLang="tr-TR" sz="1600" dirty="0"/>
              <a:t>Etilen glikol</a:t>
            </a:r>
          </a:p>
        </p:txBody>
      </p:sp>
      <p:sp>
        <p:nvSpPr>
          <p:cNvPr id="9220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167438" y="1700213"/>
            <a:ext cx="4038600" cy="3886200"/>
          </a:xfrm>
        </p:spPr>
        <p:txBody>
          <a:bodyPr/>
          <a:lstStyle/>
          <a:p>
            <a:pPr lvl="1" eaLnBrk="1" hangingPunct="1"/>
            <a:r>
              <a:rPr lang="tr-TR" altLang="tr-TR" sz="2000" dirty="0"/>
              <a:t>Antioksidanlar</a:t>
            </a:r>
          </a:p>
          <a:p>
            <a:pPr lvl="2" eaLnBrk="1" hangingPunct="1"/>
            <a:r>
              <a:rPr lang="tr-TR" altLang="tr-TR" dirty="0" err="1"/>
              <a:t>Vit</a:t>
            </a:r>
            <a:r>
              <a:rPr lang="tr-TR" altLang="tr-TR" dirty="0"/>
              <a:t> e, a</a:t>
            </a:r>
          </a:p>
          <a:p>
            <a:pPr lvl="2" eaLnBrk="1" hangingPunct="1"/>
            <a:r>
              <a:rPr lang="tr-TR" altLang="tr-TR" dirty="0" err="1"/>
              <a:t>Taurin</a:t>
            </a:r>
            <a:endParaRPr lang="tr-TR" altLang="tr-TR" dirty="0"/>
          </a:p>
          <a:p>
            <a:pPr lvl="2" eaLnBrk="1" hangingPunct="1"/>
            <a:r>
              <a:rPr lang="tr-TR" altLang="tr-TR" dirty="0" err="1"/>
              <a:t>Heparin</a:t>
            </a:r>
            <a:endParaRPr lang="tr-TR" altLang="tr-TR" dirty="0"/>
          </a:p>
          <a:p>
            <a:pPr lvl="2" eaLnBrk="1" hangingPunct="1"/>
            <a:r>
              <a:rPr lang="tr-TR" altLang="tr-TR" dirty="0" err="1"/>
              <a:t>Hipotaurin</a:t>
            </a:r>
            <a:endParaRPr lang="tr-TR" altLang="tr-TR" dirty="0"/>
          </a:p>
          <a:p>
            <a:pPr lvl="2" eaLnBrk="1" hangingPunct="1"/>
            <a:r>
              <a:rPr lang="tr-TR" altLang="tr-TR" dirty="0" err="1"/>
              <a:t>Glikozaminoglikanlar</a:t>
            </a:r>
            <a:r>
              <a:rPr lang="tr-TR" altLang="tr-TR" dirty="0"/>
              <a:t> </a:t>
            </a:r>
          </a:p>
          <a:p>
            <a:pPr lvl="1" eaLnBrk="1" hangingPunct="1"/>
            <a:r>
              <a:rPr lang="tr-TR" altLang="tr-TR" sz="2000" dirty="0"/>
              <a:t>Antibiyotikler</a:t>
            </a:r>
          </a:p>
          <a:p>
            <a:pPr lvl="2" eaLnBrk="1" hangingPunct="1"/>
            <a:r>
              <a:rPr lang="tr-TR" altLang="tr-TR" dirty="0" err="1"/>
              <a:t>Gentamisin</a:t>
            </a:r>
            <a:r>
              <a:rPr lang="tr-TR" altLang="tr-TR" dirty="0"/>
              <a:t>, penisilin-streptomisin</a:t>
            </a:r>
          </a:p>
          <a:p>
            <a:pPr eaLnBrk="1" hangingPunct="1"/>
            <a:endParaRPr lang="tr-TR" altLang="tr-TR" sz="2000" dirty="0"/>
          </a:p>
          <a:p>
            <a:pPr eaLnBrk="1" hangingPunct="1"/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799977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 t="7088" r="16537" b="22836"/>
          <a:stretch>
            <a:fillRect/>
          </a:stretch>
        </p:blipFill>
        <p:spPr bwMode="auto">
          <a:xfrm>
            <a:off x="3648075" y="549276"/>
            <a:ext cx="4654550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4" b="51968"/>
          <a:stretch>
            <a:fillRect/>
          </a:stretch>
        </p:blipFill>
        <p:spPr bwMode="auto">
          <a:xfrm>
            <a:off x="1524000" y="3802064"/>
            <a:ext cx="9144000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827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Gliserolizasyon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Sulandırıcının gliserollü kısmı ile sulandırma</a:t>
            </a:r>
          </a:p>
          <a:p>
            <a:pPr lvl="1" eaLnBrk="1" hangingPunct="1"/>
            <a:r>
              <a:rPr lang="tr-TR" altLang="tr-TR"/>
              <a:t>Gliserol (%1-15)</a:t>
            </a:r>
          </a:p>
          <a:p>
            <a:pPr lvl="1" eaLnBrk="1" hangingPunct="1"/>
            <a:r>
              <a:rPr lang="tr-TR" altLang="tr-TR"/>
              <a:t>Boğa için %7</a:t>
            </a:r>
          </a:p>
        </p:txBody>
      </p:sp>
    </p:spTree>
    <p:extLst>
      <p:ext uri="{BB962C8B-B14F-4D97-AF65-F5344CB8AC3E}">
        <p14:creationId xmlns:p14="http://schemas.microsoft.com/office/powerpoint/2010/main" val="553470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600"/>
              <a:t>PAKETLEME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/>
              <a:t>PELLET (0.1 ML)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MİNİ PAYET (0.25, 0.50 ML)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MAKROPAYET (2-5 ML)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YASSI PAYET (2.5 ML)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AMPUL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VİAL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TÜP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9" t="20468" r="8359"/>
          <a:stretch>
            <a:fillRect/>
          </a:stretch>
        </p:blipFill>
        <p:spPr bwMode="auto">
          <a:xfrm>
            <a:off x="6383339" y="4076700"/>
            <a:ext cx="4033837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044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Ekilibrasyon (alışım)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4</a:t>
            </a:r>
            <a:r>
              <a:rPr lang="tr-TR" altLang="tr-TR" baseline="30000"/>
              <a:t>o</a:t>
            </a:r>
            <a:r>
              <a:rPr lang="tr-TR" altLang="tr-TR"/>
              <a:t>C de 5 dakika ile 4 saat arası</a:t>
            </a:r>
          </a:p>
          <a:p>
            <a:pPr lvl="1" eaLnBrk="1" hangingPunct="1"/>
            <a:r>
              <a:rPr lang="tr-TR" altLang="tr-TR"/>
              <a:t>boğa için 2 saat</a:t>
            </a:r>
          </a:p>
          <a:p>
            <a:pPr lvl="1" eaLnBrk="1" hangingPunct="1"/>
            <a:endParaRPr lang="tr-TR" altLang="tr-TR"/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tr-TR" altLang="tr-TR"/>
              <a:t>Amaç: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tr-TR" altLang="tr-TR"/>
              <a:t>Spermatozoonun sulandırıcıya alışması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tr-TR" altLang="tr-TR"/>
              <a:t>Sıcaklığın düşürülmesi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tr-TR" altLang="tr-TR"/>
              <a:t>Cryoprotektana alışım</a:t>
            </a:r>
          </a:p>
        </p:txBody>
      </p:sp>
    </p:spTree>
    <p:extLst>
      <p:ext uri="{BB962C8B-B14F-4D97-AF65-F5344CB8AC3E}">
        <p14:creationId xmlns:p14="http://schemas.microsoft.com/office/powerpoint/2010/main" val="1479216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 (</a:t>
            </a:r>
            <a:r>
              <a:rPr lang="tr-TR" altLang="tr-TR" dirty="0" err="1"/>
              <a:t>cryopreservation</a:t>
            </a:r>
            <a:r>
              <a:rPr lang="tr-TR" altLang="tr-TR" dirty="0"/>
              <a:t>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800" b="1" dirty="0"/>
              <a:t>PELLET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err="1"/>
              <a:t>İce</a:t>
            </a:r>
            <a:r>
              <a:rPr lang="tr-TR" altLang="tr-TR" sz="2800" dirty="0"/>
              <a:t> (KATI CO</a:t>
            </a:r>
            <a:r>
              <a:rPr lang="tr-TR" altLang="tr-TR" sz="2800" baseline="-25000" dirty="0"/>
              <a:t>2</a:t>
            </a:r>
            <a:r>
              <a:rPr lang="tr-TR" altLang="tr-TR" sz="2800" dirty="0"/>
              <a:t> , -79</a:t>
            </a:r>
            <a:r>
              <a:rPr lang="tr-TR" altLang="tr-TR" sz="2800" baseline="30000" dirty="0"/>
              <a:t>o</a:t>
            </a:r>
            <a:r>
              <a:rPr lang="tr-TR" altLang="tr-TR" sz="2800" dirty="0"/>
              <a:t>C)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800" b="1" dirty="0"/>
              <a:t>PAYET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/>
              <a:t>Liquid </a:t>
            </a:r>
            <a:r>
              <a:rPr lang="tr-TR" altLang="tr-TR" sz="2800" dirty="0" err="1"/>
              <a:t>nitrogen</a:t>
            </a:r>
            <a:r>
              <a:rPr lang="tr-TR" altLang="tr-TR" sz="2800" dirty="0"/>
              <a:t> </a:t>
            </a:r>
            <a:r>
              <a:rPr lang="tr-TR" altLang="tr-TR" sz="2800" dirty="0" err="1"/>
              <a:t>vapor</a:t>
            </a:r>
            <a:r>
              <a:rPr lang="tr-TR" altLang="tr-TR" sz="2800" dirty="0"/>
              <a:t> (-110-120</a:t>
            </a:r>
            <a:r>
              <a:rPr lang="tr-TR" altLang="tr-TR" sz="2800" baseline="30000" dirty="0"/>
              <a:t>o</a:t>
            </a:r>
            <a:r>
              <a:rPr lang="tr-TR" altLang="tr-TR" sz="2800" dirty="0"/>
              <a:t>C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800" dirty="0" err="1"/>
              <a:t>Automatic</a:t>
            </a:r>
            <a:r>
              <a:rPr lang="tr-TR" altLang="tr-TR" sz="2800" dirty="0"/>
              <a:t> </a:t>
            </a:r>
            <a:r>
              <a:rPr lang="tr-TR" altLang="tr-TR" sz="2800" dirty="0" err="1"/>
              <a:t>freezing</a:t>
            </a:r>
            <a:r>
              <a:rPr lang="tr-TR" altLang="tr-TR" sz="2800" dirty="0"/>
              <a:t> </a:t>
            </a:r>
            <a:r>
              <a:rPr lang="tr-TR" altLang="tr-TR" sz="2800" dirty="0" err="1"/>
              <a:t>machine</a:t>
            </a:r>
            <a:endParaRPr lang="tr-TR" altLang="tr-TR" sz="2800" dirty="0"/>
          </a:p>
          <a:p>
            <a:pPr lvl="1" eaLnBrk="1" hangingPunct="1">
              <a:lnSpc>
                <a:spcPct val="80000"/>
              </a:lnSpc>
            </a:pPr>
            <a:r>
              <a:rPr lang="tr-TR" altLang="tr-TR" sz="2400" dirty="0" err="1"/>
              <a:t>Protocols</a:t>
            </a:r>
            <a:endParaRPr lang="tr-TR" altLang="tr-TR" sz="2400" dirty="0"/>
          </a:p>
          <a:p>
            <a:pPr lvl="1" eaLnBrk="1" hangingPunct="1">
              <a:lnSpc>
                <a:spcPct val="80000"/>
              </a:lnSpc>
            </a:pPr>
            <a:endParaRPr lang="tr-TR" altLang="tr-TR" sz="2400" dirty="0"/>
          </a:p>
          <a:p>
            <a:pPr lvl="2" eaLnBrk="1" hangingPunct="1">
              <a:lnSpc>
                <a:spcPct val="80000"/>
              </a:lnSpc>
            </a:pPr>
            <a:r>
              <a:rPr lang="tr-TR" altLang="tr-TR" sz="2200" dirty="0" err="1"/>
              <a:t>Dry</a:t>
            </a:r>
            <a:r>
              <a:rPr lang="tr-TR" altLang="tr-TR" sz="2200" dirty="0"/>
              <a:t> </a:t>
            </a:r>
            <a:r>
              <a:rPr lang="tr-TR" altLang="tr-TR" sz="2200" dirty="0" err="1"/>
              <a:t>ice</a:t>
            </a:r>
            <a:r>
              <a:rPr lang="tr-TR" altLang="tr-TR" sz="2200" dirty="0"/>
              <a:t> 5 </a:t>
            </a:r>
            <a:r>
              <a:rPr lang="tr-TR" altLang="tr-TR" sz="2200" dirty="0" err="1"/>
              <a:t>min</a:t>
            </a:r>
            <a:r>
              <a:rPr lang="tr-TR" altLang="tr-TR" sz="2200" dirty="0"/>
              <a:t> (-79</a:t>
            </a:r>
            <a:r>
              <a:rPr lang="tr-TR" altLang="tr-TR" sz="2200" baseline="30000" dirty="0"/>
              <a:t>o</a:t>
            </a:r>
            <a:r>
              <a:rPr lang="tr-TR" altLang="tr-TR" sz="2200" dirty="0"/>
              <a:t>C)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dirty="0"/>
              <a:t>Liquid </a:t>
            </a:r>
            <a:r>
              <a:rPr lang="tr-TR" altLang="tr-TR" dirty="0" err="1"/>
              <a:t>nitrogen</a:t>
            </a:r>
            <a:r>
              <a:rPr lang="tr-TR" altLang="tr-TR" dirty="0"/>
              <a:t> </a:t>
            </a:r>
            <a:r>
              <a:rPr lang="tr-TR" altLang="tr-TR" dirty="0" err="1"/>
              <a:t>vapor</a:t>
            </a:r>
            <a:r>
              <a:rPr lang="tr-TR" altLang="tr-TR" dirty="0"/>
              <a:t> </a:t>
            </a:r>
            <a:r>
              <a:rPr lang="tr-TR" altLang="tr-TR" sz="2200" dirty="0"/>
              <a:t>10 </a:t>
            </a:r>
            <a:r>
              <a:rPr lang="tr-TR" altLang="tr-TR" sz="2200" dirty="0" err="1"/>
              <a:t>min</a:t>
            </a:r>
            <a:r>
              <a:rPr lang="tr-TR" altLang="tr-TR" sz="2200" dirty="0"/>
              <a:t> (3 cm </a:t>
            </a:r>
            <a:r>
              <a:rPr lang="tr-TR" altLang="tr-TR" sz="2200" dirty="0" err="1"/>
              <a:t>above</a:t>
            </a:r>
            <a:r>
              <a:rPr lang="tr-TR" altLang="tr-TR" sz="2200" dirty="0"/>
              <a:t> </a:t>
            </a:r>
            <a:r>
              <a:rPr lang="tr-TR" altLang="tr-TR" sz="2200" dirty="0" err="1"/>
              <a:t>liq</a:t>
            </a:r>
            <a:r>
              <a:rPr lang="tr-TR" altLang="tr-TR" sz="2200" dirty="0"/>
              <a:t>, -120</a:t>
            </a:r>
            <a:r>
              <a:rPr lang="tr-TR" altLang="tr-TR" sz="2200" baseline="30000" dirty="0"/>
              <a:t>o</a:t>
            </a:r>
            <a:r>
              <a:rPr lang="tr-TR" altLang="tr-TR" sz="2200" dirty="0"/>
              <a:t>C )</a:t>
            </a:r>
          </a:p>
        </p:txBody>
      </p:sp>
    </p:spTree>
    <p:extLst>
      <p:ext uri="{BB962C8B-B14F-4D97-AF65-F5344CB8AC3E}">
        <p14:creationId xmlns:p14="http://schemas.microsoft.com/office/powerpoint/2010/main" val="3394830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graphicFrame>
        <p:nvGraphicFramePr>
          <p:cNvPr id="15363" name="Object 6"/>
          <p:cNvGraphicFramePr>
            <a:graphicFrameLocks noGrp="1" noChangeAspect="1"/>
          </p:cNvGraphicFramePr>
          <p:nvPr>
            <p:ph sz="half" idx="1"/>
          </p:nvPr>
        </p:nvGraphicFramePr>
        <p:xfrm>
          <a:off x="1774825" y="333375"/>
          <a:ext cx="4038600" cy="302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hoto Editor Fotoğrafı" r:id="rId3" imgW="6095238" imgH="4571429" progId="MSPhotoEd.3">
                  <p:embed/>
                </p:oleObj>
              </mc:Choice>
              <mc:Fallback>
                <p:oleObj name="Photo Editor Fotoğrafı"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5" y="333375"/>
                        <a:ext cx="4038600" cy="302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9" y="3644900"/>
            <a:ext cx="42259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65" name="Object 9"/>
          <p:cNvGraphicFramePr>
            <a:graphicFrameLocks noGrp="1" noChangeAspect="1"/>
          </p:cNvGraphicFramePr>
          <p:nvPr>
            <p:ph sz="half" idx="2"/>
          </p:nvPr>
        </p:nvGraphicFramePr>
        <p:xfrm>
          <a:off x="6383338" y="333375"/>
          <a:ext cx="4038600" cy="302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Fotoğrafı" r:id="rId6" imgW="6095238" imgH="4571429" progId="MSPhotoEd.3">
                  <p:embed/>
                </p:oleObj>
              </mc:Choice>
              <mc:Fallback>
                <p:oleObj name="Photo Editor Fotoğrafı" r:id="rId6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8" y="333375"/>
                        <a:ext cx="4038600" cy="302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7530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76" y="3348038"/>
            <a:ext cx="4632325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76" y="549275"/>
            <a:ext cx="4632325" cy="322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563938"/>
            <a:ext cx="4487863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49276"/>
            <a:ext cx="4500563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5193920"/>
      </p:ext>
    </p:extLst>
  </p:cSld>
  <p:clrMapOvr>
    <a:masterClrMapping/>
  </p:clrMapOvr>
</p:sld>
</file>

<file path=ppt/theme/theme1.xml><?xml version="1.0" encoding="utf-8"?>
<a:theme xmlns:a="http://schemas.openxmlformats.org/drawingml/2006/main" name="Piksel">
  <a:themeElements>
    <a:clrScheme name="Piks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ks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ks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ks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ks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ks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ks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ks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ks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ks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ks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ks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ks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ks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191</Words>
  <Application>Microsoft Macintosh PowerPoint</Application>
  <PresentationFormat>Widescreen</PresentationFormat>
  <Paragraphs>65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Times New Roman</vt:lpstr>
      <vt:lpstr>Wingdings</vt:lpstr>
      <vt:lpstr>Piksel</vt:lpstr>
      <vt:lpstr>Photo Editor Fotoğrafı</vt:lpstr>
      <vt:lpstr>(CRYOPRESERVATİON)</vt:lpstr>
      <vt:lpstr>Sulandırma</vt:lpstr>
      <vt:lpstr>PowerPoint Presentation</vt:lpstr>
      <vt:lpstr>Gliserolizasyon</vt:lpstr>
      <vt:lpstr>PAKETLEME</vt:lpstr>
      <vt:lpstr>Ekilibrasyon (alışım)</vt:lpstr>
      <vt:lpstr> (cryopreservation)</vt:lpstr>
      <vt:lpstr>PowerPoint Presentation</vt:lpstr>
      <vt:lpstr>PowerPoint Presentation</vt:lpstr>
      <vt:lpstr>Storage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SPERMANIN UZUN SÜRELİ SAKLANMASI</dc:title>
  <dc:creator>Akcay</dc:creator>
  <cp:lastModifiedBy>Microsoft</cp:lastModifiedBy>
  <cp:revision>2</cp:revision>
  <dcterms:created xsi:type="dcterms:W3CDTF">2017-11-23T08:45:29Z</dcterms:created>
  <dcterms:modified xsi:type="dcterms:W3CDTF">2019-05-07T14:20:21Z</dcterms:modified>
</cp:coreProperties>
</file>