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66" r:id="rId3"/>
    <p:sldId id="268" r:id="rId4"/>
    <p:sldId id="274" r:id="rId5"/>
    <p:sldId id="269" r:id="rId6"/>
    <p:sldId id="270" r:id="rId7"/>
    <p:sldId id="271" r:id="rId8"/>
    <p:sldId id="272" r:id="rId9"/>
    <p:sldId id="275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CFE9A-004A-7C45-8FD5-963F059BE18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2B91E-E5C4-3444-9E10-3826226766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9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Bağlayıcı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Oval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7" name="6 Düz Bağlayıcı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cxnSp>
        <p:nvCxnSpPr>
          <p:cNvPr id="10" name="9 Düz Bağlayıcı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Bağlayıcı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219200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C00000"/>
                </a:solidFill>
              </a:rPr>
              <a:t>OKUL ÖNCESİ EĞİTİM ROGRAMLARI-I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tr-TR" dirty="0"/>
              <a:t>MEB, (2013). Okul Öncesi Eğitim Programı. Ankara: MEB Temel Eğitimi Genel Müdürlüğü..</a:t>
            </a:r>
          </a:p>
          <a:p>
            <a:pPr lvl="0" algn="just"/>
            <a:r>
              <a:rPr lang="tr-TR" dirty="0"/>
              <a:t>MEB,  (2013).0 -36 Ay Çocukları İçin Eğitim Programı. Ankara: Milli Eğitim Bakanlığı Temel Eğitim Genel Müdürlüğü. </a:t>
            </a:r>
          </a:p>
          <a:p>
            <a:pPr lvl="0" algn="just"/>
            <a:r>
              <a:rPr lang="tr-TR" dirty="0"/>
              <a:t>Akyol, A. (Editör) (2015).  Okul Öncesi Eğitim Programları, Her Yönüyle Okul Öncesi Eğitim, 157-183, Ankara: Hedef Yayıncılık.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r>
              <a:rPr lang="tr-TR" sz="3200" dirty="0">
                <a:solidFill>
                  <a:srgbClr val="C00000"/>
                </a:solidFill>
              </a:rPr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998482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271464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tr-TR" sz="1800" b="1" dirty="0"/>
              <a:t>Çocukların gelişimlerin desteklemek,</a:t>
            </a:r>
          </a:p>
          <a:p>
            <a:pPr algn="just">
              <a:lnSpc>
                <a:spcPct val="120000"/>
              </a:lnSpc>
            </a:pPr>
            <a:r>
              <a:rPr lang="tr-TR" sz="1800" b="1" dirty="0"/>
              <a:t>Çocukların iyi alışkanlıklar kazanmasını sağlamak,</a:t>
            </a:r>
          </a:p>
          <a:p>
            <a:pPr algn="just">
              <a:lnSpc>
                <a:spcPct val="120000"/>
              </a:lnSpc>
            </a:pPr>
            <a:r>
              <a:rPr lang="tr-TR" sz="1800" b="1" dirty="0"/>
              <a:t>Çocukları  ilkokula hazırlamak,</a:t>
            </a:r>
          </a:p>
          <a:p>
            <a:pPr algn="just">
              <a:lnSpc>
                <a:spcPct val="120000"/>
              </a:lnSpc>
            </a:pPr>
            <a:r>
              <a:rPr lang="tr-TR" sz="1800" b="1" dirty="0"/>
              <a:t>Şartları elverişsiz çevrelerden ve ailelerden gelen çocuklar için ortak bir yetiştirme  ortamı yaratmak,</a:t>
            </a:r>
          </a:p>
          <a:p>
            <a:pPr algn="just">
              <a:lnSpc>
                <a:spcPct val="120000"/>
              </a:lnSpc>
            </a:pPr>
            <a:r>
              <a:rPr lang="tr-TR" sz="1800" b="1" dirty="0"/>
              <a:t>Çocukların </a:t>
            </a:r>
            <a:r>
              <a:rPr lang="tr-TR" sz="1800" b="1" dirty="0" err="1"/>
              <a:t>Türkçe’yi</a:t>
            </a:r>
            <a:r>
              <a:rPr lang="tr-TR" sz="1800" b="1" dirty="0"/>
              <a:t> doğru ve güzel konuşmalarını sağlamaktır.</a:t>
            </a:r>
          </a:p>
          <a:p>
            <a:pPr algn="just">
              <a:lnSpc>
                <a:spcPct val="120000"/>
              </a:lnSpc>
              <a:buNone/>
            </a:pPr>
            <a:endParaRPr lang="tr-TR" sz="1800" dirty="0"/>
          </a:p>
          <a:p>
            <a:pPr algn="just">
              <a:lnSpc>
                <a:spcPct val="120000"/>
              </a:lnSpc>
            </a:pPr>
            <a:endParaRPr lang="tr-TR" sz="18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dirty="0">
                <a:solidFill>
                  <a:srgbClr val="C00000"/>
                </a:solidFill>
              </a:rPr>
              <a:t>OKUL ÖNCESİ EĞİTİMİN AMAÇLARI </a:t>
            </a:r>
            <a:br>
              <a:rPr lang="tr-TR" dirty="0">
                <a:solidFill>
                  <a:srgbClr val="C00000"/>
                </a:solidFill>
              </a:rPr>
            </a:br>
            <a:endParaRPr lang="tr-TR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2166934"/>
          </a:xfrm>
        </p:spPr>
        <p:txBody>
          <a:bodyPr>
            <a:normAutofit fontScale="92500"/>
          </a:bodyPr>
          <a:lstStyle/>
          <a:p>
            <a:pPr lvl="0" algn="just"/>
            <a:r>
              <a:rPr lang="tr-TR" dirty="0"/>
              <a:t>Okul öncesi eğitim çocuğun gereksinimlerine ve bireysel farklılıklarına uygun olmalıdır.</a:t>
            </a:r>
          </a:p>
          <a:p>
            <a:pPr lvl="0" algn="just"/>
            <a:r>
              <a:rPr lang="tr-TR" dirty="0"/>
              <a:t>Okul öncesi eğitim çocuğun motor, sosyal ve duygusal, dil ve bilişsel gelişimini desteklemeli, </a:t>
            </a:r>
            <a:r>
              <a:rPr lang="tr-TR" dirty="0" err="1"/>
              <a:t>özbakım</a:t>
            </a:r>
            <a:r>
              <a:rPr lang="tr-TR" dirty="0"/>
              <a:t> becerilerini kazandırmalı ve onu ilkokula hazırlamalıdır.</a:t>
            </a:r>
          </a:p>
          <a:p>
            <a:pPr algn="just"/>
            <a:endParaRPr lang="tr-TR" dirty="0"/>
          </a:p>
        </p:txBody>
      </p:sp>
      <p:sp>
        <p:nvSpPr>
          <p:cNvPr id="6" name="2 Başlık"/>
          <p:cNvSpPr txBox="1">
            <a:spLocks/>
          </p:cNvSpPr>
          <p:nvPr/>
        </p:nvSpPr>
        <p:spPr>
          <a:xfrm>
            <a:off x="428596" y="-28577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-100" normalizeH="0" baseline="0" noProof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C0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OKUL ÖNCESİ EĞİTİMİN TEMEL İLKELERİ</a:t>
            </a:r>
            <a:endParaRPr kumimoji="0" lang="tr-TR" sz="3200" b="0" i="0" u="none" strike="noStrike" kern="1200" cap="none" spc="-100" normalizeH="0" baseline="0" noProof="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C00000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395536" y="1916832"/>
            <a:ext cx="8501122" cy="2714620"/>
          </a:xfrm>
        </p:spPr>
        <p:txBody>
          <a:bodyPr>
            <a:normAutofit/>
          </a:bodyPr>
          <a:lstStyle/>
          <a:p>
            <a:pPr lvl="0" algn="just"/>
            <a:r>
              <a:rPr lang="tr-TR" dirty="0"/>
              <a:t>Okul öncesi eğitim kurumlarında çocukların gereksinimlerini karşılamak amacıyla demokratik eğitim anlayışına uygun öğrenme ortamları hazırlanmalıdır. </a:t>
            </a:r>
          </a:p>
          <a:p>
            <a:pPr lvl="0" algn="just"/>
            <a:r>
              <a:rPr lang="tr-TR" dirty="0"/>
              <a:t>Etkinlikler düzenlenirken çocukların ilgi ve gereksinimlerinin yanı sıra çevrenin ve okulun olanakları da göz önünde bulundurulmalıdır.</a:t>
            </a:r>
          </a:p>
          <a:p>
            <a:pPr algn="just"/>
            <a:endParaRPr lang="tr-TR" dirty="0"/>
          </a:p>
        </p:txBody>
      </p:sp>
      <p:sp>
        <p:nvSpPr>
          <p:cNvPr id="4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/>
              <a:t>Eğitim sürecinde çocuğun bildiklerinden başlanmalı ve deneyerek öğrenmesine olanak tanınmalıdır.</a:t>
            </a:r>
          </a:p>
          <a:p>
            <a:pPr lvl="0" algn="just">
              <a:buNone/>
            </a:pPr>
            <a:endParaRPr lang="tr-TR" dirty="0"/>
          </a:p>
          <a:p>
            <a:pPr lvl="0" algn="just"/>
            <a:r>
              <a:rPr lang="tr-TR" dirty="0"/>
              <a:t>Çocukların </a:t>
            </a:r>
            <a:r>
              <a:rPr lang="tr-TR" dirty="0" err="1"/>
              <a:t>Türkçe’yi</a:t>
            </a:r>
            <a:r>
              <a:rPr lang="tr-TR" dirty="0"/>
              <a:t> doğru ve güzel konuşmalarına gereken önem verilmelidir.</a:t>
            </a:r>
          </a:p>
          <a:p>
            <a:pPr lvl="0" algn="just">
              <a:buNone/>
            </a:pPr>
            <a:endParaRPr lang="tr-TR" dirty="0"/>
          </a:p>
          <a:p>
            <a:pPr algn="just"/>
            <a:r>
              <a:rPr lang="tr-TR" dirty="0"/>
              <a:t>Okul öncesi dönemde verilen eğitim ile çocukların sevgi, saygı, işbirliği, sorumluluk, hoşgörü, yardımlaşma, dayanışma ve paylaşma gibi duygu ve davranışları geliştirilmelidir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/>
              <a:t>Eğitim, çocuğun kendine saygı ve güven duymasını sağlamalı, ona öz denetim kazandırmalıdır.</a:t>
            </a:r>
          </a:p>
          <a:p>
            <a:pPr lvl="0" algn="just">
              <a:buNone/>
            </a:pPr>
            <a:endParaRPr lang="tr-TR" dirty="0"/>
          </a:p>
          <a:p>
            <a:pPr lvl="0" algn="just"/>
            <a:r>
              <a:rPr lang="tr-TR" dirty="0"/>
              <a:t>Oyun bu yaş grubundaki çocuklar için en uygun öğrenme yöntemidir. Tüm etkinlikler oyun temelli düzenlenmelidir.</a:t>
            </a:r>
          </a:p>
          <a:p>
            <a:pPr lvl="0" algn="just">
              <a:buNone/>
            </a:pPr>
            <a:endParaRPr lang="tr-TR" dirty="0"/>
          </a:p>
          <a:p>
            <a:pPr lvl="0" algn="just"/>
            <a:r>
              <a:rPr lang="tr-TR" dirty="0"/>
              <a:t>Çocuklarla iletişimde,  onların kişiliğini zedeleyici şekilde davranılmamalı, baskı ve kısıtlamalara yer verilmemelidir.</a:t>
            </a:r>
          </a:p>
          <a:p>
            <a:pPr algn="just"/>
            <a:endParaRPr lang="tr-TR" dirty="0"/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tr-TR" dirty="0"/>
              <a:t>Çocukların bağımsız davranışlar geliştirmesi desteklenmeli, yardıma gereksinim duyduklarında yetişkin desteği, rehberliği ve güven verici yakınlığı sağlanmalıdır.</a:t>
            </a:r>
          </a:p>
          <a:p>
            <a:pPr lvl="0" algn="just"/>
            <a:r>
              <a:rPr lang="tr-TR" dirty="0"/>
              <a:t>Çocukların kendilerinin ve başkalarının duygularını fark etmesi desteklenmelidir.</a:t>
            </a:r>
          </a:p>
          <a:p>
            <a:pPr algn="just"/>
            <a:endParaRPr lang="tr-TR" dirty="0"/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Eğitim sürecine çocuğun ve ailenin etkin katılımı sağlanmalıdır.</a:t>
            </a:r>
          </a:p>
          <a:p>
            <a:pPr lvl="0"/>
            <a:r>
              <a:rPr lang="tr-TR" dirty="0"/>
              <a:t>Okul öncesi eğitim süreçleriyle rehberlik hizmetleri bütünleştirilmelidir.</a:t>
            </a:r>
          </a:p>
          <a:p>
            <a:pPr lvl="0"/>
            <a:r>
              <a:rPr lang="tr-TR" dirty="0"/>
              <a:t>Çocuğun gelişimi ve okul öncesi eğitim programı düzenli olarak değerlendirilmelidir.</a:t>
            </a:r>
          </a:p>
          <a:p>
            <a:r>
              <a:rPr lang="tr-TR" dirty="0"/>
              <a:t>Değerlendirme sonuçları çocukların, öğretmenin ve programın geliştirilmesi amacıyla etkin olarak kullanılmalıdır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88118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tr-TR" dirty="0"/>
              <a:t>Çocukların hayal güçleri, yaratıcı ve eleştirel düşünme becerileri, iletişim kurma ve duygularını anlatabilme davranışları geliştirilmelidir.</a:t>
            </a:r>
          </a:p>
          <a:p>
            <a:pPr lvl="0" algn="just"/>
            <a:r>
              <a:rPr lang="tr-TR" dirty="0"/>
              <a:t>Programlar hazırlanırken aile ve içinde bulunulan çevrenin özellikleri dikkate alınmalıdır.</a:t>
            </a:r>
          </a:p>
          <a:p>
            <a:endParaRPr lang="tr-TR" dirty="0"/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</a:rPr>
              <a:t>OKUL ÖNCESİ EĞİTİMİN TEMEL İLKELERİ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151</TotalTime>
  <Words>411</Words>
  <Application>Microsoft Office PowerPoint</Application>
  <PresentationFormat>Ekran Gösterisi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Constantia</vt:lpstr>
      <vt:lpstr>Wingdings 2</vt:lpstr>
      <vt:lpstr>Kağıt</vt:lpstr>
      <vt:lpstr>OKUL ÖNCESİ EĞİTİM ROGRAMLARI-I</vt:lpstr>
      <vt:lpstr>OKUL ÖNCESİ EĞİTİMİN AMAÇLARI  </vt:lpstr>
      <vt:lpstr>PowerPoint Sunusu</vt:lpstr>
      <vt:lpstr>OKUL ÖNCESİ EĞİTİMİN TEMEL İLKELERİ</vt:lpstr>
      <vt:lpstr>OKUL ÖNCESİ EĞİTİMİN TEMEL İLKELERİ</vt:lpstr>
      <vt:lpstr>OKUL ÖNCESİ EĞİTİMİN TEMEL İLKELERİ</vt:lpstr>
      <vt:lpstr>OKUL ÖNCESİ EĞİTİMİN TEMEL İLKELERİ</vt:lpstr>
      <vt:lpstr>OKUL ÖNCESİ EĞİTİMİN TEMEL İLKELERİ</vt:lpstr>
      <vt:lpstr>OKUL ÖNCESİ EĞİTİMİN TEMEL İLKELERİ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ÖNCESİ EĞİTİM PROGRAMLARI-I</dc:title>
  <dc:creator>aysel</dc:creator>
  <cp:lastModifiedBy>Emin Demir</cp:lastModifiedBy>
  <cp:revision>22</cp:revision>
  <dcterms:created xsi:type="dcterms:W3CDTF">2013-09-22T16:02:41Z</dcterms:created>
  <dcterms:modified xsi:type="dcterms:W3CDTF">2020-05-03T22:52:53Z</dcterms:modified>
</cp:coreProperties>
</file>