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01" r:id="rId2"/>
    <p:sldId id="302" r:id="rId3"/>
    <p:sldId id="303" r:id="rId4"/>
    <p:sldId id="413" r:id="rId5"/>
    <p:sldId id="414" r:id="rId6"/>
    <p:sldId id="415" r:id="rId7"/>
    <p:sldId id="267" r:id="rId8"/>
    <p:sldId id="431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ema Uygulanmış Stil 1 - Vurgu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ema Uygulanmış Stil 1 - Vurgu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ema Uygulanmış Stil 1 - Vurgu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FD0F851-EC5A-4D38-B0AD-8093EC10F338}" styleName="Açık Stil 1 - Vurgu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721"/>
    <p:restoredTop sz="94627"/>
  </p:normalViewPr>
  <p:slideViewPr>
    <p:cSldViewPr snapToGrid="0" snapToObjects="1">
      <p:cViewPr varScale="1">
        <p:scale>
          <a:sx n="88" d="100"/>
          <a:sy n="88" d="100"/>
        </p:scale>
        <p:origin x="27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014C95C-4754-3846-95C8-95008481E3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F7718EB0-EBB6-0745-9597-E2FB2A1F6F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18C25AAB-D505-EC41-85DD-81393A44EB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0DA27-DB15-FE49-82AB-978E547D97B8}" type="datetimeFigureOut">
              <a:rPr lang="tr-TR" smtClean="0"/>
              <a:t>10.07.2020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4CEBFD32-0A11-BD4D-8924-7597BC1827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4E3F658-A83A-C44A-8217-74D3A0DB0D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628CD-C990-824A-BB7F-D0A3947A12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819447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043B8A1-B472-FE4D-8FB5-1E8EF89B00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AF11FE95-F774-5E40-9E72-852E80005E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1DB85B1C-33B3-1041-9343-9085F69314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0DA27-DB15-FE49-82AB-978E547D97B8}" type="datetimeFigureOut">
              <a:rPr lang="tr-TR" smtClean="0"/>
              <a:t>10.07.2020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CF76EE11-C72A-9E46-AA55-B637FC722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2886E5E-2416-D74E-82B6-4BC18EDFC9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628CD-C990-824A-BB7F-D0A3947A12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29779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EC3DEB83-3048-824B-87F3-CB983ED152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9A0968B9-DEF9-2A4D-8071-9499EFB1B4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80F68BED-E936-904A-9FFE-F1231B87E9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0DA27-DB15-FE49-82AB-978E547D97B8}" type="datetimeFigureOut">
              <a:rPr lang="tr-TR" smtClean="0"/>
              <a:t>10.07.2020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951BFD9F-482B-FE42-A75A-AEFB38A83D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C2B3ED22-39DB-1748-ACD5-AF7DF9C7A2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628CD-C990-824A-BB7F-D0A3947A12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2962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D0CFC03D-FCB0-844A-9E53-3425BEE649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339F377-5D61-1541-B9C6-866F685598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35EF6974-FD1E-F640-995B-37FC156F8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0DA27-DB15-FE49-82AB-978E547D97B8}" type="datetimeFigureOut">
              <a:rPr lang="tr-TR" smtClean="0"/>
              <a:t>10.07.2020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E96624F7-83DC-8343-8F76-7908048CF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3ED5B8EE-78A3-554D-8002-598A2B9361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628CD-C990-824A-BB7F-D0A3947A12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65297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53542460-34D9-C042-9475-06CAA4C317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AC79F26A-6C95-E345-A50E-5E32D968E2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260AA4CA-EFAC-B44E-87CB-5DA9836C9C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0DA27-DB15-FE49-82AB-978E547D97B8}" type="datetimeFigureOut">
              <a:rPr lang="tr-TR" smtClean="0"/>
              <a:t>10.07.2020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0D427EB7-F7FB-5F42-896A-C690DC0C8D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EEC1032D-13E9-564C-AA66-961179E763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628CD-C990-824A-BB7F-D0A3947A12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64749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AFD3033-A995-B140-99F4-6647AA46F8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B23C8BD-F12E-994A-8420-E1484A9D5F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39C3B8E7-3FD6-AE43-A9BB-3ACD3ACF9D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D254F43B-F002-DC47-9B15-D1E37721B8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0DA27-DB15-FE49-82AB-978E547D97B8}" type="datetimeFigureOut">
              <a:rPr lang="tr-TR" smtClean="0"/>
              <a:t>10.07.2020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B262B01F-5EE0-144A-9420-2EC132663B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F9A97FE9-0E27-C644-BD5E-D95B85B51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628CD-C990-824A-BB7F-D0A3947A12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84673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B2A7B51F-6459-014D-88A8-F99659288E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66057EE1-1A52-7A4A-BB10-A101C1E78C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AEF1D1FB-F5F2-1B4B-89AE-A8229D8E5D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5B6E7DB9-9ECD-DD49-A60B-7405C0BAB81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5AC3B65D-CCD6-D04F-A8C8-42BF185772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DC76958F-8B84-7345-96B2-4462BB53C6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0DA27-DB15-FE49-82AB-978E547D97B8}" type="datetimeFigureOut">
              <a:rPr lang="tr-TR" smtClean="0"/>
              <a:t>10.07.2020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EE92AECC-4D85-BE44-9A1E-3F23902A72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3F03560E-0074-6849-8CF3-D3D46CCAA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628CD-C990-824A-BB7F-D0A3947A12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4142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3949D89-45FC-704E-BD4C-511A148781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163E6B19-20AB-764E-B96C-FFBCFEB7F8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0DA27-DB15-FE49-82AB-978E547D97B8}" type="datetimeFigureOut">
              <a:rPr lang="tr-TR" smtClean="0"/>
              <a:t>10.07.2020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D8E2AB5A-0A68-5240-A62E-26CCA9233B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28CEA738-884B-454E-A1EA-3CF9B13D39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628CD-C990-824A-BB7F-D0A3947A12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99629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E53116E5-73EA-E84C-B217-02EC9ACA82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0DA27-DB15-FE49-82AB-978E547D97B8}" type="datetimeFigureOut">
              <a:rPr lang="tr-TR" smtClean="0"/>
              <a:t>10.07.2020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8AD2D85B-6EAB-7A4C-9B63-8862A302D1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A81EFB3F-2742-A24C-8A73-5B359B2EA9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628CD-C990-824A-BB7F-D0A3947A12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67687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36C408C-7743-5643-B41E-8BE269CAB5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6F2B54B-C020-B64C-8D9F-CF5A5803FE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562E4D84-FDE6-0F44-A865-72D0098F18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022F66FF-38B6-A849-8B48-716CA7C2C1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0DA27-DB15-FE49-82AB-978E547D97B8}" type="datetimeFigureOut">
              <a:rPr lang="tr-TR" smtClean="0"/>
              <a:t>10.07.2020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D80413AE-8DD1-7340-BC33-54A45BC09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28788AC7-D4B6-B344-829C-F4266C5C2A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628CD-C990-824A-BB7F-D0A3947A12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61323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C03E1BF0-6BE1-334C-B08A-8A7FBA1075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BCD2F01A-2B55-6547-B7F7-FD28D16285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AC7B17E4-5D1B-6D49-86D8-E9DBE1F31F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EBE08FF5-4969-0043-A216-63DD0DE12F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0DA27-DB15-FE49-82AB-978E547D97B8}" type="datetimeFigureOut">
              <a:rPr lang="tr-TR" smtClean="0"/>
              <a:t>10.07.2020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369261B2-D478-454B-9AA2-802F9058A7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07A4C2C8-2C4E-A24F-8F52-22399FE2F3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628CD-C990-824A-BB7F-D0A3947A12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47947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C339E14B-5062-FC45-AE61-B2D9FC9DA8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614D358F-AF5F-0440-9A74-511D0F25C3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95604B8A-6D3A-D042-82C1-8CA0CD9F8A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D0DA27-DB15-FE49-82AB-978E547D97B8}" type="datetimeFigureOut">
              <a:rPr lang="tr-TR" smtClean="0"/>
              <a:t>10.07.2020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1129A09E-6494-0D4A-AF47-2D67E4F063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DD2D8B45-2B45-2147-9C4D-778AF79509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6628CD-C990-824A-BB7F-D0A3947A12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31244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47B18195-1597-3945-B7B8-7066885C91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/>
              <a:t>Marka Kültürü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FB82106-8661-8A4C-B60C-7D00E432D6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Marka kültürü, markaya değer sağlayan unsurların bir bileşkesidir.</a:t>
            </a:r>
          </a:p>
          <a:p>
            <a:r>
              <a:rPr lang="tr-TR" dirty="0"/>
              <a:t>Marka kültürü, “bir kuruluşun yöneticisi ve çalışanıyla kendi içindeki değerleri markanın dış değerleriyle dengeleme sürecindeki tüm davranışlarının bir sentezidir. ”</a:t>
            </a:r>
          </a:p>
        </p:txBody>
      </p:sp>
    </p:spTree>
    <p:extLst>
      <p:ext uri="{BB962C8B-B14F-4D97-AF65-F5344CB8AC3E}">
        <p14:creationId xmlns:p14="http://schemas.microsoft.com/office/powerpoint/2010/main" val="34446389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74A5E198-F561-BF49-82B1-6A7EF0C322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/>
              <a:t>Davranış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F6CDACC-9F25-5547-8D97-DD517CC7F3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“Davranış kimliği, markanın iç ve dış hedef kitleye yönelik standardize edilmiş davranış kalıplarından oluştur”.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 algn="r">
              <a:buNone/>
            </a:pPr>
            <a:endParaRPr lang="tr-TR" sz="1600" dirty="0"/>
          </a:p>
          <a:p>
            <a:pPr marL="0" indent="0" algn="r">
              <a:buNone/>
            </a:pPr>
            <a:endParaRPr lang="tr-TR" sz="1600" dirty="0"/>
          </a:p>
          <a:p>
            <a:pPr marL="0" indent="0" algn="r">
              <a:buNone/>
            </a:pPr>
            <a:endParaRPr lang="tr-TR" sz="1600" dirty="0"/>
          </a:p>
          <a:p>
            <a:pPr marL="0" indent="0" algn="r">
              <a:buNone/>
            </a:pPr>
            <a:endParaRPr lang="tr-TR" sz="1600" dirty="0"/>
          </a:p>
          <a:p>
            <a:pPr marL="0" indent="0" algn="r">
              <a:buNone/>
            </a:pPr>
            <a:r>
              <a:rPr lang="tr-TR" sz="1600" dirty="0"/>
              <a:t>(Babür Tosun, 2014, s. 114)</a:t>
            </a:r>
          </a:p>
        </p:txBody>
      </p:sp>
    </p:spTree>
    <p:extLst>
      <p:ext uri="{BB962C8B-B14F-4D97-AF65-F5344CB8AC3E}">
        <p14:creationId xmlns:p14="http://schemas.microsoft.com/office/powerpoint/2010/main" val="19325473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432F47D8-8F21-6F48-A1BF-5399F30E53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/>
              <a:t>İletişim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A509994-3E87-024A-8F68-F49209EC60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Markalama çabalarında hedef pazarda yer alan tüketici ve alıcılarla gerçekleştirilecek iletişimin önemli rolleri bulunur.</a:t>
            </a:r>
          </a:p>
          <a:p>
            <a:endParaRPr lang="tr-TR" dirty="0"/>
          </a:p>
          <a:p>
            <a:r>
              <a:rPr lang="tr-TR" dirty="0"/>
              <a:t>Marka stratejilerinin amaçlanan hedeflere ulaştırılabilmesi için iletişim süreçlerinin bütünlüklü ve tutarlı şekilde yönetilmesi gerekir.</a:t>
            </a:r>
          </a:p>
        </p:txBody>
      </p:sp>
    </p:spTree>
    <p:extLst>
      <p:ext uri="{BB962C8B-B14F-4D97-AF65-F5344CB8AC3E}">
        <p14:creationId xmlns:p14="http://schemas.microsoft.com/office/powerpoint/2010/main" val="37670051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B9C3DD30-9629-A746-918C-9756AD96BD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/>
              <a:t>Markalama Stratejileri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22E9F60-117F-7C44-9944-8A44CE3F2B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tr-TR" dirty="0"/>
          </a:p>
          <a:p>
            <a:pPr marL="0" indent="0">
              <a:buNone/>
            </a:pPr>
            <a:r>
              <a:rPr lang="tr-TR" sz="3600" dirty="0"/>
              <a:t>“Markalama stratejisi, bir kuruma ait tüm ürünlerin marka denkliklerinin ve değerlerinin maksimize olması için kullanılacak marka öğelerinin sınıflandırılmasıdır.</a:t>
            </a:r>
          </a:p>
          <a:p>
            <a:pPr marL="0" indent="0">
              <a:buNone/>
            </a:pPr>
            <a:r>
              <a:rPr lang="tr-TR" sz="3600" dirty="0"/>
              <a:t>Markalama stratejisi, marka adı, logo, renk, karakter vb. marka unsurlarının hangi kategorilerde kullanılması veya kullanılmaması gerektiği yönünde karar alınmasıdır.</a:t>
            </a:r>
          </a:p>
          <a:p>
            <a:pPr marL="0" indent="0">
              <a:buNone/>
            </a:pPr>
            <a:r>
              <a:rPr lang="tr-TR" sz="3600" dirty="0"/>
              <a:t>Markalama stratejisiyle, yeni ve mevcut ürünlere uygulanacak yeni veya mevcut marka unsurlarının niteliğine karar verilir. ”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 algn="r">
              <a:buNone/>
            </a:pPr>
            <a:r>
              <a:rPr lang="tr-TR" sz="1600" dirty="0"/>
              <a:t>(Babür Tosun, 2014, s.279)</a:t>
            </a:r>
          </a:p>
        </p:txBody>
      </p:sp>
    </p:spTree>
    <p:extLst>
      <p:ext uri="{BB962C8B-B14F-4D97-AF65-F5344CB8AC3E}">
        <p14:creationId xmlns:p14="http://schemas.microsoft.com/office/powerpoint/2010/main" val="19840340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886A6A16-139C-F746-AAB3-971BA25156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54B81F2-B5A9-6645-844B-4987E833E8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 Markalama stratejisinin genişlik ve derinlik boyutu bulunur.</a:t>
            </a:r>
          </a:p>
          <a:p>
            <a:r>
              <a:rPr lang="tr-TR" dirty="0"/>
              <a:t>Markalama stratejisinin genişliği, bir işletme tarafından aynı marka adı altında satılan farklı ürünlerin sayı ve niteliği ile ilgilidir.</a:t>
            </a:r>
          </a:p>
          <a:p>
            <a:r>
              <a:rPr lang="tr-TR" dirty="0"/>
              <a:t>Markalama stratejisinin derinliği, aynı veya farklı kategorilerde farklı marka isimlerinin kullanılmasıyla ilişkilidir. </a:t>
            </a:r>
          </a:p>
        </p:txBody>
      </p:sp>
      <p:sp>
        <p:nvSpPr>
          <p:cNvPr id="4" name="Metin kutusu 3">
            <a:extLst>
              <a:ext uri="{FF2B5EF4-FFF2-40B4-BE49-F238E27FC236}">
                <a16:creationId xmlns:a16="http://schemas.microsoft.com/office/drawing/2014/main" id="{BFABCF65-2B85-5241-9C9F-BEF00A70027D}"/>
              </a:ext>
            </a:extLst>
          </p:cNvPr>
          <p:cNvSpPr txBox="1"/>
          <p:nvPr/>
        </p:nvSpPr>
        <p:spPr>
          <a:xfrm>
            <a:off x="5873685" y="5563517"/>
            <a:ext cx="54801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sz="1600" dirty="0"/>
              <a:t>(Babür Tosun, 2014, s.280)</a:t>
            </a:r>
          </a:p>
        </p:txBody>
      </p:sp>
    </p:spTree>
    <p:extLst>
      <p:ext uri="{BB962C8B-B14F-4D97-AF65-F5344CB8AC3E}">
        <p14:creationId xmlns:p14="http://schemas.microsoft.com/office/powerpoint/2010/main" val="35555076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744456EE-A739-0948-8BF5-C8365813EB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/>
              <a:t>Marka Hiyerarşisi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E81507D-A9D9-FC4E-AE97-DED7F47DBA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Kurumsal marka</a:t>
            </a:r>
          </a:p>
          <a:p>
            <a:r>
              <a:rPr lang="tr-TR" dirty="0"/>
              <a:t>Aile markası (Grup marka)</a:t>
            </a:r>
          </a:p>
          <a:p>
            <a:r>
              <a:rPr lang="tr-TR" dirty="0"/>
              <a:t>Bireysel marka</a:t>
            </a:r>
          </a:p>
          <a:p>
            <a:r>
              <a:rPr lang="tr-TR" dirty="0"/>
              <a:t>Belirtici marka</a:t>
            </a:r>
          </a:p>
        </p:txBody>
      </p:sp>
      <p:sp>
        <p:nvSpPr>
          <p:cNvPr id="5" name="Metin kutusu 4">
            <a:extLst>
              <a:ext uri="{FF2B5EF4-FFF2-40B4-BE49-F238E27FC236}">
                <a16:creationId xmlns:a16="http://schemas.microsoft.com/office/drawing/2014/main" id="{44E86FD5-B7A9-204B-8926-FE660D6B59DB}"/>
              </a:ext>
            </a:extLst>
          </p:cNvPr>
          <p:cNvSpPr txBox="1"/>
          <p:nvPr/>
        </p:nvSpPr>
        <p:spPr>
          <a:xfrm>
            <a:off x="7107574" y="6290631"/>
            <a:ext cx="44160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sz="1600" dirty="0"/>
              <a:t>(Babür Tosun, 2014, s.282-283)</a:t>
            </a:r>
          </a:p>
        </p:txBody>
      </p:sp>
    </p:spTree>
    <p:extLst>
      <p:ext uri="{BB962C8B-B14F-4D97-AF65-F5344CB8AC3E}">
        <p14:creationId xmlns:p14="http://schemas.microsoft.com/office/powerpoint/2010/main" val="26249994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B9C3DD30-9629-A746-918C-9756AD96BD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/>
              <a:t>Temel Markalama Stratejileri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22E9F60-117F-7C44-9944-8A44CE3F2B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Ortak markalama stratejisi</a:t>
            </a:r>
          </a:p>
          <a:p>
            <a:r>
              <a:rPr lang="tr-TR" dirty="0"/>
              <a:t>Çoklu markalama stratejisi</a:t>
            </a:r>
          </a:p>
          <a:p>
            <a:r>
              <a:rPr lang="tr-TR" dirty="0"/>
              <a:t>Marka esnetme stratejisi</a:t>
            </a:r>
          </a:p>
          <a:p>
            <a:r>
              <a:rPr lang="tr-TR" dirty="0"/>
              <a:t>Marka genişletme stratejisi</a:t>
            </a:r>
          </a:p>
        </p:txBody>
      </p:sp>
    </p:spTree>
    <p:extLst>
      <p:ext uri="{BB962C8B-B14F-4D97-AF65-F5344CB8AC3E}">
        <p14:creationId xmlns:p14="http://schemas.microsoft.com/office/powerpoint/2010/main" val="39188194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B9C3DD30-9629-A746-918C-9756AD96BD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Sınıf Çalışması</a:t>
            </a:r>
            <a:endParaRPr lang="tr-TR" b="1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22E9F60-117F-7C44-9944-8A44CE3F2B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Temel markalama stratejileri çerçevesinde markaları değerlendirelim.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Hangi marka, hangi stratejiyi kullandı?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40784532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2094</TotalTime>
  <Words>272</Words>
  <Application>Microsoft Office PowerPoint</Application>
  <PresentationFormat>Geniş ekran</PresentationFormat>
  <Paragraphs>44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Teması</vt:lpstr>
      <vt:lpstr>Marka Kültürü</vt:lpstr>
      <vt:lpstr>Davranış</vt:lpstr>
      <vt:lpstr>İletişim</vt:lpstr>
      <vt:lpstr>Markalama Stratejileri</vt:lpstr>
      <vt:lpstr>PowerPoint Sunusu</vt:lpstr>
      <vt:lpstr>Marka Hiyerarşisi</vt:lpstr>
      <vt:lpstr>Temel Markalama Stratejileri</vt:lpstr>
      <vt:lpstr>Sınıf Çalışması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Microsoft Office Kullanıcısı</dc:creator>
  <cp:lastModifiedBy>ilaum</cp:lastModifiedBy>
  <cp:revision>93</cp:revision>
  <dcterms:created xsi:type="dcterms:W3CDTF">2020-07-05T09:05:55Z</dcterms:created>
  <dcterms:modified xsi:type="dcterms:W3CDTF">2020-07-10T09:18:45Z</dcterms:modified>
</cp:coreProperties>
</file>