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7F0F49-26FB-434A-8D5D-686753936EEF}" type="datetimeFigureOut">
              <a:rPr lang="tr-TR" smtClean="0"/>
              <a:t>19.5.2020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7DDF91-80C6-4BC2-8C1B-9F7A42616E79}"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 name="Google Shape;49;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884952B-12D0-473A-B512-DD13B63EED5C}"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DE5E0B1-D824-44B3-BCDD-47F58B56CF0D}"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84952B-12D0-473A-B512-DD13B63EED5C}"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5E0B1-D824-44B3-BCDD-47F58B56CF0D}"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579435"/>
            <a:ext cx="5368200" cy="737332"/>
          </a:xfrm>
        </p:spPr>
        <p:txBody>
          <a:bodyPr/>
          <a:lstStyle/>
          <a:p>
            <a:r>
              <a:rPr lang="tr-TR" sz="3600" dirty="0" smtClean="0">
                <a:solidFill>
                  <a:schemeClr val="tx1"/>
                </a:solidFill>
                <a:latin typeface="Times New Roman" pitchFamily="18" charset="0"/>
                <a:cs typeface="Times New Roman" pitchFamily="18" charset="0"/>
              </a:rPr>
              <a:t>İKTİSAT TARİHİ</a:t>
            </a:r>
            <a:endParaRPr lang="tr-TR" sz="3600" dirty="0"/>
          </a:p>
        </p:txBody>
      </p:sp>
      <p:sp>
        <p:nvSpPr>
          <p:cNvPr id="3" name="2 Metin Yer Tutucusu"/>
          <p:cNvSpPr>
            <a:spLocks noGrp="1"/>
          </p:cNvSpPr>
          <p:nvPr>
            <p:ph type="body" idx="1"/>
          </p:nvPr>
        </p:nvSpPr>
        <p:spPr>
          <a:xfrm>
            <a:off x="611560" y="1412776"/>
            <a:ext cx="8064896" cy="5184576"/>
          </a:xfrm>
        </p:spPr>
        <p:txBody>
          <a:bodyPr/>
          <a:lstStyle/>
          <a:p>
            <a:endParaRPr lang="tr-TR" dirty="0" smtClean="0">
              <a:latin typeface="Times New Roman" pitchFamily="18" charset="0"/>
              <a:cs typeface="Times New Roman" pitchFamily="18" charset="0"/>
            </a:endParaRPr>
          </a:p>
          <a:p>
            <a:pPr>
              <a:buNone/>
            </a:pPr>
            <a:r>
              <a:rPr lang="tr-TR" b="1" dirty="0" smtClean="0">
                <a:latin typeface="Times New Roman" pitchFamily="18" charset="0"/>
                <a:cs typeface="Times New Roman" pitchFamily="18" charset="0"/>
              </a:rPr>
              <a:t>	İKTİSAT TARİHİ / (HISTORY OF ECONOMICS) </a:t>
            </a:r>
          </a:p>
          <a:p>
            <a:endParaRPr lang="tr-TR" dirty="0" smtClean="0">
              <a:latin typeface="Times New Roman" pitchFamily="18" charset="0"/>
              <a:cs typeface="Times New Roman" pitchFamily="18" charset="0"/>
            </a:endParaRPr>
          </a:p>
          <a:p>
            <a:pPr>
              <a:buNone/>
            </a:pPr>
            <a:r>
              <a:rPr lang="tr-TR" b="1" dirty="0" smtClean="0">
                <a:latin typeface="Times New Roman" pitchFamily="18" charset="0"/>
                <a:cs typeface="Times New Roman" pitchFamily="18" charset="0"/>
              </a:rPr>
              <a:t>	İKTİSADİ TARİH / (ECONOMIC HISTORY) </a:t>
            </a:r>
          </a:p>
          <a:p>
            <a:endParaRPr lang="tr-TR"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579435"/>
            <a:ext cx="5368200" cy="737332"/>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316765"/>
            <a:ext cx="7920880" cy="5251168"/>
          </a:xfrm>
        </p:spPr>
        <p:txBody>
          <a:bodyPr/>
          <a:lstStyle/>
          <a:p>
            <a:pPr algn="just">
              <a:buNone/>
            </a:pPr>
            <a:r>
              <a:rPr lang="tr-TR" dirty="0" smtClean="0"/>
              <a:t>	- </a:t>
            </a:r>
            <a:r>
              <a:rPr lang="tr-TR" sz="2000" b="1" dirty="0" smtClean="0">
                <a:latin typeface="Times New Roman" pitchFamily="18" charset="0"/>
                <a:cs typeface="Times New Roman" pitchFamily="18" charset="0"/>
              </a:rPr>
              <a:t>Büyüme ve Gelişme </a:t>
            </a:r>
          </a:p>
          <a:p>
            <a:pPr algn="just">
              <a:buNone/>
            </a:pPr>
            <a:r>
              <a:rPr lang="tr-TR" sz="2000" dirty="0" smtClean="0">
                <a:latin typeface="Times New Roman" pitchFamily="18" charset="0"/>
                <a:cs typeface="Times New Roman" pitchFamily="18" charset="0"/>
              </a:rPr>
              <a:t>	- İktisadi büyüme (</a:t>
            </a:r>
            <a:r>
              <a:rPr lang="tr-TR" sz="2000" dirty="0" err="1" smtClean="0">
                <a:latin typeface="Times New Roman" pitchFamily="18" charset="0"/>
                <a:cs typeface="Times New Roman" pitchFamily="18" charset="0"/>
              </a:rPr>
              <a:t>economic</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growth</a:t>
            </a:r>
            <a:r>
              <a:rPr lang="tr-TR" sz="2000" dirty="0" smtClean="0">
                <a:latin typeface="Times New Roman" pitchFamily="18" charset="0"/>
                <a:cs typeface="Times New Roman" pitchFamily="18" charset="0"/>
              </a:rPr>
              <a:t>), bir ekonomide toplam mal ve hizmet üretimindeki sürekli artışı ifade etmektedir. Toplam çıktı/üretim/</a:t>
            </a:r>
            <a:r>
              <a:rPr lang="tr-TR" sz="2000" dirty="0" err="1" smtClean="0">
                <a:latin typeface="Times New Roman" pitchFamily="18" charset="0"/>
                <a:cs typeface="Times New Roman" pitchFamily="18" charset="0"/>
              </a:rPr>
              <a:t>output</a:t>
            </a:r>
            <a:r>
              <a:rPr lang="tr-TR" sz="2000" dirty="0" smtClean="0">
                <a:latin typeface="Times New Roman" pitchFamily="18" charset="0"/>
                <a:cs typeface="Times New Roman" pitchFamily="18" charset="0"/>
              </a:rPr>
              <a:t> Gayri Safi Yurtiçi Hasıla (GSYİH) [</a:t>
            </a:r>
            <a:r>
              <a:rPr lang="tr-TR" sz="2000" dirty="0" err="1" smtClean="0">
                <a:latin typeface="Times New Roman" pitchFamily="18" charset="0"/>
                <a:cs typeface="Times New Roman" pitchFamily="18" charset="0"/>
              </a:rPr>
              <a:t>Gross</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Domestic</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Product</a:t>
            </a:r>
            <a:r>
              <a:rPr lang="tr-TR" sz="2000" dirty="0" smtClean="0">
                <a:latin typeface="Times New Roman" pitchFamily="18" charset="0"/>
                <a:cs typeface="Times New Roman" pitchFamily="18" charset="0"/>
              </a:rPr>
              <a:t> (GDP)] kavramı ile ölçülür. </a:t>
            </a:r>
          </a:p>
          <a:p>
            <a:pPr algn="just">
              <a:buNone/>
            </a:pPr>
            <a:r>
              <a:rPr lang="tr-TR" sz="2000" dirty="0" smtClean="0">
                <a:latin typeface="Times New Roman" pitchFamily="18" charset="0"/>
                <a:cs typeface="Times New Roman" pitchFamily="18" charset="0"/>
              </a:rPr>
              <a:t>	- İktisadi gelişme (</a:t>
            </a:r>
            <a:r>
              <a:rPr lang="tr-TR" sz="2000" dirty="0" err="1" smtClean="0">
                <a:latin typeface="Times New Roman" pitchFamily="18" charset="0"/>
                <a:cs typeface="Times New Roman" pitchFamily="18" charset="0"/>
              </a:rPr>
              <a:t>economic</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development</a:t>
            </a:r>
            <a:r>
              <a:rPr lang="tr-TR" sz="2000" dirty="0" smtClean="0">
                <a:latin typeface="Times New Roman" pitchFamily="18" charset="0"/>
                <a:cs typeface="Times New Roman" pitchFamily="18" charset="0"/>
              </a:rPr>
              <a:t>) ise ekonomide iktisadi büyümeye eşlik eden yapısal veya </a:t>
            </a:r>
            <a:r>
              <a:rPr lang="tr-TR" sz="2000" dirty="0" err="1" smtClean="0">
                <a:latin typeface="Times New Roman" pitchFamily="18" charset="0"/>
                <a:cs typeface="Times New Roman" pitchFamily="18" charset="0"/>
              </a:rPr>
              <a:t>organizasyonel</a:t>
            </a:r>
            <a:r>
              <a:rPr lang="tr-TR" sz="2000" dirty="0" smtClean="0">
                <a:latin typeface="Times New Roman" pitchFamily="18" charset="0"/>
                <a:cs typeface="Times New Roman" pitchFamily="18" charset="0"/>
              </a:rPr>
              <a:t> değişikliklerdir. Örneğin yerel/geçimlik pazarlardan piyasalara ve ticarete geçiş gibi. Ya da tarıma kıyasla imalat ve hizmetler sektörlerinde daha fazla büyüme gerçekleşmesi gibi. </a:t>
            </a: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10</a:t>
            </a:fld>
            <a:endParaRPr lang="e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579435"/>
            <a:ext cx="5368200" cy="737332"/>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1892831"/>
            <a:ext cx="8280920" cy="4789621"/>
          </a:xfrm>
        </p:spPr>
        <p:txBody>
          <a:bodyPr/>
          <a:lstStyle/>
          <a:p>
            <a:pPr algn="just">
              <a:buNone/>
            </a:pPr>
            <a:r>
              <a:rPr lang="tr-TR" sz="2000" dirty="0" smtClean="0">
                <a:latin typeface="Times New Roman" pitchFamily="18" charset="0"/>
                <a:cs typeface="Times New Roman" pitchFamily="18" charset="0"/>
              </a:rPr>
              <a:t>	Hem temel okumamız olan </a:t>
            </a:r>
            <a:r>
              <a:rPr lang="tr-TR" sz="2000" dirty="0" err="1" smtClean="0">
                <a:latin typeface="Times New Roman" pitchFamily="18" charset="0"/>
                <a:cs typeface="Times New Roman" pitchFamily="18" charset="0"/>
              </a:rPr>
              <a:t>Neal</a:t>
            </a:r>
            <a:r>
              <a:rPr lang="tr-TR" sz="2000" dirty="0" smtClean="0">
                <a:latin typeface="Times New Roman" pitchFamily="18" charset="0"/>
                <a:cs typeface="Times New Roman" pitchFamily="18" charset="0"/>
              </a:rPr>
              <a:t> - </a:t>
            </a:r>
            <a:r>
              <a:rPr lang="tr-TR" sz="2000" dirty="0" err="1" smtClean="0">
                <a:latin typeface="Times New Roman" pitchFamily="18" charset="0"/>
                <a:cs typeface="Times New Roman" pitchFamily="18" charset="0"/>
              </a:rPr>
              <a:t>Cameron’da</a:t>
            </a:r>
            <a:r>
              <a:rPr lang="tr-TR" sz="2000" dirty="0" smtClean="0">
                <a:latin typeface="Times New Roman" pitchFamily="18" charset="0"/>
                <a:cs typeface="Times New Roman" pitchFamily="18" charset="0"/>
              </a:rPr>
              <a:t> hem de bazen iktisat tarihi ile ilgili metinlerde büyüme/gelişme (hatta ilerleme) kavramları, aralarındaki farklar ihmal edilerek, aynı anlamı ifade edecek şekilde kullanılmaktadır. Ancak büyüme ve gelişme kavramlarının ayrı içeriklere sahip olduğunu unutmamak gerekmektedir.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Büyüme ve gelişme (ve ilerleme) kavramları “iyi/olumlu/pozitif” unsurlar olarak algılansa da büyüme ve gelişme </a:t>
            </a:r>
            <a:r>
              <a:rPr lang="tr-TR" sz="2000" i="1" dirty="0" smtClean="0">
                <a:latin typeface="Times New Roman" pitchFamily="18" charset="0"/>
                <a:cs typeface="Times New Roman" pitchFamily="18" charset="0"/>
              </a:rPr>
              <a:t>değer yargılarından bağımsız</a:t>
            </a:r>
            <a:r>
              <a:rPr lang="tr-TR" sz="2000" dirty="0" smtClean="0">
                <a:latin typeface="Times New Roman" pitchFamily="18" charset="0"/>
                <a:cs typeface="Times New Roman" pitchFamily="18" charset="0"/>
              </a:rPr>
              <a:t> kavramlar olduklarının unutulmaması objektif tarih okumaları yapılabilmesi için gereklidir. </a:t>
            </a:r>
            <a:r>
              <a:rPr lang="tr-TR" dirty="0" smtClean="0"/>
              <a:t> </a:t>
            </a:r>
            <a:endParaRPr lang="tr-TR" dirty="0"/>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11</a:t>
            </a:fld>
            <a:endParaRPr lang="e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579435"/>
            <a:ext cx="5368200" cy="83334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1796820"/>
            <a:ext cx="8280920" cy="4771115"/>
          </a:xfrm>
        </p:spPr>
        <p:txBody>
          <a:bodyPr/>
          <a:lstStyle/>
          <a:p>
            <a:pPr algn="just">
              <a:buNone/>
            </a:pPr>
            <a:r>
              <a:rPr lang="tr-TR" sz="2000" dirty="0" smtClean="0">
                <a:latin typeface="Times New Roman" pitchFamily="18" charset="0"/>
                <a:cs typeface="Times New Roman" pitchFamily="18" charset="0"/>
              </a:rPr>
              <a:t>	- İktisat teorisine göre iktisadi büyümeyi belirleyen şey üretimde kullanılan </a:t>
            </a:r>
            <a:r>
              <a:rPr lang="tr-TR" sz="2000" i="1" dirty="0" smtClean="0">
                <a:latin typeface="Times New Roman" pitchFamily="18" charset="0"/>
                <a:cs typeface="Times New Roman" pitchFamily="18" charset="0"/>
              </a:rPr>
              <a:t>faktörlerin*</a:t>
            </a:r>
            <a:r>
              <a:rPr lang="tr-TR" sz="2000" dirty="0" smtClean="0">
                <a:latin typeface="Times New Roman" pitchFamily="18" charset="0"/>
                <a:cs typeface="Times New Roman" pitchFamily="18" charset="0"/>
              </a:rPr>
              <a:t> miktarıdır. Tercihler/zevkler, teknoloji, sosyal kurumlar (ekonomik/sosyal/siyasi organizasyon, hukuk sistemi, din) gibi unsurların bir etkisi olmadığı düşünülür. Oysa gerçek hayatta bunlar iktisadi büyüme ve gelişme üzerinde etkilidir. </a:t>
            </a:r>
          </a:p>
          <a:p>
            <a:pPr algn="just"/>
            <a:endParaRPr lang="tr-TR" dirty="0" smtClean="0">
              <a:latin typeface="Times New Roman" pitchFamily="18" charset="0"/>
              <a:cs typeface="Times New Roman" pitchFamily="18" charset="0"/>
            </a:endParaRPr>
          </a:p>
          <a:p>
            <a:pPr algn="just">
              <a:buNone/>
            </a:pPr>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 üretim faktörleri: toprak, emek, sermaye, girişimci</a:t>
            </a: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12</a:t>
            </a:fld>
            <a:endParaRPr lang="en"/>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9"/>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932724"/>
            <a:ext cx="8280920" cy="5635211"/>
          </a:xfrm>
        </p:spPr>
        <p:txBody>
          <a:bodyPr/>
          <a:lstStyle/>
          <a:p>
            <a:pPr algn="just">
              <a:buNone/>
            </a:pPr>
            <a:r>
              <a:rPr lang="tr-TR" sz="2000" dirty="0" smtClean="0">
                <a:latin typeface="Times New Roman" pitchFamily="18" charset="0"/>
                <a:cs typeface="Times New Roman" pitchFamily="18" charset="0"/>
              </a:rPr>
              <a:t>	- Azalan marjinal verimlilik: üretim sürecinde sabit bir faktörle birlikte kullanılan bir değişken faktörün miktarı artırıldıkça marjinal ürünü (verimliliği) azalır. </a:t>
            </a:r>
          </a:p>
          <a:p>
            <a:pPr algn="just">
              <a:buNone/>
            </a:pPr>
            <a:r>
              <a:rPr lang="tr-TR" sz="2000" dirty="0" smtClean="0">
                <a:latin typeface="Times New Roman" pitchFamily="18" charset="0"/>
                <a:cs typeface="Times New Roman" pitchFamily="18" charset="0"/>
              </a:rPr>
              <a:t>	Örneğin: bir ekonomide üretimde kullanılan toprak miktarı sabit iken nüfus, dolayısıyla toprak üzerinde kullanılabilecek işgücü giderek artar ise ortaya emeğin verimliliği bakımından bir sorun ortaya çıkacaktır. Toprak üzerinde çalışacak her ilave birim emeğin toplam üretime katkısı yani verimliliği giderek azalacaktır. Bu mesele nasıl çözülebilir?</a:t>
            </a:r>
          </a:p>
          <a:p>
            <a:pPr algn="just">
              <a:buNone/>
            </a:pPr>
            <a:r>
              <a:rPr lang="tr-TR" sz="2000" dirty="0" smtClean="0">
                <a:latin typeface="Times New Roman" pitchFamily="18" charset="0"/>
                <a:cs typeface="Times New Roman" pitchFamily="18" charset="0"/>
              </a:rPr>
              <a:t>	Çözüm verimlilik artırıcı bir yöntem/yenilik/teknoloji ortaya çıkmasıdır. Bu nedenle teknoloji konusu (ve hatta günümüzde </a:t>
            </a:r>
            <a:r>
              <a:rPr lang="tr-TR" sz="2000" dirty="0" err="1" smtClean="0">
                <a:latin typeface="Times New Roman" pitchFamily="18" charset="0"/>
                <a:cs typeface="Times New Roman" pitchFamily="18" charset="0"/>
              </a:rPr>
              <a:t>human</a:t>
            </a:r>
            <a:r>
              <a:rPr lang="tr-TR" sz="2000" dirty="0" smtClean="0">
                <a:latin typeface="Times New Roman" pitchFamily="18" charset="0"/>
                <a:cs typeface="Times New Roman" pitchFamily="18" charset="0"/>
              </a:rPr>
              <a:t> </a:t>
            </a:r>
            <a:r>
              <a:rPr lang="tr-TR" sz="2000" dirty="0" err="1" smtClean="0">
                <a:latin typeface="Times New Roman" pitchFamily="18" charset="0"/>
                <a:cs typeface="Times New Roman" pitchFamily="18" charset="0"/>
              </a:rPr>
              <a:t>capital</a:t>
            </a:r>
            <a:r>
              <a:rPr lang="tr-TR" sz="2000" dirty="0" smtClean="0">
                <a:latin typeface="Times New Roman" pitchFamily="18" charset="0"/>
                <a:cs typeface="Times New Roman" pitchFamily="18" charset="0"/>
              </a:rPr>
              <a:t> - beşeri sermaye/nitelikli insan gücü konusu) önemlidir. Teknoloji, azalan marjinal verimlilik ilkesini hep ötelemiş ve </a:t>
            </a:r>
            <a:r>
              <a:rPr lang="tr-TR" sz="2000" dirty="0" err="1" smtClean="0">
                <a:latin typeface="Times New Roman" pitchFamily="18" charset="0"/>
                <a:cs typeface="Times New Roman" pitchFamily="18" charset="0"/>
              </a:rPr>
              <a:t>Malthus’un</a:t>
            </a:r>
            <a:r>
              <a:rPr lang="tr-TR" sz="2000" dirty="0" smtClean="0">
                <a:latin typeface="Times New Roman" pitchFamily="18" charset="0"/>
                <a:cs typeface="Times New Roman" pitchFamily="18" charset="0"/>
              </a:rPr>
              <a:t> nüfusa ilişkin öngörüleri gerçekleşmemiştir. </a:t>
            </a:r>
            <a:endParaRPr lang="tr-TR" dirty="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13</a:t>
            </a:fld>
            <a:endParaRPr lang="en"/>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9"/>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1028735"/>
            <a:ext cx="8280920" cy="5184576"/>
          </a:xfrm>
        </p:spPr>
        <p:txBody>
          <a:bodyPr/>
          <a:lstStyle/>
          <a:p>
            <a:pPr algn="just">
              <a:buNone/>
            </a:pPr>
            <a:r>
              <a:rPr lang="tr-TR" sz="2000" dirty="0" smtClean="0">
                <a:latin typeface="Times New Roman" pitchFamily="18" charset="0"/>
                <a:cs typeface="Times New Roman" pitchFamily="18" charset="0"/>
              </a:rPr>
              <a:t>	</a:t>
            </a:r>
          </a:p>
          <a:p>
            <a:pPr algn="just">
              <a:buNone/>
            </a:pPr>
            <a:r>
              <a:rPr lang="tr-TR" sz="2000" dirty="0" smtClean="0">
                <a:latin typeface="Times New Roman" pitchFamily="18" charset="0"/>
                <a:cs typeface="Times New Roman" pitchFamily="18" charset="0"/>
              </a:rPr>
              <a:t>	- Bir toplum için: veri bir teknoloji düzeyi, mevcut kaynaklar ve nüfus o toplumun iktisadi başarısının üst sınırını belirleyen faktörlerdir. Teknolojik değişme üretkenliği artırıp yeni kaynakları kullanıma açınca bu üst sınırı daha ileri götürmekte ve nüfusta daha fazla artışa imkan vermektedir. </a:t>
            </a:r>
          </a:p>
          <a:p>
            <a:pPr algn="just">
              <a:buNone/>
            </a:pPr>
            <a:r>
              <a:rPr lang="tr-TR" sz="2000" dirty="0" smtClean="0">
                <a:latin typeface="Times New Roman" pitchFamily="18" charset="0"/>
                <a:cs typeface="Times New Roman" pitchFamily="18" charset="0"/>
              </a:rPr>
              <a:t>	- Ancak, nüfus arttıkça daha fazla teknolojik ilerleme olmaz ise azalan getiriler kanunu devreye girmekte ve üretimin üst sınırına ulaşılmakta sonrasında da nüfus azalmaya başlamaktadır. Yeni bir teknolojik ilerleme gerçekleştiğinde üretim üst sınırı ve akabinde nüfus yine yükselmektedir. </a:t>
            </a:r>
          </a:p>
          <a:p>
            <a:pPr algn="just">
              <a:buNone/>
            </a:pPr>
            <a:r>
              <a:rPr lang="tr-TR" sz="2000" dirty="0" smtClean="0">
                <a:latin typeface="Times New Roman" pitchFamily="18" charset="0"/>
                <a:cs typeface="Times New Roman" pitchFamily="18" charset="0"/>
              </a:rPr>
              <a:t>	- Dolayısıyla teknolojik ilerleme sayesinde insan nüfusu günümüzdeki düzeyine ulaşmış ve temel ve kültürel ihtiyaçlarını karşılamayı başarabilmiştir. </a:t>
            </a:r>
            <a:endParaRPr lang="tr-TR" dirty="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14</a:t>
            </a:fld>
            <a:endParaRPr lang="en"/>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9"/>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1124744"/>
            <a:ext cx="8280920" cy="5443189"/>
          </a:xfrm>
        </p:spPr>
        <p:txBody>
          <a:bodyPr/>
          <a:lstStyle/>
          <a:p>
            <a:pPr algn="just">
              <a:buNone/>
            </a:pPr>
            <a:r>
              <a:rPr lang="tr-TR" sz="2000" dirty="0" smtClean="0">
                <a:latin typeface="Times New Roman" pitchFamily="18" charset="0"/>
                <a:cs typeface="Times New Roman" pitchFamily="18" charset="0"/>
              </a:rPr>
              <a:t>	- Ekonomik Yapı ve Yapısal Değişiklik </a:t>
            </a:r>
          </a:p>
          <a:p>
            <a:pPr algn="just">
              <a:buNone/>
            </a:pPr>
            <a:r>
              <a:rPr lang="tr-TR" sz="2000" dirty="0" smtClean="0">
                <a:latin typeface="Times New Roman" pitchFamily="18" charset="0"/>
                <a:cs typeface="Times New Roman" pitchFamily="18" charset="0"/>
              </a:rPr>
              <a:t>	- Ekonomik yapı ekonominin sektörleri ile ilgili bir kavramdır.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Birincil sektör: tarım, ormancılık, balıkçılık gibi doğrudan doğadan ürün elde edilen faaliyetleri içerir. (günümüzde </a:t>
            </a:r>
            <a:r>
              <a:rPr lang="tr-TR" sz="2000" u="sng" dirty="0" smtClean="0">
                <a:latin typeface="Times New Roman" pitchFamily="18" charset="0"/>
                <a:cs typeface="Times New Roman" pitchFamily="18" charset="0"/>
              </a:rPr>
              <a:t>tarım</a:t>
            </a:r>
            <a:r>
              <a:rPr lang="tr-TR" sz="2000" dirty="0" smtClean="0">
                <a:latin typeface="Times New Roman" pitchFamily="18" charset="0"/>
                <a:cs typeface="Times New Roman" pitchFamily="18" charset="0"/>
              </a:rPr>
              <a:t> sektörü) </a:t>
            </a:r>
          </a:p>
          <a:p>
            <a:pPr algn="just">
              <a:buNone/>
            </a:pPr>
            <a:r>
              <a:rPr lang="tr-TR" sz="2000" dirty="0" smtClean="0">
                <a:latin typeface="Times New Roman" pitchFamily="18" charset="0"/>
                <a:cs typeface="Times New Roman" pitchFamily="18" charset="0"/>
              </a:rPr>
              <a:t>	İkincil sektör: doğadan elde edilen ürünlerin dönüştürüldüğü faaliyetleri içerir: imalat ve inşaat faaliyetleri gibi. (günümüzde </a:t>
            </a:r>
            <a:r>
              <a:rPr lang="tr-TR" sz="2000" u="sng" dirty="0" smtClean="0">
                <a:latin typeface="Times New Roman" pitchFamily="18" charset="0"/>
                <a:cs typeface="Times New Roman" pitchFamily="18" charset="0"/>
              </a:rPr>
              <a:t>sanayi</a:t>
            </a:r>
            <a:r>
              <a:rPr lang="tr-TR" sz="2000" dirty="0" smtClean="0">
                <a:latin typeface="Times New Roman" pitchFamily="18" charset="0"/>
                <a:cs typeface="Times New Roman" pitchFamily="18" charset="0"/>
              </a:rPr>
              <a:t> sektörü)</a:t>
            </a:r>
          </a:p>
          <a:p>
            <a:pPr algn="just">
              <a:buNone/>
            </a:pPr>
            <a:r>
              <a:rPr lang="tr-TR" sz="2000" dirty="0" smtClean="0">
                <a:latin typeface="Times New Roman" pitchFamily="18" charset="0"/>
                <a:cs typeface="Times New Roman" pitchFamily="18" charset="0"/>
              </a:rPr>
              <a:t>	Üçüncül sektör: maddi ürünlerle değil hizmetlerle ilgilenir. Ev içi ve kişisel hizmetlerden ticari ve finansal hizmetlere, tacirlere, profesyonel mesleklere, devlet memurlarının hizmetlerine kadar geniş bir aralığı içerir. (günümüzde </a:t>
            </a:r>
            <a:r>
              <a:rPr lang="tr-TR" sz="2000" u="sng" dirty="0" smtClean="0">
                <a:latin typeface="Times New Roman" pitchFamily="18" charset="0"/>
                <a:cs typeface="Times New Roman" pitchFamily="18" charset="0"/>
              </a:rPr>
              <a:t>hizmet</a:t>
            </a:r>
            <a:r>
              <a:rPr lang="tr-TR" sz="2000" dirty="0" smtClean="0">
                <a:latin typeface="Times New Roman" pitchFamily="18" charset="0"/>
                <a:cs typeface="Times New Roman" pitchFamily="18" charset="0"/>
              </a:rPr>
              <a:t> sektörü) </a:t>
            </a:r>
            <a:endParaRPr lang="tr-TR" dirty="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15</a:t>
            </a:fld>
            <a:endParaRPr lang="en"/>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9"/>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836712"/>
            <a:ext cx="8280920" cy="5731221"/>
          </a:xfrm>
        </p:spPr>
        <p:txBody>
          <a:bodyPr/>
          <a:lstStyle/>
          <a:p>
            <a:pPr algn="just">
              <a:buNone/>
            </a:pPr>
            <a:r>
              <a:rPr lang="tr-TR" sz="2000" dirty="0" smtClean="0">
                <a:latin typeface="Times New Roman" pitchFamily="18" charset="0"/>
                <a:cs typeface="Times New Roman" pitchFamily="18" charset="0"/>
              </a:rPr>
              <a:t>	</a:t>
            </a:r>
          </a:p>
          <a:p>
            <a:pPr algn="just">
              <a:buNone/>
            </a:pPr>
            <a:r>
              <a:rPr lang="tr-TR" sz="2000" dirty="0" smtClean="0">
                <a:latin typeface="Times New Roman" pitchFamily="18" charset="0"/>
                <a:cs typeface="Times New Roman" pitchFamily="18" charset="0"/>
              </a:rPr>
              <a:t>	Ekonomik Yapı ve Yapısal Değişiklik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Tarihte uzunca bir süre tarım insanlığın asıl/ana iktisadi faaliyeti olmuştur. Birkaç yüzyıl önce tarımsal verimlilik önce yavaşça sonra da hızlıca yükselmeye başladı. Tarımsal verimlilik/üretkenlik yükseldikçe geçimlik tarımsal ürünleri üretmek için giderek daha az işgücü yeterli oldu ve diğer üretken faaliyetler için kullanılabilecek işgücü ortaya çıktı. Böylece sanayileşme süreci başladı (bu süreç geç Ortaçağlardan 20.yy ortalarına kadar sürdü ve dünyanın çoğu bölgesinde bugün de sürmektedir).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16</a:t>
            </a:fld>
            <a:endParaRPr lang="en"/>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9"/>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836712"/>
            <a:ext cx="8280920" cy="5731221"/>
          </a:xfrm>
        </p:spPr>
        <p:txBody>
          <a:bodyPr/>
          <a:lstStyle/>
          <a:p>
            <a:pPr algn="just">
              <a:buNone/>
            </a:pPr>
            <a:r>
              <a:rPr lang="tr-TR" sz="2000" dirty="0" smtClean="0">
                <a:latin typeface="Times New Roman" pitchFamily="18" charset="0"/>
                <a:cs typeface="Times New Roman" pitchFamily="18" charset="0"/>
              </a:rPr>
              <a:t>	 Ekonomik Yapı ve Yapısal Değişiklik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 Günümüzün gelişmiş ülkelerinde, tarımda çalışan işgücü %80-90’lardan </a:t>
            </a:r>
            <a:r>
              <a:rPr lang="tr-TR" sz="2000" dirty="0" err="1" smtClean="0">
                <a:latin typeface="Times New Roman" pitchFamily="18" charset="0"/>
                <a:cs typeface="Times New Roman" pitchFamily="18" charset="0"/>
              </a:rPr>
              <a:t>ondokuzuncu</a:t>
            </a:r>
            <a:r>
              <a:rPr lang="tr-TR" sz="2000" dirty="0" smtClean="0">
                <a:latin typeface="Times New Roman" pitchFamily="18" charset="0"/>
                <a:cs typeface="Times New Roman" pitchFamily="18" charset="0"/>
              </a:rPr>
              <a:t> yüzyılın sonlarında %50’lere ve günümüzde %10’un altına düşmüştür. Tarımsal üretim kat be kat arttığı halde tarım sektöründe yaratılan gelir ya da tarımın GDP içindeki payı düşmüştür. </a:t>
            </a:r>
          </a:p>
          <a:p>
            <a:pPr algn="just">
              <a:buNone/>
            </a:pPr>
            <a:r>
              <a:rPr lang="tr-TR" sz="2000" dirty="0" smtClean="0">
                <a:latin typeface="Times New Roman" pitchFamily="18" charset="0"/>
                <a:cs typeface="Times New Roman" pitchFamily="18" charset="0"/>
              </a:rPr>
              <a:t>	- Tarımsal işgücü azaldıkça ikincil sektör yani imalat (sanayi sektörü) yükselmiştir. Gelişmiş ülkelerde bugün işgücünün %30-50 kadarı sanayidedir. </a:t>
            </a:r>
          </a:p>
          <a:p>
            <a:pPr algn="just">
              <a:buNone/>
            </a:pPr>
            <a:r>
              <a:rPr lang="tr-TR" sz="2000" dirty="0" smtClean="0">
                <a:latin typeface="Times New Roman" pitchFamily="18" charset="0"/>
                <a:cs typeface="Times New Roman" pitchFamily="18" charset="0"/>
              </a:rPr>
              <a:t>	- Bu iki sektörde yaşanan süreç ekonomide yapısal değişikliğe bir örnektir. 1950’lerden itibaren gelişmiş ülkeler daha ileri bir yapısal değişiklik içindedir: imalattan hizmetlere geçiş.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17</a:t>
            </a:fld>
            <a:endParaRPr lang="en"/>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836712"/>
            <a:ext cx="8280920" cy="5731221"/>
          </a:xfrm>
        </p:spPr>
        <p:txBody>
          <a:bodyPr/>
          <a:lstStyle/>
          <a:p>
            <a:pPr algn="just">
              <a:buNone/>
            </a:pPr>
            <a:r>
              <a:rPr lang="tr-TR" sz="2000" dirty="0" smtClean="0">
                <a:latin typeface="Times New Roman" pitchFamily="18" charset="0"/>
                <a:cs typeface="Times New Roman" pitchFamily="18" charset="0"/>
              </a:rPr>
              <a:t>	Ekonomik Yapı ve Yapısal Değişiklik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Bu yapısal değişiklikler nasıl açıklanabilir? </a:t>
            </a:r>
          </a:p>
          <a:p>
            <a:pPr algn="just">
              <a:buNone/>
            </a:pPr>
            <a:r>
              <a:rPr lang="tr-TR" sz="2000" dirty="0" smtClean="0">
                <a:latin typeface="Times New Roman" pitchFamily="18" charset="0"/>
                <a:cs typeface="Times New Roman" pitchFamily="18" charset="0"/>
              </a:rPr>
              <a:t>	Tarımdan sanayiye geçişin iki yönü söz konusudur: </a:t>
            </a:r>
          </a:p>
          <a:p>
            <a:pPr algn="just">
              <a:buNone/>
            </a:pPr>
            <a:r>
              <a:rPr lang="tr-TR" sz="2000" dirty="0" smtClean="0">
                <a:latin typeface="Times New Roman" pitchFamily="18" charset="0"/>
                <a:cs typeface="Times New Roman" pitchFamily="18" charset="0"/>
              </a:rPr>
              <a:t>	1) </a:t>
            </a:r>
            <a:r>
              <a:rPr lang="tr-TR" sz="2000" u="sng" dirty="0" smtClean="0">
                <a:latin typeface="Times New Roman" pitchFamily="18" charset="0"/>
                <a:cs typeface="Times New Roman" pitchFamily="18" charset="0"/>
              </a:rPr>
              <a:t>Arz</a:t>
            </a:r>
            <a:r>
              <a:rPr lang="tr-TR" sz="2000" dirty="0" smtClean="0">
                <a:latin typeface="Times New Roman" pitchFamily="18" charset="0"/>
                <a:cs typeface="Times New Roman" pitchFamily="18" charset="0"/>
              </a:rPr>
              <a:t> yönü: üretim faktörünün artan verimliliği aynı </a:t>
            </a:r>
            <a:r>
              <a:rPr lang="tr-TR" sz="2000" u="sng" dirty="0" smtClean="0">
                <a:latin typeface="Times New Roman" pitchFamily="18" charset="0"/>
                <a:cs typeface="Times New Roman" pitchFamily="18" charset="0"/>
              </a:rPr>
              <a:t>miktar</a:t>
            </a:r>
            <a:r>
              <a:rPr lang="tr-TR" sz="2000" dirty="0" smtClean="0">
                <a:latin typeface="Times New Roman" pitchFamily="18" charset="0"/>
                <a:cs typeface="Times New Roman" pitchFamily="18" charset="0"/>
              </a:rPr>
              <a:t> ürünün daha az emekle üretilmesini mümkün kılar. Böylece başka işler/faaliyetler için işgücü ortaya çıkmış olur. </a:t>
            </a:r>
          </a:p>
          <a:p>
            <a:pPr algn="just">
              <a:buNone/>
            </a:pPr>
            <a:r>
              <a:rPr lang="tr-TR" sz="2000" dirty="0" smtClean="0">
                <a:latin typeface="Times New Roman" pitchFamily="18" charset="0"/>
                <a:cs typeface="Times New Roman" pitchFamily="18" charset="0"/>
              </a:rPr>
              <a:t>	2) </a:t>
            </a:r>
            <a:r>
              <a:rPr lang="tr-TR" sz="2000" u="sng" dirty="0" smtClean="0">
                <a:latin typeface="Times New Roman" pitchFamily="18" charset="0"/>
                <a:cs typeface="Times New Roman" pitchFamily="18" charset="0"/>
              </a:rPr>
              <a:t>Talep</a:t>
            </a:r>
            <a:r>
              <a:rPr lang="tr-TR" sz="2000" dirty="0" smtClean="0">
                <a:latin typeface="Times New Roman" pitchFamily="18" charset="0"/>
                <a:cs typeface="Times New Roman" pitchFamily="18" charset="0"/>
              </a:rPr>
              <a:t> yönü: bir tüketicinin </a:t>
            </a:r>
            <a:r>
              <a:rPr lang="tr-TR" sz="2000" u="sng" dirty="0" smtClean="0">
                <a:latin typeface="Times New Roman" pitchFamily="18" charset="0"/>
                <a:cs typeface="Times New Roman" pitchFamily="18" charset="0"/>
              </a:rPr>
              <a:t>geliri</a:t>
            </a:r>
            <a:r>
              <a:rPr lang="tr-TR" sz="2000" dirty="0" smtClean="0">
                <a:latin typeface="Times New Roman" pitchFamily="18" charset="0"/>
                <a:cs typeface="Times New Roman" pitchFamily="18" charset="0"/>
              </a:rPr>
              <a:t> arttıkça (ücretlerin yükseldiği anlamına gelir) bütçesinde yiyeceğe/gıda mallarına ayırdığı pay azalır. Böylece başka mallar (başka sektörlerin ürettiği mallar) için talep ortaya çıkmış olur. </a:t>
            </a:r>
          </a:p>
          <a:p>
            <a:pPr algn="just">
              <a:buNone/>
            </a:pPr>
            <a:endParaRPr lang="tr-TR" sz="200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18</a:t>
            </a:fld>
            <a:endParaRPr lang="en"/>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2" y="836712"/>
            <a:ext cx="8280920" cy="5731221"/>
          </a:xfrm>
        </p:spPr>
        <p:txBody>
          <a:bodyPr/>
          <a:lstStyle/>
          <a:p>
            <a:pPr algn="just">
              <a:buNone/>
            </a:pPr>
            <a:r>
              <a:rPr lang="tr-TR" sz="2000" dirty="0" smtClean="0">
                <a:latin typeface="Times New Roman" pitchFamily="18" charset="0"/>
                <a:cs typeface="Times New Roman" pitchFamily="18" charset="0"/>
              </a:rPr>
              <a:t>	Ekonomik Yapı ve Yapısal Değişiklik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Sanayiden hizmetlere geçişte de benzer bir durum söz konusudur: Tüketicinin geliri arttıkça başka mallara olduğu kadar hizmetlere ve hatta boş zamana olan talebi görece daha fazla artacaktır.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Bu yapısal değişikliklerde teknoloji ve tercihler önemlidir ama asıl önemli olan göreli fiyatlar ve ücretlerdir. </a:t>
            </a:r>
            <a:r>
              <a:rPr lang="tr-TR" sz="2000" u="sng" dirty="0" smtClean="0">
                <a:latin typeface="Times New Roman" pitchFamily="18" charset="0"/>
                <a:cs typeface="Times New Roman" pitchFamily="18" charset="0"/>
              </a:rPr>
              <a:t>Genel bir kural olarak</a:t>
            </a:r>
            <a:r>
              <a:rPr lang="tr-TR" sz="2000" dirty="0" smtClean="0">
                <a:latin typeface="Times New Roman" pitchFamily="18" charset="0"/>
                <a:cs typeface="Times New Roman" pitchFamily="18" charset="0"/>
              </a:rPr>
              <a:t>: üretim faktörleri, fiyatlarının (yani kendilerine ödenen gelirlerinin) en yüksek olduğu sektörlere yönelirler. Böylece tarımdan sanayiye ya da sanayiden hizmetlere geçiş, üretim faktörlerinin (örneğin emeğin) elde ettiği gelirin daha yüksek olduğu sektöre yönelmesiyle de açıklanabilir.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19</a:t>
            </a:fld>
            <a:endParaRPr lang="e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164641"/>
            <a:ext cx="5368200" cy="576063"/>
          </a:xfrm>
        </p:spPr>
        <p:txBody>
          <a:bodyPr/>
          <a:lstStyle/>
          <a:p>
            <a:r>
              <a:rPr lang="tr-TR" sz="3600" dirty="0" smtClean="0">
                <a:solidFill>
                  <a:schemeClr val="tx1"/>
                </a:solidFill>
                <a:latin typeface="Times New Roman" pitchFamily="18" charset="0"/>
                <a:cs typeface="Times New Roman" pitchFamily="18" charset="0"/>
              </a:rPr>
              <a:t>İKTİSAT TARİHİ</a:t>
            </a:r>
            <a:endParaRPr lang="tr-TR" sz="3600" dirty="0"/>
          </a:p>
        </p:txBody>
      </p:sp>
      <p:sp>
        <p:nvSpPr>
          <p:cNvPr id="3" name="2 Metin Yer Tutucusu"/>
          <p:cNvSpPr>
            <a:spLocks noGrp="1"/>
          </p:cNvSpPr>
          <p:nvPr>
            <p:ph type="body" idx="1"/>
          </p:nvPr>
        </p:nvSpPr>
        <p:spPr>
          <a:xfrm>
            <a:off x="323528" y="740701"/>
            <a:ext cx="8568952" cy="5827232"/>
          </a:xfrm>
        </p:spPr>
        <p:txBody>
          <a:bodyPr/>
          <a:lstStyle/>
          <a:p>
            <a:pPr>
              <a:buNone/>
            </a:pPr>
            <a:r>
              <a:rPr lang="tr-TR" b="1" dirty="0" smtClean="0"/>
              <a:t>	İKTİSAT (</a:t>
            </a:r>
            <a:r>
              <a:rPr lang="tr-TR" b="1" dirty="0" err="1" smtClean="0"/>
              <a:t>ın</a:t>
            </a:r>
            <a:r>
              <a:rPr lang="tr-TR" b="1" dirty="0" smtClean="0"/>
              <a:t>) TARİHİ / (HISTORY OF ECONOMICS) </a:t>
            </a:r>
          </a:p>
          <a:p>
            <a:pPr algn="just">
              <a:buNone/>
            </a:pPr>
            <a:r>
              <a:rPr lang="tr-TR" sz="2000" dirty="0" smtClean="0">
                <a:latin typeface="Times New Roman" pitchFamily="18" charset="0"/>
                <a:cs typeface="Times New Roman" pitchFamily="18" charset="0"/>
              </a:rPr>
              <a:t>	Modern anlamdaki İktisat (</a:t>
            </a:r>
            <a:r>
              <a:rPr lang="tr-TR" sz="2000" dirty="0" err="1" smtClean="0">
                <a:latin typeface="Times New Roman" pitchFamily="18" charset="0"/>
                <a:cs typeface="Times New Roman" pitchFamily="18" charset="0"/>
              </a:rPr>
              <a:t>Economics</a:t>
            </a:r>
            <a:r>
              <a:rPr lang="tr-TR" sz="2000" dirty="0" smtClean="0">
                <a:latin typeface="Times New Roman" pitchFamily="18" charset="0"/>
                <a:cs typeface="Times New Roman" pitchFamily="18" charset="0"/>
              </a:rPr>
              <a:t>) disiplininin tarihi. Adam </a:t>
            </a:r>
            <a:r>
              <a:rPr lang="tr-TR" sz="2000" dirty="0" err="1" smtClean="0">
                <a:latin typeface="Times New Roman" pitchFamily="18" charset="0"/>
                <a:cs typeface="Times New Roman" pitchFamily="18" charset="0"/>
              </a:rPr>
              <a:t>Smith’in</a:t>
            </a:r>
            <a:r>
              <a:rPr lang="tr-TR" sz="2000" dirty="0" smtClean="0">
                <a:latin typeface="Times New Roman" pitchFamily="18" charset="0"/>
                <a:cs typeface="Times New Roman" pitchFamily="18" charset="0"/>
              </a:rPr>
              <a:t> 1776 tarihli </a:t>
            </a:r>
            <a:r>
              <a:rPr lang="tr-TR" sz="2000" i="1" dirty="0" smtClean="0">
                <a:latin typeface="Times New Roman" pitchFamily="18" charset="0"/>
                <a:cs typeface="Times New Roman" pitchFamily="18" charset="0"/>
              </a:rPr>
              <a:t>Milletlerin Zenginliğinin Doğası ve Niteliği Hakkında Bir  İnceleme</a:t>
            </a:r>
            <a:r>
              <a:rPr lang="tr-TR" sz="2000" dirty="0" smtClean="0">
                <a:latin typeface="Times New Roman" pitchFamily="18" charset="0"/>
                <a:cs typeface="Times New Roman" pitchFamily="18" charset="0"/>
              </a:rPr>
              <a:t> adlı eseri ile başladığı kabul edilen İktisat biliminin ilgisindeki “iktisadi” olayları inceler. Bunun için günümüzdeki iktisat teorisinin önerdiği alet kümesi işe yarar niteliktedir. </a:t>
            </a:r>
          </a:p>
          <a:p>
            <a:pPr algn="just">
              <a:buNone/>
            </a:pPr>
            <a:r>
              <a:rPr lang="tr-TR" sz="2000" dirty="0" smtClean="0">
                <a:latin typeface="Times New Roman" pitchFamily="18" charset="0"/>
                <a:cs typeface="Times New Roman" pitchFamily="18" charset="0"/>
              </a:rPr>
              <a:t>	Bu bilim dalı, hayatın “iktisadi” yönünün diğer yönlerden ayrı şekilde ele alınabilmesi ile mümkündür. Örneğin, günümüzdeki ekonomileri ele alırken üretici, tüketici, arz, talep, piyasa, denge, kâr, zarar, maliyet, tercih, faktör, kriz, tahvil, döviz, kur, faiz… gibi kavramlar kullanışlıdır. Oysa geçmişteki ekonomileri inceleyebilmek için bu kavramlar kullanışsız/ yetersizdir.  </a:t>
            </a:r>
          </a:p>
          <a:p>
            <a:endParaRPr lang="tr-TR" dirty="0" smtClean="0"/>
          </a:p>
          <a:p>
            <a:endParaRPr lang="tr-TR" dirty="0" smtClean="0"/>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356662"/>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316765"/>
            <a:ext cx="8064896" cy="5251168"/>
          </a:xfrm>
        </p:spPr>
        <p:txBody>
          <a:bodyPr/>
          <a:lstStyle/>
          <a:p>
            <a:pPr algn="just">
              <a:buNone/>
            </a:pPr>
            <a:r>
              <a:rPr lang="tr-TR" sz="2000" b="1" dirty="0" smtClean="0">
                <a:latin typeface="Times New Roman" pitchFamily="18" charset="0"/>
                <a:cs typeface="Times New Roman" pitchFamily="18" charset="0"/>
              </a:rPr>
              <a:t>	İKTİSADİ TARİH / (ECONOMIC HISTORY): </a:t>
            </a:r>
            <a:r>
              <a:rPr lang="tr-TR" sz="2000" dirty="0" smtClean="0">
                <a:latin typeface="Times New Roman" pitchFamily="18" charset="0"/>
                <a:cs typeface="Times New Roman" pitchFamily="18" charset="0"/>
              </a:rPr>
              <a:t>İnsan tarihi boyunca “iktisadi” olduğu düşünülen şeylerin/olguların tarihi. Tarihöncesinden günümüze kadar “iktisadi” olarak nitelendirilen bütün konular inceleme alanına girmektedir. </a:t>
            </a:r>
          </a:p>
          <a:p>
            <a:pPr algn="just">
              <a:buNone/>
            </a:pPr>
            <a:r>
              <a:rPr lang="tr-TR" sz="2000" dirty="0" smtClean="0">
                <a:latin typeface="Times New Roman" pitchFamily="18" charset="0"/>
                <a:cs typeface="Times New Roman" pitchFamily="18" charset="0"/>
              </a:rPr>
              <a:t>	Örneğin “takas/mübadele” olgusu çok eski zamanlardan beri mevcuttur. Daha sonraları para kullanılarak yapılmaya başlanmıştır. Vergi, ticaret gibi “iktisadi” olan olguların tarihi de epey eskidir. </a:t>
            </a:r>
          </a:p>
          <a:p>
            <a:pPr algn="just">
              <a:buNone/>
            </a:pPr>
            <a:r>
              <a:rPr lang="tr-TR" sz="2000" dirty="0" smtClean="0">
                <a:latin typeface="Times New Roman" pitchFamily="18" charset="0"/>
                <a:cs typeface="Times New Roman" pitchFamily="18" charset="0"/>
              </a:rPr>
              <a:t>	Çok yakın zamanlara kadar hayatın “iktisadi” olduğu düşünülebilecek yönü hayatın diğer yönlerinden “ayrı değildi”.  Örneğin arazi kullanımı ise askerlik kurumu ya da vergi ile arazi kullanımı sistemleri iç içe geçmiş durumdaydı. </a:t>
            </a:r>
            <a:r>
              <a:rPr lang="tr-TR" sz="2000" b="1" dirty="0" smtClean="0">
                <a:latin typeface="Times New Roman" pitchFamily="18" charset="0"/>
                <a:cs typeface="Times New Roman" pitchFamily="18" charset="0"/>
              </a:rPr>
              <a:t> </a:t>
            </a:r>
          </a:p>
          <a:p>
            <a:pPr algn="just"/>
            <a:endParaRPr lang="tr-TR" dirty="0" smtClean="0">
              <a:latin typeface="Times New Roman" pitchFamily="18" charset="0"/>
              <a:cs typeface="Times New Roman" pitchFamily="18" charset="0"/>
            </a:endParaRPr>
          </a:p>
          <a:p>
            <a:endParaRPr lang="tr-TR"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356662"/>
            <a:ext cx="5368200" cy="768084"/>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316765"/>
            <a:ext cx="8064896" cy="5251168"/>
          </a:xfrm>
        </p:spPr>
        <p:txBody>
          <a:bodyPr/>
          <a:lstStyle/>
          <a:p>
            <a:pPr algn="just">
              <a:buNone/>
            </a:pPr>
            <a:r>
              <a:rPr lang="tr-TR" sz="2000" b="1" dirty="0" smtClean="0">
                <a:latin typeface="Times New Roman" pitchFamily="18" charset="0"/>
                <a:cs typeface="Times New Roman" pitchFamily="18" charset="0"/>
              </a:rPr>
              <a:t>	İKTİSADİ TARİH / (ECONOMIC HISTORY)</a:t>
            </a:r>
          </a:p>
          <a:p>
            <a:pPr algn="just">
              <a:buNone/>
            </a:pPr>
            <a:r>
              <a:rPr lang="tr-TR" sz="2000" dirty="0" smtClean="0">
                <a:latin typeface="Times New Roman" pitchFamily="18" charset="0"/>
                <a:cs typeface="Times New Roman" pitchFamily="18" charset="0"/>
              </a:rPr>
              <a:t>	Geçmişte neyin iktisadi olduğunun belirlenebilmesi için bugün kullanılanlardan farklı araçlar/kavramlar kullanılması gerekmektedir. Çünkü her şeyden önce geçmişteki “hayat tarzları” bugünden farklıdır. Avcılık, göçebelik, fiyat oluşturucu olmayan piyasaların olduğu yerleşik toplumlar “bugünden bakılarak ve bugünün iktisadi kavramları kullanılarak” doğru şekilde ele alınamayacaktır.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Dolayısıyla “iktisadi tarih” geçmişte neyin iktisadi olduğunun belirlenebilmesi için özel bir alet kümesine ihtiyaç duyar. </a:t>
            </a:r>
            <a:endParaRPr lang="tr-TR" sz="2000" b="1" dirty="0" smtClean="0">
              <a:latin typeface="Times New Roman" pitchFamily="18" charset="0"/>
              <a:cs typeface="Times New Roman" pitchFamily="18" charset="0"/>
            </a:endParaRPr>
          </a:p>
          <a:p>
            <a:pPr algn="just"/>
            <a:endParaRPr lang="tr-TR" dirty="0" smtClean="0"/>
          </a:p>
          <a:p>
            <a:endParaRPr lang="tr-TR" dirty="0" smtClean="0"/>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356663"/>
            <a:ext cx="5368200" cy="672072"/>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124745"/>
            <a:ext cx="8064896" cy="4992556"/>
          </a:xfrm>
        </p:spPr>
        <p:txBody>
          <a:bodyPr/>
          <a:lstStyle/>
          <a:p>
            <a:pPr algn="just">
              <a:buNone/>
            </a:pPr>
            <a:r>
              <a:rPr lang="tr-TR" sz="2000" b="1" dirty="0" smtClean="0">
                <a:latin typeface="Times New Roman" pitchFamily="18" charset="0"/>
                <a:cs typeface="Times New Roman" pitchFamily="18" charset="0"/>
              </a:rPr>
              <a:t>	İKTİSADİ TARİH / (ECONOMIC HISTORY): </a:t>
            </a:r>
            <a:r>
              <a:rPr lang="tr-TR" sz="2000" dirty="0" smtClean="0">
                <a:latin typeface="Times New Roman" pitchFamily="18" charset="0"/>
                <a:cs typeface="Times New Roman" pitchFamily="18" charset="0"/>
              </a:rPr>
              <a:t>İhtiyaç duyduğu aletler/temel kavramlar esasen Karl </a:t>
            </a:r>
            <a:r>
              <a:rPr lang="tr-TR" sz="2000" dirty="0" err="1" smtClean="0">
                <a:latin typeface="Times New Roman" pitchFamily="18" charset="0"/>
                <a:cs typeface="Times New Roman" pitchFamily="18" charset="0"/>
              </a:rPr>
              <a:t>Polanyi’nin</a:t>
            </a:r>
            <a:r>
              <a:rPr lang="tr-TR" sz="2000" dirty="0" smtClean="0">
                <a:latin typeface="Times New Roman" pitchFamily="18" charset="0"/>
                <a:cs typeface="Times New Roman" pitchFamily="18" charset="0"/>
              </a:rPr>
              <a:t> önerdiği üç kategoridir. Geçmişteki toplumlara bu üç kategori ile bakıldığında, en azından bir tanesi o toplumda neyin/nelerin iktisadi olduğunu anlamamızı sağlayacaktır. Üç kategori şunlardır: </a:t>
            </a:r>
          </a:p>
          <a:p>
            <a:pPr algn="just">
              <a:buNone/>
            </a:pPr>
            <a:r>
              <a:rPr lang="tr-TR" sz="2000" dirty="0" smtClean="0">
                <a:latin typeface="Times New Roman" pitchFamily="18" charset="0"/>
                <a:cs typeface="Times New Roman" pitchFamily="18" charset="0"/>
              </a:rPr>
              <a:t>	1) Karşılıklılık (</a:t>
            </a:r>
            <a:r>
              <a:rPr lang="tr-TR" sz="2000" dirty="0" err="1" smtClean="0">
                <a:latin typeface="Times New Roman" pitchFamily="18" charset="0"/>
                <a:cs typeface="Times New Roman" pitchFamily="18" charset="0"/>
              </a:rPr>
              <a:t>reciprocity</a:t>
            </a:r>
            <a:r>
              <a:rPr lang="tr-TR" sz="2000" dirty="0" smtClean="0">
                <a:latin typeface="Times New Roman" pitchFamily="18" charset="0"/>
                <a:cs typeface="Times New Roman" pitchFamily="18" charset="0"/>
              </a:rPr>
              <a:t>) (birbirine simetrik toplumsal grupların varlığını gerektirir)  </a:t>
            </a:r>
          </a:p>
          <a:p>
            <a:pPr algn="just">
              <a:buNone/>
            </a:pPr>
            <a:r>
              <a:rPr lang="tr-TR" sz="2000" dirty="0" smtClean="0">
                <a:latin typeface="Times New Roman" pitchFamily="18" charset="0"/>
                <a:cs typeface="Times New Roman" pitchFamily="18" charset="0"/>
              </a:rPr>
              <a:t>	2) Yeniden dağıtım (</a:t>
            </a:r>
            <a:r>
              <a:rPr lang="tr-TR" sz="2000" dirty="0" err="1" smtClean="0">
                <a:latin typeface="Times New Roman" pitchFamily="18" charset="0"/>
                <a:cs typeface="Times New Roman" pitchFamily="18" charset="0"/>
              </a:rPr>
              <a:t>redistribution</a:t>
            </a:r>
            <a:r>
              <a:rPr lang="tr-TR" sz="2000" dirty="0" smtClean="0">
                <a:latin typeface="Times New Roman" pitchFamily="18" charset="0"/>
                <a:cs typeface="Times New Roman" pitchFamily="18" charset="0"/>
              </a:rPr>
              <a:t>) (genellikle bir merkezi otoritenin varlığını gerektirir; töre, yasa ya da merkez tarafından malların tahsisi gerçekleşir)  </a:t>
            </a:r>
          </a:p>
          <a:p>
            <a:pPr algn="just">
              <a:buNone/>
            </a:pPr>
            <a:r>
              <a:rPr lang="tr-TR" sz="2000" dirty="0" smtClean="0">
                <a:latin typeface="Times New Roman" pitchFamily="18" charset="0"/>
                <a:cs typeface="Times New Roman" pitchFamily="18" charset="0"/>
              </a:rPr>
              <a:t>	3) Mübadele (fiyat oluşturucu piyasaların varlığını gerektirir) (ancak “piyasada” fiyat oluşumu günümüzde ve geçmişte farklıdır)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356659"/>
            <a:ext cx="5368200" cy="67207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395536" y="836713"/>
            <a:ext cx="8280920" cy="5280587"/>
          </a:xfrm>
        </p:spPr>
        <p:txBody>
          <a:bodyPr/>
          <a:lstStyle/>
          <a:p>
            <a:pPr algn="just">
              <a:buNone/>
            </a:pPr>
            <a:endParaRPr lang="tr-TR" b="1" dirty="0" smtClean="0"/>
          </a:p>
          <a:p>
            <a:pPr algn="ctr">
              <a:buNone/>
            </a:pPr>
            <a:r>
              <a:rPr lang="tr-TR" sz="2400" b="1" dirty="0" smtClean="0">
                <a:latin typeface="Times New Roman" pitchFamily="18" charset="0"/>
                <a:cs typeface="Times New Roman" pitchFamily="18" charset="0"/>
              </a:rPr>
              <a:t>İKTİSADİ TARİH / (ECONOMIC HISTORY)</a:t>
            </a:r>
          </a:p>
          <a:p>
            <a:pPr algn="just">
              <a:buNone/>
            </a:pPr>
            <a:r>
              <a:rPr lang="tr-TR" sz="2000" dirty="0" smtClean="0">
                <a:latin typeface="Times New Roman" pitchFamily="18" charset="0"/>
                <a:cs typeface="Times New Roman" pitchFamily="18" charset="0"/>
              </a:rPr>
              <a:t>	Daha çok günümüze ve yakın geçmişe odaklı çalışmalar görmek ve modern piyasalar ile iç içe yaşamak, günümüz insanı için geçmişi tasarlamayı ve dolayısıyla anlamayı güçleştirmektedir. Örneğin iktisattaki “kıtlık” kavramı evrensel olarak geçerli yani her zaman ve her yerde, bütün kültürlerde geçerli olan/olmuş bir kavram değildir. Kıtlık kategorisi ile bakarak günümüzün iktisadi davranışlarını anlamlandırabilmek mümkündür ancak avcı-toplayıcıların ya da göçebe kültürlerin anlam dünyalarında kıtlık kategorisinin bulunduğu şüphelidir. İhtiyaçları “sınırlı” olan kültürlerin “kıtlık” içinde olduklarını düşünmek pek anlamlı olmayacaktır.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1887900" y="356662"/>
            <a:ext cx="5368200" cy="960105"/>
          </a:xfrm>
          <a:prstGeom prst="rect">
            <a:avLst/>
          </a:prstGeom>
        </p:spPr>
        <p:txBody>
          <a:bodyPr spcFirstLastPara="1" wrap="square" lIns="91425" tIns="91425" rIns="91425" bIns="91425" anchor="ctr" anchorCtr="0">
            <a:noAutofit/>
          </a:bodyPr>
          <a:lstStyle/>
          <a:p>
            <a:pPr lvl="0"/>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sz="3600" dirty="0">
              <a:solidFill>
                <a:schemeClr val="tx1"/>
              </a:solidFill>
              <a:latin typeface="Times New Roman" pitchFamily="18" charset="0"/>
              <a:cs typeface="Times New Roman" pitchFamily="18" charset="0"/>
            </a:endParaRPr>
          </a:p>
        </p:txBody>
      </p:sp>
      <p:sp>
        <p:nvSpPr>
          <p:cNvPr id="7" name="6 Metin Yer Tutucusu"/>
          <p:cNvSpPr>
            <a:spLocks noGrp="1"/>
          </p:cNvSpPr>
          <p:nvPr>
            <p:ph type="body" idx="1"/>
          </p:nvPr>
        </p:nvSpPr>
        <p:spPr>
          <a:xfrm>
            <a:off x="755576" y="1892829"/>
            <a:ext cx="7704856" cy="4320480"/>
          </a:xfrm>
        </p:spPr>
        <p:txBody>
          <a:bodyPr/>
          <a:lstStyle/>
          <a:p>
            <a:pPr algn="just">
              <a:buNone/>
            </a:pPr>
            <a:r>
              <a:rPr lang="tr-TR" sz="2000" dirty="0" smtClean="0">
                <a:latin typeface="Times New Roman" pitchFamily="18" charset="0"/>
                <a:cs typeface="Times New Roman" pitchFamily="18" charset="0"/>
              </a:rPr>
              <a:t>	- </a:t>
            </a:r>
            <a:r>
              <a:rPr lang="tr-TR" sz="2000" b="1" dirty="0" smtClean="0">
                <a:latin typeface="Times New Roman" pitchFamily="18" charset="0"/>
                <a:cs typeface="Times New Roman" pitchFamily="18" charset="0"/>
              </a:rPr>
              <a:t>İktisadi gelişmenin boyutları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 Bazı sorular: </a:t>
            </a:r>
          </a:p>
          <a:p>
            <a:pPr algn="just">
              <a:buNone/>
            </a:pPr>
            <a:r>
              <a:rPr lang="tr-TR" sz="2000" dirty="0" smtClean="0">
                <a:latin typeface="Times New Roman" pitchFamily="18" charset="0"/>
                <a:cs typeface="Times New Roman" pitchFamily="18" charset="0"/>
              </a:rPr>
              <a:t>	- Günümüzde niçin bazı ülkeler “zengin” bazıları “fakirdir”? </a:t>
            </a:r>
          </a:p>
          <a:p>
            <a:pPr algn="just">
              <a:buNone/>
            </a:pPr>
            <a:r>
              <a:rPr lang="tr-TR" sz="2000" dirty="0" smtClean="0">
                <a:latin typeface="Times New Roman" pitchFamily="18" charset="0"/>
                <a:cs typeface="Times New Roman" pitchFamily="18" charset="0"/>
              </a:rPr>
              <a:t>	- Fakir olan ülkeler zenginlerin </a:t>
            </a:r>
            <a:r>
              <a:rPr lang="tr-TR" sz="2000" dirty="0" err="1" smtClean="0">
                <a:latin typeface="Times New Roman" pitchFamily="18" charset="0"/>
                <a:cs typeface="Times New Roman" pitchFamily="18" charset="0"/>
              </a:rPr>
              <a:t>metodlarını</a:t>
            </a:r>
            <a:r>
              <a:rPr lang="tr-TR" sz="2000" dirty="0" smtClean="0">
                <a:latin typeface="Times New Roman" pitchFamily="18" charset="0"/>
                <a:cs typeface="Times New Roman" pitchFamily="18" charset="0"/>
              </a:rPr>
              <a:t>/politikalarını uygulayarak niçin başarılı olamıyorlar? </a:t>
            </a:r>
          </a:p>
          <a:p>
            <a:pPr algn="just">
              <a:buNone/>
            </a:pPr>
            <a:r>
              <a:rPr lang="tr-TR" sz="2000" dirty="0" smtClean="0">
                <a:latin typeface="Times New Roman" pitchFamily="18" charset="0"/>
                <a:cs typeface="Times New Roman" pitchFamily="18" charset="0"/>
              </a:rPr>
              <a:t>	- Bu temel sorular iktisat tarihinin açıklamaya niyetlendiği temel sorular olarak düşünülebilir.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579435"/>
            <a:ext cx="5368200" cy="737332"/>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755576" y="1892829"/>
            <a:ext cx="7848872" cy="4675104"/>
          </a:xfrm>
        </p:spPr>
        <p:txBody>
          <a:bodyPr/>
          <a:lstStyle/>
          <a:p>
            <a:pPr algn="just">
              <a:buNone/>
            </a:pPr>
            <a:r>
              <a:rPr lang="tr-TR" sz="2000" dirty="0" smtClean="0">
                <a:latin typeface="Times New Roman" pitchFamily="18" charset="0"/>
                <a:cs typeface="Times New Roman" pitchFamily="18" charset="0"/>
              </a:rPr>
              <a:t>	- Zengin ülkelerin başarısından hangi unsurların sorumlu olduğu konusunda bir genel anlaşma/ açıklama bulunmamaktadır. </a:t>
            </a:r>
          </a:p>
          <a:p>
            <a:pPr algn="just">
              <a:buNone/>
            </a:pPr>
            <a:r>
              <a:rPr lang="tr-TR" sz="2000" dirty="0" smtClean="0">
                <a:latin typeface="Times New Roman" pitchFamily="18" charset="0"/>
                <a:cs typeface="Times New Roman" pitchFamily="18" charset="0"/>
              </a:rPr>
              <a:t>	- Bu konuda bir anlaşma olsa bile belirli bir yol/tarz/patika farklı coğrafya, kültür ve tarihsel ortamlarda aynı sonucu (başarıyı) ortaya çıkarmayabilir. </a:t>
            </a:r>
          </a:p>
          <a:p>
            <a:pPr algn="just">
              <a:buNone/>
            </a:pPr>
            <a:r>
              <a:rPr lang="tr-TR" sz="2000" dirty="0" smtClean="0">
                <a:latin typeface="Times New Roman" pitchFamily="18" charset="0"/>
                <a:cs typeface="Times New Roman" pitchFamily="18" charset="0"/>
              </a:rPr>
              <a:t>	-Dolayısıyla tarihçiler henüz iktisadi gelişmenin tam bir açıklamasını/teorisini yapabilmiş değildir. </a:t>
            </a: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887900" y="579435"/>
            <a:ext cx="5368200" cy="737332"/>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539555" y="1316765"/>
            <a:ext cx="7992887" cy="5251168"/>
          </a:xfrm>
        </p:spPr>
        <p:txBody>
          <a:bodyPr/>
          <a:lstStyle/>
          <a:p>
            <a:pPr algn="just">
              <a:spcBef>
                <a:spcPts val="0"/>
              </a:spcBef>
              <a:buNone/>
            </a:pPr>
            <a:r>
              <a:rPr lang="tr-TR" dirty="0" smtClean="0"/>
              <a:t>	- </a:t>
            </a:r>
            <a:r>
              <a:rPr lang="tr-TR" sz="2000" dirty="0" smtClean="0">
                <a:latin typeface="Times New Roman" pitchFamily="18" charset="0"/>
                <a:cs typeface="Times New Roman" pitchFamily="18" charset="0"/>
              </a:rPr>
              <a:t>Günümüzde iktisadi gelişmeyi ölçmek için kullanılan temel ölçüt ülkeler arasında kişi başına gelir karşılaştırması yapmaktır. Kişi başına gelir düzeyi bakımından ABD, Kanada, Batı Avrupa Ülkeleri, Japonya, Avustralya gibi ülkelerin önde olduğu ve gelişmiş ülkeler/ekonomiler olarak adlandırıldığı görülmektedir. </a:t>
            </a:r>
          </a:p>
          <a:p>
            <a:pPr algn="just"/>
            <a:endParaRPr lang="tr-TR" sz="2000" dirty="0" smtClean="0">
              <a:latin typeface="Times New Roman" pitchFamily="18" charset="0"/>
              <a:cs typeface="Times New Roman" pitchFamily="18" charset="0"/>
            </a:endParaRPr>
          </a:p>
          <a:p>
            <a:pPr algn="just">
              <a:buNone/>
            </a:pPr>
            <a:r>
              <a:rPr lang="tr-TR" sz="2000" dirty="0" smtClean="0">
                <a:latin typeface="Times New Roman" pitchFamily="18" charset="0"/>
                <a:cs typeface="Times New Roman" pitchFamily="18" charset="0"/>
              </a:rPr>
              <a:t>	- Gelişmişlik düzeyi sadece kişi başı gelir ile değil ortalama hayat süresi, okur-yazarlık oranı, ulaşım ve iletişim kolaylıkları, kişi başına doktor/sağlık imkanları gibi başka bazı göstergeler yardımıyla da ölçülebilir ve bu göstergelerde yine yukarıda sayılan ülkeler dünyanın geri kalanından önde bulunmaktadır.  </a:t>
            </a:r>
            <a:endParaRPr lang="tr-TR" sz="2000" dirty="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63</Words>
  <Application>Microsoft Office PowerPoint</Application>
  <PresentationFormat>Ekran Gösterisi (4:3)</PresentationFormat>
  <Paragraphs>113</Paragraphs>
  <Slides>19</Slides>
  <Notes>1</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Ofis Teması</vt:lpstr>
      <vt:lpstr>İKTİSAT TARİHİ</vt:lpstr>
      <vt:lpstr>İKTİSAT TARİHİ</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İKTİSAT TARİHİ</dc:title>
  <dc:creator>MURAT BASKICI</dc:creator>
  <cp:lastModifiedBy>MURAT BASKICI</cp:lastModifiedBy>
  <cp:revision>1</cp:revision>
  <dcterms:created xsi:type="dcterms:W3CDTF">2020-05-19T19:18:45Z</dcterms:created>
  <dcterms:modified xsi:type="dcterms:W3CDTF">2020-05-19T19:19:58Z</dcterms:modified>
</cp:coreProperties>
</file>