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15.03.2021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15.03.2021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15.03.2021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15.03.2021</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Sosyal duygusal gelişim sürecinde uyum sorunları</a:t>
            </a:r>
          </a:p>
        </p:txBody>
      </p:sp>
      <p:sp>
        <p:nvSpPr>
          <p:cNvPr id="3" name="Alt Başlık 2"/>
          <p:cNvSpPr>
            <a:spLocks noGrp="1"/>
          </p:cNvSpPr>
          <p:nvPr>
            <p:ph type="subTitle" idx="1"/>
          </p:nvPr>
        </p:nvSpPr>
        <p:spPr/>
        <p:txBody>
          <a:bodyPr/>
          <a:lstStyle/>
          <a:p>
            <a:r>
              <a:rPr lang="tr-TR" dirty="0" smtClean="0"/>
              <a:t>Prof. Dr. Aysel Köksal Akyol</a:t>
            </a:r>
            <a:endParaRPr lang="tr-TR" dirty="0"/>
          </a:p>
        </p:txBody>
      </p:sp>
    </p:spTree>
    <p:extLst>
      <p:ext uri="{BB962C8B-B14F-4D97-AF65-F5344CB8AC3E}">
        <p14:creationId xmlns:p14="http://schemas.microsoft.com/office/powerpoint/2010/main" val="169834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a:t>Yapılan araştırmalarda sosyal beceri eksikliğinin çocuklukta ve ileri yaşlarda uyum sorunlarına neden olduğu, akran ilişkilerinin çocuğun gelişiminde önemli rolü olduğu eksikliğinde kişiye psikolojik, davranışsal, sosyal alanlarda rahatsızlıklar yaşatabileceği, yine sosyal beceri eksikliğinin akran kabulünü engelleyebileceği bunun da okula yönelik olumsuz tutuma neden olup okul başarısını engelleyebileceği, aynı zamanda akranları tarafından kabul edilmeyen çocukların ergenlikte suça eğilimli oldukları bulgusuna ulaşılmıştır (Çetin </a:t>
            </a:r>
            <a:r>
              <a:rPr lang="tr-TR" dirty="0" smtClean="0"/>
              <a:t>vd., 2003’ten </a:t>
            </a:r>
            <a:r>
              <a:rPr lang="tr-TR" dirty="0" err="1" smtClean="0"/>
              <a:t>akt</a:t>
            </a:r>
            <a:r>
              <a:rPr lang="tr-TR" dirty="0"/>
              <a:t>. </a:t>
            </a:r>
            <a:r>
              <a:rPr lang="tr-TR" dirty="0" smtClean="0"/>
              <a:t>Erten, 2012</a:t>
            </a:r>
            <a:r>
              <a:rPr lang="tr-TR" dirty="0"/>
              <a:t>).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755368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Küçük çocukların okula uyum sağlamalarını etkileyen birçok unsurdan </a:t>
            </a:r>
            <a:r>
              <a:rPr lang="tr-TR" dirty="0" smtClean="0"/>
              <a:t>bahsedilebilir. Okul </a:t>
            </a:r>
            <a:r>
              <a:rPr lang="tr-TR" dirty="0"/>
              <a:t>olgunluğuna ulaşılmaması bu unsurlar arasında yer almaktadır. Okul </a:t>
            </a:r>
            <a:r>
              <a:rPr lang="tr-TR" dirty="0" smtClean="0"/>
              <a:t>olgunluğuna ulaşılmaması </a:t>
            </a:r>
            <a:r>
              <a:rPr lang="tr-TR" dirty="0"/>
              <a:t>uyum sorunlarında </a:t>
            </a:r>
            <a:r>
              <a:rPr lang="tr-TR" dirty="0"/>
              <a:t>önemlidir </a:t>
            </a:r>
            <a:r>
              <a:rPr lang="tr-TR" dirty="0" smtClean="0"/>
              <a:t>(Erten</a:t>
            </a:r>
            <a:r>
              <a:rPr lang="tr-TR" dirty="0"/>
              <a:t>, 2012). </a:t>
            </a:r>
          </a:p>
          <a:p>
            <a:pPr marL="0" indent="0">
              <a:buNone/>
            </a:pPr>
            <a:r>
              <a:rPr lang="tr-TR" dirty="0" smtClean="0"/>
              <a:t> </a:t>
            </a:r>
            <a:endParaRPr lang="tr-TR" dirty="0"/>
          </a:p>
        </p:txBody>
      </p:sp>
      <p:sp>
        <p:nvSpPr>
          <p:cNvPr id="2" name="Başlık 1"/>
          <p:cNvSpPr>
            <a:spLocks noGrp="1"/>
          </p:cNvSpPr>
          <p:nvPr>
            <p:ph type="title"/>
          </p:nvPr>
        </p:nvSpPr>
        <p:spPr/>
        <p:txBody>
          <a:bodyPr/>
          <a:lstStyle/>
          <a:p>
            <a:r>
              <a:rPr lang="tr-TR" dirty="0" smtClean="0"/>
              <a:t>Okula </a:t>
            </a:r>
            <a:r>
              <a:rPr lang="tr-TR" dirty="0"/>
              <a:t>başlama</a:t>
            </a:r>
          </a:p>
        </p:txBody>
      </p:sp>
    </p:spTree>
    <p:extLst>
      <p:ext uri="{BB962C8B-B14F-4D97-AF65-F5344CB8AC3E}">
        <p14:creationId xmlns:p14="http://schemas.microsoft.com/office/powerpoint/2010/main" val="224210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Anne-baba, çocuk ilişkisi kadar sosyal becerilerin gelişiminde kardeşlerin de etkisi büyüktür</a:t>
            </a:r>
            <a:r>
              <a:rPr lang="tr-TR" dirty="0" smtClean="0"/>
              <a:t>.</a:t>
            </a:r>
          </a:p>
          <a:p>
            <a:r>
              <a:rPr lang="tr-TR" dirty="0"/>
              <a:t>Bireyin sosyalleşmesinin bütün yaşamı boyunca kesintisiz devam ettiği düşünüldüğünde çocuğun ilk deneyimleri, aile içerisinde çocuğa değer verilmesi, olumlu ebeveyn modelleri ve başarılı kardeş ilişkileri gibi değişkenler sosyal yeterliliğe sahip bir birey olmasında </a:t>
            </a:r>
            <a:r>
              <a:rPr lang="tr-TR" dirty="0" smtClean="0"/>
              <a:t>etkilidir (</a:t>
            </a:r>
            <a:r>
              <a:rPr lang="tr-TR" dirty="0"/>
              <a:t>Erten, 2012). </a:t>
            </a:r>
            <a:endParaRPr lang="tr-TR" dirty="0"/>
          </a:p>
        </p:txBody>
      </p:sp>
      <p:sp>
        <p:nvSpPr>
          <p:cNvPr id="2" name="Başlık 1"/>
          <p:cNvSpPr>
            <a:spLocks noGrp="1"/>
          </p:cNvSpPr>
          <p:nvPr>
            <p:ph type="title"/>
          </p:nvPr>
        </p:nvSpPr>
        <p:spPr/>
        <p:txBody>
          <a:bodyPr>
            <a:normAutofit/>
          </a:bodyPr>
          <a:lstStyle/>
          <a:p>
            <a:r>
              <a:rPr lang="tr-TR" dirty="0" smtClean="0"/>
              <a:t>Kardeş </a:t>
            </a:r>
            <a:r>
              <a:rPr lang="tr-TR" dirty="0"/>
              <a:t>sahibi </a:t>
            </a:r>
            <a:r>
              <a:rPr lang="tr-TR" dirty="0" smtClean="0"/>
              <a:t>olma</a:t>
            </a:r>
            <a:endParaRPr lang="tr-TR" dirty="0"/>
          </a:p>
        </p:txBody>
      </p:sp>
    </p:spTree>
    <p:extLst>
      <p:ext uri="{BB962C8B-B14F-4D97-AF65-F5344CB8AC3E}">
        <p14:creationId xmlns:p14="http://schemas.microsoft.com/office/powerpoint/2010/main" val="77450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Sağlıklı </a:t>
            </a:r>
            <a:r>
              <a:rPr lang="tr-TR" dirty="0"/>
              <a:t>bir aile ortamı sosyal becerilerin gelişimini </a:t>
            </a:r>
            <a:r>
              <a:rPr lang="tr-TR" dirty="0" smtClean="0"/>
              <a:t>olumlu yönde </a:t>
            </a:r>
            <a:r>
              <a:rPr lang="tr-TR" dirty="0"/>
              <a:t>etkilerken, sağlıksız ya da parçalanmış aile ortamı çocuğun yanlış </a:t>
            </a:r>
            <a:r>
              <a:rPr lang="tr-TR" dirty="0" smtClean="0"/>
              <a:t>öğrenme deneyimlerinin </a:t>
            </a:r>
            <a:r>
              <a:rPr lang="tr-TR" dirty="0"/>
              <a:t>edinildiği bir ortamda yetişmesine neden olup sosyal becerilerin </a:t>
            </a:r>
            <a:r>
              <a:rPr lang="tr-TR" dirty="0" smtClean="0"/>
              <a:t>gelişimini olumsuz </a:t>
            </a:r>
            <a:r>
              <a:rPr lang="tr-TR" dirty="0"/>
              <a:t>yönde </a:t>
            </a:r>
            <a:r>
              <a:rPr lang="tr-TR" dirty="0"/>
              <a:t>etkileyebilmektedir (Erten, 2012). </a:t>
            </a:r>
          </a:p>
        </p:txBody>
      </p:sp>
      <p:sp>
        <p:nvSpPr>
          <p:cNvPr id="2" name="Başlık 1"/>
          <p:cNvSpPr>
            <a:spLocks noGrp="1"/>
          </p:cNvSpPr>
          <p:nvPr>
            <p:ph type="title"/>
          </p:nvPr>
        </p:nvSpPr>
        <p:spPr/>
        <p:txBody>
          <a:bodyPr/>
          <a:lstStyle/>
          <a:p>
            <a:r>
              <a:rPr lang="tr-TR" dirty="0" smtClean="0"/>
              <a:t>Parçalanmış </a:t>
            </a:r>
            <a:r>
              <a:rPr lang="tr-TR" dirty="0"/>
              <a:t>aile</a:t>
            </a:r>
          </a:p>
        </p:txBody>
      </p:sp>
    </p:spTree>
    <p:extLst>
      <p:ext uri="{BB962C8B-B14F-4D97-AF65-F5344CB8AC3E}">
        <p14:creationId xmlns:p14="http://schemas.microsoft.com/office/powerpoint/2010/main" val="390816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Çetin, F., Alpa-</a:t>
            </a:r>
            <a:r>
              <a:rPr lang="tr-TR" dirty="0" err="1"/>
              <a:t>Bilbay</a:t>
            </a:r>
            <a:r>
              <a:rPr lang="tr-TR" dirty="0"/>
              <a:t>, A</a:t>
            </a:r>
            <a:r>
              <a:rPr lang="tr-TR" dirty="0" smtClean="0"/>
              <a:t>., Albayrak-Kaymak</a:t>
            </a:r>
            <a:r>
              <a:rPr lang="tr-TR" dirty="0"/>
              <a:t>, D. (2003). Araştırmadan </a:t>
            </a:r>
            <a:r>
              <a:rPr lang="tr-TR" dirty="0" smtClean="0"/>
              <a:t>Uygulamaya Çocuklarda </a:t>
            </a:r>
            <a:r>
              <a:rPr lang="tr-TR" dirty="0"/>
              <a:t>Sosyal Beceriler: Grup Eğitimi, Epsilon Yayınları, İstanbul</a:t>
            </a:r>
            <a:r>
              <a:rPr lang="tr-TR" dirty="0" smtClean="0"/>
              <a:t>.</a:t>
            </a:r>
          </a:p>
          <a:p>
            <a:r>
              <a:rPr lang="tr-TR" dirty="0" smtClean="0"/>
              <a:t>Erten</a:t>
            </a:r>
            <a:r>
              <a:rPr lang="tr-TR" dirty="0"/>
              <a:t>, H. (2012). Okul öncesi eğitime devam eden 5-6 yaş çocuklarının sosyal beceri, akran ilişkileri ve okula uyum düzeyleri arasındaki ilişkilerin izlenmesi </a:t>
            </a:r>
            <a:r>
              <a:rPr lang="tr-TR" dirty="0" smtClean="0"/>
              <a:t>(Yüksek lisans tezi).</a:t>
            </a:r>
            <a:endParaRPr lang="tr-TR" dirty="0"/>
          </a:p>
        </p:txBody>
      </p:sp>
      <p:sp>
        <p:nvSpPr>
          <p:cNvPr id="2" name="Başlık 1"/>
          <p:cNvSpPr>
            <a:spLocks noGrp="1"/>
          </p:cNvSpPr>
          <p:nvPr>
            <p:ph type="title"/>
          </p:nvPr>
        </p:nvSpPr>
        <p:spPr/>
        <p:txBody>
          <a:bodyPr/>
          <a:lstStyle/>
          <a:p>
            <a:r>
              <a:rPr lang="tr-TR" dirty="0" smtClean="0"/>
              <a:t>Kaynaklar</a:t>
            </a:r>
            <a:endParaRPr lang="tr-TR" dirty="0"/>
          </a:p>
        </p:txBody>
      </p:sp>
    </p:spTree>
    <p:extLst>
      <p:ext uri="{BB962C8B-B14F-4D97-AF65-F5344CB8AC3E}">
        <p14:creationId xmlns:p14="http://schemas.microsoft.com/office/powerpoint/2010/main" val="31206172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TotalTime>
  <Words>279</Words>
  <Application>Microsoft Office PowerPoint</Application>
  <PresentationFormat>Ekran Gösterisi (4:3)</PresentationFormat>
  <Paragraphs>14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Dalga Biçimi</vt:lpstr>
      <vt:lpstr>Sosyal duygusal gelişim sürecinde uyum sorunları</vt:lpstr>
      <vt:lpstr>PowerPoint Sunusu</vt:lpstr>
      <vt:lpstr>Okula başlama</vt:lpstr>
      <vt:lpstr>Kardeş sahibi olma</vt:lpstr>
      <vt:lpstr>Parçalanmış aile</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duygusal gelişim sürecinde uyum sorunları</dc:title>
  <dc:creator>AYÇA</dc:creator>
  <cp:lastModifiedBy>AYÇA</cp:lastModifiedBy>
  <cp:revision>3</cp:revision>
  <dcterms:created xsi:type="dcterms:W3CDTF">2021-03-14T23:15:36Z</dcterms:created>
  <dcterms:modified xsi:type="dcterms:W3CDTF">2021-03-15T00:48:13Z</dcterms:modified>
</cp:coreProperties>
</file>