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301" r:id="rId3"/>
    <p:sldId id="311" r:id="rId4"/>
    <p:sldId id="310" r:id="rId5"/>
    <p:sldId id="309" r:id="rId6"/>
    <p:sldId id="308" r:id="rId7"/>
    <p:sldId id="307" r:id="rId8"/>
    <p:sldId id="305" r:id="rId9"/>
    <p:sldId id="306" r:id="rId10"/>
    <p:sldId id="304" r:id="rId11"/>
    <p:sldId id="303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4523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82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85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998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983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893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2710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081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595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813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1556792"/>
            <a:ext cx="6172200" cy="388843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203 Eskiçağ Hint tarihi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10.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</a:rPr>
              <a:t>Magadha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sz="2700">
                <a:solidFill>
                  <a:schemeClr val="accent2">
                    <a:lumMod val="75000"/>
                  </a:schemeClr>
                </a:solidFill>
              </a:rPr>
              <a:t>İmparatorluğunun Kuruluşu</a:t>
            </a:r>
            <a:br>
              <a:rPr lang="tr-TR" dirty="0"/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Mahāmātralar</a:t>
            </a:r>
            <a:r>
              <a:rPr lang="tr-TR" dirty="0"/>
              <a:t> olarak adlandırılan yüksek derecedeki memurlar üç sınıfa ayrılmaktadır: 1. Yöneticiler (</a:t>
            </a:r>
            <a:r>
              <a:rPr lang="tr-TR" dirty="0" err="1"/>
              <a:t>Sabbātthaka</a:t>
            </a:r>
            <a:r>
              <a:rPr lang="tr-TR" dirty="0"/>
              <a:t>): İmparatorluğun çıkarlarını gözeten, idare ve yönetim görevini üstlenmiş en üst düzeydeki memur sınıfıdır; 2. Yargıç (</a:t>
            </a:r>
            <a:r>
              <a:rPr lang="tr-TR" dirty="0" err="1"/>
              <a:t>Vohārika</a:t>
            </a:r>
            <a:r>
              <a:rPr lang="tr-TR" dirty="0"/>
              <a:t>): Adaletin sağlayıcısı olan sınıftır, hukuki anlaşmazlıklar ve davalardan sorumludurlar. Hapis ve vücudunun bir uzvunun kesilmesi gibi cezalar verdikleri kaydedilmiştir;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174624210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3. Ordu komutanı (</a:t>
            </a:r>
            <a:r>
              <a:rPr lang="tr-TR" dirty="0" err="1"/>
              <a:t>Senānāyaka</a:t>
            </a:r>
            <a:r>
              <a:rPr lang="tr-TR" dirty="0"/>
              <a:t>): Ordunun düzeni, askerin ihtiyaç ve sevkinden sorumlu olan memur sınıfıdır. Ayrıca </a:t>
            </a:r>
            <a:r>
              <a:rPr lang="tr-TR" dirty="0" err="1"/>
              <a:t>Bimbisāra’nın</a:t>
            </a:r>
            <a:r>
              <a:rPr lang="tr-TR" dirty="0"/>
              <a:t> büyük bir sarayının da bulunduğu, imparatorluğun başkentinin ise </a:t>
            </a:r>
            <a:r>
              <a:rPr lang="tr-TR" dirty="0" err="1"/>
              <a:t>Girivraca</a:t>
            </a:r>
            <a:r>
              <a:rPr lang="tr-TR" dirty="0"/>
              <a:t> yani </a:t>
            </a:r>
            <a:r>
              <a:rPr lang="tr-TR" dirty="0" err="1"/>
              <a:t>Rācagṛha</a:t>
            </a:r>
            <a:r>
              <a:rPr lang="tr-TR" dirty="0"/>
              <a:t> olduğu aktarılmaktadır. Çok düzenli ve gelişmiş bir şehir olan </a:t>
            </a:r>
            <a:r>
              <a:rPr lang="tr-TR" dirty="0" err="1"/>
              <a:t>Rācagṛha’nın</a:t>
            </a:r>
            <a:r>
              <a:rPr lang="tr-TR" dirty="0"/>
              <a:t> planı, </a:t>
            </a:r>
            <a:r>
              <a:rPr lang="tr-TR" dirty="0" err="1"/>
              <a:t>Mahagovinda</a:t>
            </a:r>
            <a:r>
              <a:rPr lang="tr-TR" dirty="0"/>
              <a:t> adındaki bir saray mühendisine aittir. </a:t>
            </a:r>
            <a:r>
              <a:rPr lang="tr-TR" dirty="0" err="1"/>
              <a:t>Mahagovinda</a:t>
            </a:r>
            <a:r>
              <a:rPr lang="tr-TR" dirty="0"/>
              <a:t>, saraydaki üst rütbeli bir memur olarak görev yapmakta olup, zaman içinde gereken mimari yenilik ve onarımların da planlayıcısıydı.</a:t>
            </a:r>
          </a:p>
          <a:p>
            <a:pPr algn="ctr"/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4251952358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Buddhizm çağının Hint siyasi tarihindeki yaklaşık olarak karşılığı, soylarının </a:t>
            </a:r>
            <a:r>
              <a:rPr lang="tr-TR" dirty="0" err="1"/>
              <a:t>Mahācanapada</a:t>
            </a:r>
            <a:r>
              <a:rPr lang="tr-TR" dirty="0"/>
              <a:t> krallarından geldiği düşünülen </a:t>
            </a:r>
            <a:r>
              <a:rPr lang="tr-TR" dirty="0" err="1"/>
              <a:t>Magadha</a:t>
            </a:r>
            <a:r>
              <a:rPr lang="tr-TR" dirty="0"/>
              <a:t> İmparatorluğu dönemidir. Aslında önceleri, kendisi de bir </a:t>
            </a:r>
            <a:r>
              <a:rPr lang="tr-TR" dirty="0" err="1"/>
              <a:t>Mahācanapada</a:t>
            </a:r>
            <a:r>
              <a:rPr lang="tr-TR" dirty="0"/>
              <a:t> olan </a:t>
            </a:r>
            <a:r>
              <a:rPr lang="tr-TR" dirty="0" err="1"/>
              <a:t>Magadha</a:t>
            </a:r>
            <a:r>
              <a:rPr lang="tr-TR" dirty="0"/>
              <a:t>, MÖ 6. yüzyılın ortalarında gitgide güçlenerek, Hindistan’ın kuzeydoğusuna hükmeden büyük bir krallık haline gelmiştir.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80506752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Buddhist ve </a:t>
            </a:r>
            <a:r>
              <a:rPr lang="tr-TR" dirty="0" err="1"/>
              <a:t>Cainist</a:t>
            </a:r>
            <a:r>
              <a:rPr lang="tr-TR" dirty="0"/>
              <a:t> kaynaklarda ifade edildiği üzere, etrafındaki çok sayıda küçük krallığı da egemenliği altına alan </a:t>
            </a:r>
            <a:r>
              <a:rPr lang="tr-TR" dirty="0" err="1"/>
              <a:t>Magadha</a:t>
            </a:r>
            <a:r>
              <a:rPr lang="tr-TR" dirty="0"/>
              <a:t> kralları, Hint alt kıtasında </a:t>
            </a:r>
            <a:r>
              <a:rPr lang="tr-TR" dirty="0" err="1"/>
              <a:t>monarşik</a:t>
            </a:r>
            <a:r>
              <a:rPr lang="tr-TR" dirty="0"/>
              <a:t> bir devlet düzenini kurabilen ilk krallardır. </a:t>
            </a:r>
            <a:r>
              <a:rPr lang="tr-TR" dirty="0" err="1"/>
              <a:t>Purāṇik</a:t>
            </a:r>
            <a:r>
              <a:rPr lang="tr-TR" dirty="0"/>
              <a:t> kaynaklarda, </a:t>
            </a:r>
            <a:r>
              <a:rPr lang="tr-TR" dirty="0" err="1"/>
              <a:t>Brihadratha’nın</a:t>
            </a:r>
            <a:r>
              <a:rPr lang="tr-TR" dirty="0"/>
              <a:t> tahttan indirilmesinden sonra </a:t>
            </a:r>
            <a:r>
              <a:rPr lang="tr-TR" dirty="0" err="1"/>
              <a:t>Magadha’nın</a:t>
            </a:r>
            <a:r>
              <a:rPr lang="tr-TR" dirty="0"/>
              <a:t> yönetiminde birtakım politik değişimlerin meydana geldiği aktarılmaktadır.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602165802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Anlatılara göre, </a:t>
            </a:r>
            <a:r>
              <a:rPr lang="tr-TR" dirty="0" err="1"/>
              <a:t>Magadha</a:t>
            </a:r>
            <a:r>
              <a:rPr lang="tr-TR" dirty="0"/>
              <a:t> kralının gücünü kaybetmesiyle bölgede </a:t>
            </a:r>
            <a:r>
              <a:rPr lang="tr-TR" dirty="0" err="1"/>
              <a:t>Pradyota</a:t>
            </a:r>
            <a:r>
              <a:rPr lang="tr-TR" dirty="0"/>
              <a:t> hanedanlığı kurulmuştur. Ancak bu ifadeler, birçok bilim adamı tarafından kabul görmemiş; öyle ki </a:t>
            </a:r>
            <a:r>
              <a:rPr lang="tr-TR" dirty="0" err="1"/>
              <a:t>Pradyotaların</a:t>
            </a:r>
            <a:r>
              <a:rPr lang="tr-TR" dirty="0"/>
              <a:t> </a:t>
            </a:r>
            <a:r>
              <a:rPr lang="tr-TR" dirty="0" err="1"/>
              <a:t>Magadha’da</a:t>
            </a:r>
            <a:r>
              <a:rPr lang="tr-TR" dirty="0"/>
              <a:t> değil, </a:t>
            </a:r>
            <a:r>
              <a:rPr lang="tr-TR" dirty="0" err="1"/>
              <a:t>Avanti’de</a:t>
            </a:r>
            <a:r>
              <a:rPr lang="tr-TR" dirty="0"/>
              <a:t> hüküm sürdüğü kanıtlanmıştır. </a:t>
            </a:r>
            <a:r>
              <a:rPr lang="tr-TR" dirty="0" err="1"/>
              <a:t>Magadha</a:t>
            </a:r>
            <a:r>
              <a:rPr lang="tr-TR" dirty="0"/>
              <a:t> İmparatorluğu’nun kurucusunun, her ne kadar kendisinden önce </a:t>
            </a:r>
            <a:r>
              <a:rPr lang="tr-TR" dirty="0" err="1"/>
              <a:t>Brihadratha</a:t>
            </a:r>
            <a:r>
              <a:rPr lang="tr-TR" dirty="0"/>
              <a:t> ve oğlu </a:t>
            </a:r>
            <a:r>
              <a:rPr lang="tr-TR" dirty="0" err="1"/>
              <a:t>Carāsandra</a:t>
            </a:r>
            <a:r>
              <a:rPr lang="tr-TR" dirty="0"/>
              <a:t> gibi birtakım isimlerden bahsedilse de kral </a:t>
            </a:r>
            <a:r>
              <a:rPr lang="tr-TR" dirty="0" err="1"/>
              <a:t>Bimbisāra’nın</a:t>
            </a:r>
            <a:r>
              <a:rPr lang="tr-TR" dirty="0"/>
              <a:t> olduğu kabul edilmektedir.</a:t>
            </a:r>
          </a:p>
          <a:p>
            <a:pPr algn="ctr"/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341722724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i="1" dirty="0" err="1"/>
              <a:t>Mahāvamşa</a:t>
            </a:r>
            <a:r>
              <a:rPr lang="tr-TR" dirty="0" err="1"/>
              <a:t>’ya</a:t>
            </a:r>
            <a:r>
              <a:rPr lang="tr-TR" dirty="0"/>
              <a:t> göre </a:t>
            </a:r>
            <a:r>
              <a:rPr lang="tr-TR" dirty="0" err="1"/>
              <a:t>Bimbisāra</a:t>
            </a:r>
            <a:r>
              <a:rPr lang="tr-TR" dirty="0"/>
              <a:t>, babası tarafından kral olarak ilan edildiğinde henüz on beş yaşındaydı; ancak ilgili kaynakta babasının adı ya da soyu ile ilgili açık bir ifade bulunmamaktadır. Bazı araştırmacılar, Buddhist diğer kaynaklardaki birtakım kayıtlardan yola çıkarak </a:t>
            </a:r>
            <a:r>
              <a:rPr lang="tr-TR" dirty="0" err="1"/>
              <a:t>Bimbisāra’nın</a:t>
            </a:r>
            <a:r>
              <a:rPr lang="tr-TR" dirty="0"/>
              <a:t> babasının adının </a:t>
            </a:r>
            <a:r>
              <a:rPr lang="tr-TR" dirty="0" err="1"/>
              <a:t>Bhattiya</a:t>
            </a:r>
            <a:r>
              <a:rPr lang="tr-TR" dirty="0"/>
              <a:t> ya da </a:t>
            </a:r>
            <a:r>
              <a:rPr lang="tr-TR" dirty="0" err="1"/>
              <a:t>Mahāpadma</a:t>
            </a:r>
            <a:r>
              <a:rPr lang="tr-TR" dirty="0"/>
              <a:t> olduğunu ifade etmektedir. </a:t>
            </a:r>
            <a:r>
              <a:rPr lang="tr-TR" i="1" dirty="0" err="1"/>
              <a:t>Buddhaçarita</a:t>
            </a:r>
            <a:r>
              <a:rPr lang="tr-TR" dirty="0" err="1"/>
              <a:t>’da</a:t>
            </a:r>
            <a:r>
              <a:rPr lang="tr-TR" dirty="0"/>
              <a:t> ise </a:t>
            </a:r>
            <a:r>
              <a:rPr lang="tr-TR" dirty="0" err="1"/>
              <a:t>Bimbisāra’nın</a:t>
            </a:r>
            <a:r>
              <a:rPr lang="tr-TR" dirty="0"/>
              <a:t> </a:t>
            </a:r>
            <a:r>
              <a:rPr lang="tr-TR" dirty="0" err="1"/>
              <a:t>Haryankakula’nın</a:t>
            </a:r>
            <a:r>
              <a:rPr lang="tr-TR" dirty="0"/>
              <a:t> oğlu olduğu yönünde bir ifade yer almaktadır. </a:t>
            </a:r>
          </a:p>
          <a:p>
            <a:r>
              <a:rPr lang="tr-TR" dirty="0"/>
              <a:t> </a:t>
            </a:r>
          </a:p>
          <a:p>
            <a:pPr algn="ctr"/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238203366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MÖ 6. yüzyılda, yaklaşık olarak MÖ 544-493 yılları arasında hüküm sürdüğü düşünülen </a:t>
            </a:r>
            <a:r>
              <a:rPr lang="tr-TR" dirty="0" err="1"/>
              <a:t>Bimbisāra</a:t>
            </a:r>
            <a:r>
              <a:rPr lang="tr-TR" dirty="0"/>
              <a:t>, </a:t>
            </a:r>
            <a:r>
              <a:rPr lang="tr-TR" dirty="0" err="1"/>
              <a:t>Koşala</a:t>
            </a:r>
            <a:r>
              <a:rPr lang="tr-TR" dirty="0"/>
              <a:t> ve </a:t>
            </a:r>
            <a:r>
              <a:rPr lang="tr-TR" dirty="0" err="1"/>
              <a:t>Kashi</a:t>
            </a:r>
            <a:r>
              <a:rPr lang="tr-TR" dirty="0"/>
              <a:t> gibi bölge krallıklarını da etkisi altında bulunduran oldukça güçlü bir krallığın lideriydi. </a:t>
            </a:r>
            <a:r>
              <a:rPr lang="tr-TR" dirty="0" err="1"/>
              <a:t>Magadha’nın</a:t>
            </a:r>
            <a:r>
              <a:rPr lang="tr-TR" dirty="0"/>
              <a:t>, bölgedeki diğer feodal yönetimler arasından sıyrılarak; büyük bir imparatorluk haline gelmesi ise, </a:t>
            </a:r>
            <a:r>
              <a:rPr lang="tr-TR" dirty="0" err="1"/>
              <a:t>Bimbisāra’nın</a:t>
            </a:r>
            <a:r>
              <a:rPr lang="tr-TR" dirty="0"/>
              <a:t> evlilikleri yoluyla kurduğu ilişkilere dayandırılmaktadır.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210086784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Koşala</a:t>
            </a:r>
            <a:r>
              <a:rPr lang="tr-TR" dirty="0"/>
              <a:t> kralı </a:t>
            </a:r>
            <a:r>
              <a:rPr lang="tr-TR" dirty="0" err="1"/>
              <a:t>Prasenacit’in</a:t>
            </a:r>
            <a:r>
              <a:rPr lang="tr-TR" dirty="0"/>
              <a:t> kız kardeşi ilk karısı; </a:t>
            </a:r>
            <a:r>
              <a:rPr lang="tr-TR" dirty="0" err="1"/>
              <a:t>Liççhavi</a:t>
            </a:r>
            <a:r>
              <a:rPr lang="tr-TR" dirty="0"/>
              <a:t> hükümdarı </a:t>
            </a:r>
            <a:r>
              <a:rPr lang="tr-TR" dirty="0" err="1"/>
              <a:t>Chetaka’nın</a:t>
            </a:r>
            <a:r>
              <a:rPr lang="tr-TR" dirty="0"/>
              <a:t> kızı </a:t>
            </a:r>
            <a:r>
              <a:rPr lang="tr-TR" dirty="0" err="1"/>
              <a:t>Chellanā</a:t>
            </a:r>
            <a:r>
              <a:rPr lang="tr-TR" dirty="0"/>
              <a:t> ise bir diğer karısıdır. Oğlu </a:t>
            </a:r>
            <a:r>
              <a:rPr lang="tr-TR" dirty="0" err="1"/>
              <a:t>Acataşatru</a:t>
            </a:r>
            <a:r>
              <a:rPr lang="tr-TR" dirty="0"/>
              <a:t> tarafından tutsak edildiğinde, ona gizlice yemek taşıyarak hayatta kalmasını sağlayan karısı ise, üçüncü eşi </a:t>
            </a:r>
            <a:r>
              <a:rPr lang="tr-TR" dirty="0" err="1"/>
              <a:t>Vaidehi</a:t>
            </a:r>
            <a:r>
              <a:rPr lang="tr-TR" dirty="0"/>
              <a:t> </a:t>
            </a:r>
            <a:r>
              <a:rPr lang="tr-TR" dirty="0" err="1"/>
              <a:t>Vāsavi’dir</a:t>
            </a:r>
            <a:r>
              <a:rPr lang="tr-TR" dirty="0"/>
              <a:t>. Dördüncü karısının da Madra (</a:t>
            </a:r>
            <a:r>
              <a:rPr lang="tr-TR" dirty="0" err="1"/>
              <a:t>Pencab</a:t>
            </a:r>
            <a:r>
              <a:rPr lang="tr-TR" dirty="0"/>
              <a:t>) kralının kızı </a:t>
            </a:r>
            <a:r>
              <a:rPr lang="tr-TR" dirty="0" err="1"/>
              <a:t>Khemā</a:t>
            </a:r>
            <a:r>
              <a:rPr lang="tr-TR" dirty="0"/>
              <a:t> olduğu aktarılmaktadır.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2712440423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Beş yüz kadar kadınla evli olduğu ifade edilen </a:t>
            </a:r>
            <a:r>
              <a:rPr lang="tr-TR" dirty="0" err="1"/>
              <a:t>Bimbisāra’nın</a:t>
            </a:r>
            <a:r>
              <a:rPr lang="tr-TR" dirty="0"/>
              <a:t> bu evliliklerinden çok sayıda erkek çocuğu dünyaya gelmiştir. Bu oğullar, annelerinin de etkisiyle, diğer kardeşleri ve hatta babalarıyla taht kavgalarına girişmiştir. </a:t>
            </a:r>
          </a:p>
          <a:p>
            <a:pPr algn="ctr"/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1314769973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Bimbisāra</a:t>
            </a:r>
            <a:r>
              <a:rPr lang="tr-TR" dirty="0"/>
              <a:t> döneminde </a:t>
            </a:r>
            <a:r>
              <a:rPr lang="tr-TR" dirty="0" err="1"/>
              <a:t>Magadha</a:t>
            </a:r>
            <a:r>
              <a:rPr lang="tr-TR" dirty="0"/>
              <a:t> krallığına bağlı, yaklaşık üç yüz farklı küçük krallığın olduğu ifade edilir. Bu sayı, halefi </a:t>
            </a:r>
            <a:r>
              <a:rPr lang="tr-TR" dirty="0" err="1"/>
              <a:t>Acātaşatru</a:t>
            </a:r>
            <a:r>
              <a:rPr lang="tr-TR" dirty="0"/>
              <a:t> (</a:t>
            </a:r>
            <a:r>
              <a:rPr lang="tr-TR" dirty="0" err="1"/>
              <a:t>Kūnika</a:t>
            </a:r>
            <a:r>
              <a:rPr lang="tr-TR" dirty="0"/>
              <a:t>) döneminde beş yüze çıkmıştır. Ayrıca </a:t>
            </a:r>
            <a:r>
              <a:rPr lang="tr-TR" dirty="0" err="1"/>
              <a:t>Magadha</a:t>
            </a:r>
            <a:r>
              <a:rPr lang="tr-TR" dirty="0"/>
              <a:t> İmparatorluğu’na bağlı yaklaşık seksen bin civarında köyün olduğu ve halkın, çeşitli rütbelerdeki siyasi ve askerî görevliler tarafından yönetildiği aktarılmaktadır.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116148876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1262</TotalTime>
  <Words>666</Words>
  <Application>Microsoft Office PowerPoint</Application>
  <PresentationFormat>Ekran Gösterisi (4:3)</PresentationFormat>
  <Paragraphs>39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HİN 203 Eskiçağ Hint tarihi  10. hafta  Magadha İmparatorluğunun Kuruluşu        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120</cp:revision>
  <dcterms:created xsi:type="dcterms:W3CDTF">2014-11-21T09:52:05Z</dcterms:created>
  <dcterms:modified xsi:type="dcterms:W3CDTF">2020-02-26T17:29:47Z</dcterms:modified>
</cp:coreProperties>
</file>