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6" r:id="rId3"/>
    <p:sldId id="281" r:id="rId4"/>
    <p:sldId id="258" r:id="rId5"/>
    <p:sldId id="275" r:id="rId6"/>
    <p:sldId id="272" r:id="rId7"/>
    <p:sldId id="271" r:id="rId8"/>
    <p:sldId id="273" r:id="rId9"/>
    <p:sldId id="277" r:id="rId10"/>
    <p:sldId id="278" r:id="rId11"/>
    <p:sldId id="264" r:id="rId12"/>
    <p:sldId id="266" r:id="rId13"/>
    <p:sldId id="268" r:id="rId14"/>
    <p:sldId id="282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94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3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27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856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24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210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213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723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124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784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143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4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BİY113 BOTANİK</a:t>
            </a:r>
            <a:r>
              <a:rPr lang="tr-TR" dirty="0"/>
              <a:t/>
            </a:r>
            <a:br>
              <a:rPr lang="tr-TR" dirty="0"/>
            </a:br>
            <a:r>
              <a:rPr lang="tr-TR" sz="3200" dirty="0" smtClean="0"/>
              <a:t>Dr. </a:t>
            </a:r>
            <a:r>
              <a:rPr lang="tr-TR" sz="3200" dirty="0" err="1" smtClean="0"/>
              <a:t>Ögr</a:t>
            </a:r>
            <a:r>
              <a:rPr lang="tr-TR" sz="3200" dirty="0" smtClean="0"/>
              <a:t>. Üyesi Şeyda Fikirdeşici Ergen</a:t>
            </a:r>
          </a:p>
        </p:txBody>
      </p:sp>
    </p:spTree>
    <p:extLst>
      <p:ext uri="{BB962C8B-B14F-4D97-AF65-F5344CB8AC3E}">
        <p14:creationId xmlns:p14="http://schemas.microsoft.com/office/powerpoint/2010/main" val="21975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844956" y="260486"/>
            <a:ext cx="1560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Dikotil</a:t>
            </a:r>
            <a:r>
              <a:rPr lang="tr-TR" sz="2400" b="1" dirty="0" smtClean="0"/>
              <a:t> Kök</a:t>
            </a:r>
            <a:endParaRPr lang="tr-TR" sz="24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28769" t="17497" r="29477" b="12419"/>
          <a:stretch/>
        </p:blipFill>
        <p:spPr>
          <a:xfrm>
            <a:off x="955344" y="818866"/>
            <a:ext cx="10194877" cy="52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023360"/>
          </a:xfrm>
        </p:spPr>
        <p:txBody>
          <a:bodyPr/>
          <a:lstStyle/>
          <a:p>
            <a:r>
              <a:rPr lang="tr-TR" dirty="0"/>
              <a:t>En iç kısımda bulunan orta silindirde </a:t>
            </a:r>
            <a:r>
              <a:rPr lang="tr-TR" dirty="0" err="1"/>
              <a:t>ksilem</a:t>
            </a:r>
            <a:r>
              <a:rPr lang="tr-TR" dirty="0"/>
              <a:t> ve </a:t>
            </a:r>
            <a:r>
              <a:rPr lang="tr-TR" dirty="0" err="1"/>
              <a:t>floem</a:t>
            </a:r>
            <a:r>
              <a:rPr lang="tr-TR" dirty="0"/>
              <a:t> demetleri yer alır.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03" y="2084541"/>
            <a:ext cx="5854009" cy="3676179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094594" y="5873087"/>
            <a:ext cx="206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Şekil 2. Kökün yapısı</a:t>
            </a:r>
          </a:p>
        </p:txBody>
      </p:sp>
    </p:spTree>
    <p:extLst>
      <p:ext uri="{BB962C8B-B14F-4D97-AF65-F5344CB8AC3E}">
        <p14:creationId xmlns:p14="http://schemas.microsoft.com/office/powerpoint/2010/main" val="421060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KÖKÜN MORFOLOJİK YAPISI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03" y="1818659"/>
            <a:ext cx="2843244" cy="402335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51211" t="21582" r="1741" b="4279"/>
          <a:stretch/>
        </p:blipFill>
        <p:spPr>
          <a:xfrm>
            <a:off x="6126480" y="1983019"/>
            <a:ext cx="2465736" cy="41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KÖK METAMORFOZLARI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701" y="2279663"/>
            <a:ext cx="5273497" cy="30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Campbell</a:t>
            </a:r>
            <a:r>
              <a:rPr lang="tr-TR" dirty="0"/>
              <a:t>, J.B.R. Biyoloji, </a:t>
            </a:r>
            <a:r>
              <a:rPr lang="tr-TR" dirty="0" err="1"/>
              <a:t>Plame</a:t>
            </a:r>
            <a:r>
              <a:rPr lang="tr-TR" dirty="0"/>
              <a:t> yayınları</a:t>
            </a:r>
          </a:p>
          <a:p>
            <a:r>
              <a:rPr lang="tr-TR" dirty="0"/>
              <a:t>Bozcuk, S. Genel Botanik, Hatiboğlu yayınları</a:t>
            </a:r>
          </a:p>
          <a:p>
            <a:r>
              <a:rPr lang="tr-TR" dirty="0"/>
              <a:t>Akman Y. 1998. Bitki Biyolojisine Giriş “Botanik”. </a:t>
            </a:r>
            <a:r>
              <a:rPr lang="tr-TR" dirty="0" err="1"/>
              <a:t>Palme</a:t>
            </a:r>
            <a:r>
              <a:rPr lang="tr-TR" dirty="0"/>
              <a:t> Yayıncılık, Ankara.</a:t>
            </a:r>
          </a:p>
          <a:p>
            <a:r>
              <a:rPr lang="tr-TR" dirty="0"/>
              <a:t>Bozcuk S. 2009. Genel Biyoloji. Hatipoğlu Basım ve Yayın San. Ltd. Şti., Ankara.</a:t>
            </a:r>
          </a:p>
          <a:p>
            <a:r>
              <a:rPr lang="tr-TR" dirty="0"/>
              <a:t>Dr. Ümit Bingöl Ders Notları, Ankara Üniversitesi Fen Fakültesi Biyoloji </a:t>
            </a:r>
            <a:r>
              <a:rPr lang="tr-TR" dirty="0" smtClean="0"/>
              <a:t>Bölümü</a:t>
            </a:r>
          </a:p>
          <a:p>
            <a:r>
              <a:rPr lang="tr-TR" dirty="0"/>
              <a:t>Doç. Dr. İlker Büyük Ders </a:t>
            </a:r>
            <a:r>
              <a:rPr lang="tr-TR" dirty="0" smtClean="0"/>
              <a:t>Notları, </a:t>
            </a:r>
            <a:r>
              <a:rPr lang="tr-TR" dirty="0"/>
              <a:t>Ankara Üniversitesi Fen Fakültesi Biyoloji Bölümü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020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/>
              <a:t>ORGANOGRAFİ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66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mbiyum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8" y="2245601"/>
            <a:ext cx="7446228" cy="36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4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KÖK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sz="2800" dirty="0"/>
              <a:t>Kökün anatomik yapısı hemen hemen bütün bitkilerde benzerlik göstermektedir. Kökün iki tipi vardır. </a:t>
            </a:r>
          </a:p>
          <a:p>
            <a:r>
              <a:rPr lang="tr-TR" sz="2800" dirty="0"/>
              <a:t>Bunlar; </a:t>
            </a:r>
          </a:p>
          <a:p>
            <a:pPr lvl="1"/>
            <a:r>
              <a:rPr lang="tr-TR" sz="2800" dirty="0" err="1"/>
              <a:t>primer</a:t>
            </a:r>
            <a:r>
              <a:rPr lang="tr-TR" sz="2800" dirty="0"/>
              <a:t> yapı ve </a:t>
            </a:r>
          </a:p>
          <a:p>
            <a:pPr lvl="1"/>
            <a:r>
              <a:rPr lang="tr-TR" sz="2800" dirty="0" err="1"/>
              <a:t>sekonder</a:t>
            </a:r>
            <a:r>
              <a:rPr lang="tr-TR" sz="2800" dirty="0"/>
              <a:t> yapıdır.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82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Kökün </a:t>
            </a:r>
            <a:r>
              <a:rPr lang="tr-TR" dirty="0" err="1" smtClean="0">
                <a:solidFill>
                  <a:schemeClr val="tx1"/>
                </a:solidFill>
              </a:rPr>
              <a:t>Primer</a:t>
            </a:r>
            <a:r>
              <a:rPr lang="tr-TR" dirty="0" smtClean="0">
                <a:solidFill>
                  <a:schemeClr val="tx1"/>
                </a:solidFill>
              </a:rPr>
              <a:t> Yapısı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921" y="1846263"/>
            <a:ext cx="726648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5746" t="9134" r="27575" b="24764"/>
          <a:stretch/>
        </p:blipFill>
        <p:spPr>
          <a:xfrm>
            <a:off x="109182" y="354842"/>
            <a:ext cx="6908192" cy="550004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4701" t="17472" r="36418" b="12444"/>
          <a:stretch/>
        </p:blipFill>
        <p:spPr>
          <a:xfrm>
            <a:off x="7017374" y="354842"/>
            <a:ext cx="4433098" cy="55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9552" t="9907" r="24552" b="21204"/>
          <a:stretch/>
        </p:blipFill>
        <p:spPr>
          <a:xfrm>
            <a:off x="750626" y="204716"/>
            <a:ext cx="10672549" cy="58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2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6082" t="16102" r="31381" b="14609"/>
          <a:stretch/>
        </p:blipFill>
        <p:spPr>
          <a:xfrm>
            <a:off x="150124" y="109182"/>
            <a:ext cx="5513697" cy="613675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4068" t="9731" r="25448" b="21579"/>
          <a:stretch/>
        </p:blipFill>
        <p:spPr>
          <a:xfrm>
            <a:off x="5663821" y="109181"/>
            <a:ext cx="6155140" cy="61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6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10" t="17208" r="24226" b="12904"/>
          <a:stretch/>
        </p:blipFill>
        <p:spPr>
          <a:xfrm>
            <a:off x="614149" y="873457"/>
            <a:ext cx="10795379" cy="504896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844956" y="260486"/>
            <a:ext cx="2056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/>
              <a:t>Monokotil Kök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8539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524</TotalTime>
  <Words>139</Words>
  <Application>Microsoft Office PowerPoint</Application>
  <PresentationFormat>Geniş ekran</PresentationFormat>
  <Paragraphs>22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Calibri</vt:lpstr>
      <vt:lpstr>Calibri Light</vt:lpstr>
      <vt:lpstr>Geçmişe bakış</vt:lpstr>
      <vt:lpstr>BİY113 BOTANİK Dr. Ögr. Üyesi Şeyda Fikirdeşici Ergen</vt:lpstr>
      <vt:lpstr>ORGANOGRAFİ </vt:lpstr>
      <vt:lpstr>PowerPoint Sunusu</vt:lpstr>
      <vt:lpstr>KÖK</vt:lpstr>
      <vt:lpstr>Kökün Primer Yapısı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KÖKÜN MORFOLOJİK YAPISI</vt:lpstr>
      <vt:lpstr>KÖK METAMORFOZLARI</vt:lpstr>
      <vt:lpstr>KAYNAKLAR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ORGANOGRAFİ </dc:title>
  <dc:creator>hp_ergen</dc:creator>
  <cp:lastModifiedBy>hp_ergen</cp:lastModifiedBy>
  <cp:revision>69</cp:revision>
  <dcterms:created xsi:type="dcterms:W3CDTF">2019-10-30T07:48:11Z</dcterms:created>
  <dcterms:modified xsi:type="dcterms:W3CDTF">2020-10-03T12:46:55Z</dcterms:modified>
</cp:coreProperties>
</file>