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9" r:id="rId1"/>
  </p:sldMasterIdLst>
  <p:notesMasterIdLst>
    <p:notesMasterId r:id="rId8"/>
  </p:notesMasterIdLst>
  <p:sldIdLst>
    <p:sldId id="256" r:id="rId2"/>
    <p:sldId id="264" r:id="rId3"/>
    <p:sldId id="263" r:id="rId4"/>
    <p:sldId id="257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5"/>
    <p:restoredTop sz="94586"/>
  </p:normalViewPr>
  <p:slideViewPr>
    <p:cSldViewPr snapToGrid="0" snapToObjects="1">
      <p:cViewPr varScale="1">
        <p:scale>
          <a:sx n="102" d="100"/>
          <a:sy n="102" d="100"/>
        </p:scale>
        <p:origin x="127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15288-4930-AF47-B601-CF66D084F025}" type="datetimeFigureOut">
              <a:rPr lang="tr-TR" smtClean="0"/>
              <a:t>1.12.2019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3AE6B-69E4-8341-943E-69AF1B98CA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057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79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310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AE6B-69E4-8341-943E-69AF1B98CAA5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323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2313"/>
            <a:ext cx="12192001" cy="6924496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3175" y="0"/>
            <a:ext cx="12184063" cy="6911975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8411377" y="0"/>
            <a:ext cx="3780623" cy="6858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6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Doç. Dr. Hatice Bakkaloğlu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4763"/>
            <a:ext cx="3780078" cy="6853237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174356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hf sldNum="0" hdr="0" dt="0"/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920752" y="1429789"/>
            <a:ext cx="3793678" cy="2628644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rPr>
              <a:t>SZY202-ERKEN MÜDAHALE PROGRAMLARI (EMP)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b="1" dirty="0">
                <a:solidFill>
                  <a:schemeClr val="accent3"/>
                </a:solidFill>
                <a:ea typeface="Arial" charset="0"/>
                <a:cs typeface="Arial" charset="0"/>
              </a:rPr>
              <a:t>Doç. Dr. Hatice Bakkaloğlu</a:t>
            </a:r>
          </a:p>
        </p:txBody>
      </p:sp>
    </p:spTree>
    <p:extLst>
      <p:ext uri="{BB962C8B-B14F-4D97-AF65-F5344CB8AC3E}">
        <p14:creationId xmlns:p14="http://schemas.microsoft.com/office/powerpoint/2010/main" val="176818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920752" y="1429789"/>
            <a:ext cx="3793678" cy="232028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chemeClr val="accent2"/>
                </a:solidFill>
                <a:latin typeface="+mn-lt"/>
                <a:ea typeface="Arial" charset="0"/>
                <a:cs typeface="Arial" charset="0"/>
              </a:rPr>
              <a:t>Giriş</a:t>
            </a:r>
          </a:p>
        </p:txBody>
      </p:sp>
    </p:spTree>
    <p:extLst>
      <p:ext uri="{BB962C8B-B14F-4D97-AF65-F5344CB8AC3E}">
        <p14:creationId xmlns:p14="http://schemas.microsoft.com/office/powerpoint/2010/main" val="262400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37855"/>
            <a:ext cx="8770572" cy="591205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Dersin Gereklilikleri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41814" y="2263833"/>
            <a:ext cx="8770571" cy="3651504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tr-TR" altLang="tr-TR" sz="1600" b="1" dirty="0">
                <a:solidFill>
                  <a:schemeClr val="accent1"/>
                </a:solidFill>
                <a:ea typeface="MS PGothic" charset="-128"/>
              </a:rPr>
              <a:t>Derse devam </a:t>
            </a:r>
            <a:r>
              <a:rPr lang="tr-TR" altLang="tr-TR" sz="1600" dirty="0">
                <a:ea typeface="MS PGothic" charset="-128"/>
              </a:rPr>
              <a:t>zorunludur. 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öğrenci </a:t>
            </a:r>
            <a:r>
              <a:rPr lang="tr-TR" altLang="tr-TR" sz="1600" b="1" dirty="0">
                <a:ea typeface="MS PGothic" charset="-128"/>
              </a:rPr>
              <a:t>programların kitaplarını edinmekten </a:t>
            </a:r>
            <a:r>
              <a:rPr lang="tr-TR" altLang="tr-TR" sz="1600" dirty="0">
                <a:ea typeface="MS PGothic" charset="-128"/>
              </a:rPr>
              <a:t>sorumludur. Kesinlikle var olan kitapların fotokopisi kullanılmayacaktır. Var olmayan kitapların çoğaltılması için izin alınacaktır.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derste </a:t>
            </a:r>
            <a:r>
              <a:rPr lang="tr-TR" altLang="tr-TR" sz="1600" b="1" dirty="0">
                <a:ea typeface="MS PGothic" charset="-128"/>
              </a:rPr>
              <a:t>ilgili kitap öğrencilerin yanınd</a:t>
            </a:r>
            <a:r>
              <a:rPr lang="tr-TR" altLang="tr-TR" sz="1600" dirty="0">
                <a:ea typeface="MS PGothic" charset="-128"/>
              </a:rPr>
              <a:t>a bulunacaktır. 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öğrenci, </a:t>
            </a:r>
            <a:r>
              <a:rPr lang="tr-TR" altLang="tr-TR" sz="1600" b="1" dirty="0">
                <a:ea typeface="MS PGothic" charset="-128"/>
              </a:rPr>
              <a:t>kaynaklarda yer alan </a:t>
            </a:r>
            <a:r>
              <a:rPr lang="tr-TR" altLang="tr-TR" sz="1600" b="1" dirty="0">
                <a:solidFill>
                  <a:schemeClr val="accent1"/>
                </a:solidFill>
                <a:ea typeface="MS PGothic" charset="-128"/>
              </a:rPr>
              <a:t>kitapları okumak ve sınıfta ilgili tartışmalara katılmakla</a:t>
            </a:r>
            <a:r>
              <a:rPr lang="tr-TR" altLang="tr-TR" sz="1600" b="1" dirty="0">
                <a:solidFill>
                  <a:srgbClr val="F79646"/>
                </a:solidFill>
                <a:ea typeface="MS PGothic" charset="-128"/>
              </a:rPr>
              <a:t> </a:t>
            </a:r>
            <a:r>
              <a:rPr lang="tr-TR" altLang="tr-TR" sz="1600" dirty="0">
                <a:ea typeface="MS PGothic" charset="-128"/>
              </a:rPr>
              <a:t>yükümlüdür.</a:t>
            </a:r>
          </a:p>
          <a:p>
            <a:pPr algn="just">
              <a:lnSpc>
                <a:spcPct val="80000"/>
              </a:lnSpc>
            </a:pPr>
            <a:r>
              <a:rPr lang="tr-TR" altLang="tr-TR" sz="1600" dirty="0">
                <a:ea typeface="MS PGothic" charset="-128"/>
              </a:rPr>
              <a:t>Her hangi bir </a:t>
            </a:r>
            <a:r>
              <a:rPr lang="tr-TR" altLang="tr-TR" sz="1600" b="1" dirty="0">
                <a:solidFill>
                  <a:schemeClr val="accent1"/>
                </a:solidFill>
                <a:ea typeface="MS PGothic" charset="-128"/>
              </a:rPr>
              <a:t>engeli ya da yetersizliği olan öğrenciler, </a:t>
            </a:r>
            <a:r>
              <a:rPr lang="tr-TR" altLang="tr-TR" sz="1600" dirty="0">
                <a:ea typeface="MS PGothic" charset="-128"/>
              </a:rPr>
              <a:t>dersten sorumlu öğretim üyesi ile daha sonra görüşebilir. Bu öğrenciler için derse ilişkin  gerekli uyarlamalar yapılacaktır.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Hatice</a:t>
            </a:r>
            <a:r>
              <a:rPr lang="en-US" dirty="0"/>
              <a:t> </a:t>
            </a:r>
            <a:r>
              <a:rPr lang="en-US" dirty="0" err="1"/>
              <a:t>Bakkaloğlu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43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21229"/>
            <a:ext cx="8770572" cy="607832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Dersin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33700" y="2259350"/>
            <a:ext cx="8770571" cy="40959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dirty="0">
                <a:solidFill>
                  <a:schemeClr val="accent1"/>
                </a:solidFill>
              </a:rPr>
              <a:t>Türkiye'de kullanılan erken müdahale programlarının </a:t>
            </a:r>
            <a:r>
              <a:rPr lang="tr-TR" sz="1600" dirty="0"/>
              <a:t>(Anne Çocuk Eğitim Programı AÇEV-AÇEP, </a:t>
            </a:r>
            <a:r>
              <a:rPr lang="tr-TR" sz="1600" dirty="0" err="1"/>
              <a:t>Portage</a:t>
            </a:r>
            <a:r>
              <a:rPr lang="tr-TR" sz="1600" dirty="0"/>
              <a:t> Erken Çocukluk Dönemi Eğitim Programı-PEÇDEP, Otistik Çocuklar İçin Davranışsal Eğitim Programı-OÇİDEP, Başarıya İlk Adım-BİA, Etkileşim Temelli Erken Çocuklukta Müdahale Programı-ETEÇOM, Küçük Adımlar Erken Eğitim Programı-KAEEP); </a:t>
            </a:r>
          </a:p>
          <a:p>
            <a:r>
              <a:rPr lang="tr-TR" sz="1400" b="1" dirty="0">
                <a:solidFill>
                  <a:srgbClr val="FF0000"/>
                </a:solidFill>
              </a:rPr>
              <a:t>geliştirilme sürecini, amaçlarını, uygulama şekillerini ve içeriğini tanımlar,</a:t>
            </a:r>
            <a:endParaRPr lang="tr-TR" sz="1400" dirty="0"/>
          </a:p>
          <a:p>
            <a:r>
              <a:rPr lang="tr-TR" sz="1400" b="1" dirty="0">
                <a:solidFill>
                  <a:srgbClr val="00B050"/>
                </a:solidFill>
              </a:rPr>
              <a:t>bu programlardan birinin değerlendirme aracını kullanarak gelişim geriliği olan çocuğu  değerlendirerek çocuğun bireysel eğitim programını ve materyalleri hazırlar</a:t>
            </a:r>
            <a:r>
              <a:rPr lang="tr-TR" sz="1400" dirty="0">
                <a:solidFill>
                  <a:schemeClr val="accent2"/>
                </a:solidFill>
              </a:rPr>
              <a:t>,</a:t>
            </a:r>
          </a:p>
          <a:p>
            <a:r>
              <a:rPr lang="tr-TR" sz="1400" b="1" dirty="0">
                <a:solidFill>
                  <a:srgbClr val="0070C0"/>
                </a:solidFill>
              </a:rPr>
              <a:t>hazırladığı programı uygular ve çocuğun gelişiminin kaydını tutar,</a:t>
            </a:r>
          </a:p>
          <a:p>
            <a:r>
              <a:rPr lang="tr-TR" sz="1400" b="1" dirty="0">
                <a:solidFill>
                  <a:srgbClr val="C00000"/>
                </a:solidFill>
              </a:rPr>
              <a:t>tuttuğu kayıtlar doğrultusunda gerektiğinde programda değişiklikler yapar,</a:t>
            </a:r>
          </a:p>
          <a:p>
            <a:r>
              <a:rPr lang="tr-TR" sz="1400" b="1" dirty="0">
                <a:solidFill>
                  <a:srgbClr val="002060"/>
                </a:solidFill>
              </a:rPr>
              <a:t>uygulamalarında ailelerle ve ilgili uzmanlarla işbirliği yapar</a:t>
            </a:r>
            <a:r>
              <a:rPr lang="tr-TR" sz="1400" b="1" dirty="0">
                <a:solidFill>
                  <a:schemeClr val="accent1"/>
                </a:solidFill>
              </a:rPr>
              <a:t>,</a:t>
            </a:r>
          </a:p>
          <a:p>
            <a:r>
              <a:rPr lang="tr-TR" sz="1400" b="1" dirty="0">
                <a:solidFill>
                  <a:schemeClr val="accent2">
                    <a:lumMod val="75000"/>
                  </a:schemeClr>
                </a:solidFill>
              </a:rPr>
              <a:t>erken müdahale programları konusundaki gelişmeleri takip eder,</a:t>
            </a:r>
          </a:p>
          <a:p>
            <a:r>
              <a:rPr lang="tr-TR" sz="1400" b="1" dirty="0">
                <a:solidFill>
                  <a:srgbClr val="7030A0"/>
                </a:solidFill>
              </a:rPr>
              <a:t>etik ilkelere ve mevzuata bağlı kalır.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46167"/>
            <a:ext cx="8770572" cy="582893"/>
          </a:xfrm>
        </p:spPr>
        <p:txBody>
          <a:bodyPr>
            <a:norm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Dersin İçeriği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314" y="2263738"/>
            <a:ext cx="8770571" cy="4032877"/>
          </a:xfrm>
        </p:spPr>
        <p:txBody>
          <a:bodyPr>
            <a:normAutofit fontScale="25000" lnSpcReduction="20000"/>
          </a:bodyPr>
          <a:lstStyle/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1. Hafta: </a:t>
            </a:r>
            <a:r>
              <a:rPr lang="tr-TR" sz="4300" dirty="0">
                <a:solidFill>
                  <a:schemeClr val="tx1"/>
                </a:solidFill>
              </a:rPr>
              <a:t>Giriş</a:t>
            </a:r>
          </a:p>
          <a:p>
            <a:pPr fontAlgn="t">
              <a:buClr>
                <a:schemeClr val="tx1"/>
              </a:buClr>
            </a:pPr>
            <a:r>
              <a:rPr lang="tr-TR" sz="4300" dirty="0"/>
              <a:t> </a:t>
            </a:r>
            <a:r>
              <a:rPr lang="tr-TR" sz="4300" b="1" dirty="0">
                <a:solidFill>
                  <a:srgbClr val="FF0000"/>
                </a:solidFill>
              </a:rPr>
              <a:t>2. Hafta: </a:t>
            </a:r>
            <a:r>
              <a:rPr lang="tr-TR" sz="4300" dirty="0"/>
              <a:t>Erken Müdahale Programlarına Giriş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3. Hafta: </a:t>
            </a:r>
            <a:r>
              <a:rPr lang="tr-TR" sz="4300" dirty="0"/>
              <a:t>AÇEV-</a:t>
            </a:r>
            <a:r>
              <a:rPr lang="tr-TR" sz="4300" dirty="0" err="1"/>
              <a:t>AÇEP’in</a:t>
            </a:r>
            <a:r>
              <a:rPr lang="tr-TR" sz="4300" dirty="0"/>
              <a:t> 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4. Hafta: </a:t>
            </a:r>
            <a:r>
              <a:rPr lang="tr-TR" sz="4300" dirty="0">
                <a:solidFill>
                  <a:schemeClr val="tx1"/>
                </a:solidFill>
              </a:rPr>
              <a:t>PORTAGE-</a:t>
            </a:r>
            <a:r>
              <a:rPr lang="tr-TR" sz="4300" dirty="0" err="1"/>
              <a:t>PEÇDEP'in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5. Hafta: </a:t>
            </a:r>
            <a:r>
              <a:rPr lang="tr-TR" sz="4300" dirty="0" err="1"/>
              <a:t>BİA'nın</a:t>
            </a:r>
            <a:r>
              <a:rPr lang="tr-TR" sz="4300" dirty="0"/>
              <a:t> Geliştirilme Süreci, Amaçları, Uygulama Şekilleri ve İçeriği</a:t>
            </a:r>
            <a:endParaRPr lang="tr-TR" sz="4300" dirty="0">
              <a:solidFill>
                <a:srgbClr val="000000"/>
              </a:solidFill>
            </a:endParaRP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6. Hafta: </a:t>
            </a:r>
            <a:r>
              <a:rPr lang="tr-TR" sz="4300" dirty="0" err="1"/>
              <a:t>OÇİDEP'in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7. Hafta: </a:t>
            </a:r>
            <a:r>
              <a:rPr lang="tr-TR" sz="4300" dirty="0" err="1"/>
              <a:t>OÇİDEP'in</a:t>
            </a:r>
            <a:r>
              <a:rPr lang="tr-TR" sz="4300" dirty="0"/>
              <a:t> Geliştirilme Süreci, Amaçları, Uygulama Şekilleri ve İçeriği</a:t>
            </a:r>
            <a:endParaRPr lang="tr-TR" sz="4300" dirty="0">
              <a:solidFill>
                <a:srgbClr val="000000"/>
              </a:solidFill>
            </a:endParaRP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8. Hafta: </a:t>
            </a:r>
            <a:r>
              <a:rPr lang="tr-TR" sz="4300" dirty="0" err="1"/>
              <a:t>ETEÇOM'un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9. Hafta: </a:t>
            </a:r>
            <a:r>
              <a:rPr lang="tr-TR" sz="4300" dirty="0" err="1"/>
              <a:t>ETEÇOM'un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10. Hafta: </a:t>
            </a:r>
            <a:r>
              <a:rPr lang="tr-TR" sz="4300" dirty="0" err="1"/>
              <a:t>KAEEP'in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11. Hafta: </a:t>
            </a:r>
            <a:r>
              <a:rPr lang="tr-TR" sz="4300" dirty="0" err="1"/>
              <a:t>KAEEP'in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12. Hafta: </a:t>
            </a:r>
            <a:r>
              <a:rPr lang="tr-TR" sz="4300" dirty="0" err="1"/>
              <a:t>KAEEP'in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13. Hafta: </a:t>
            </a:r>
            <a:r>
              <a:rPr lang="tr-TR" sz="4300" dirty="0" err="1"/>
              <a:t>KAEEP'in</a:t>
            </a:r>
            <a:r>
              <a:rPr lang="tr-TR" sz="4300" dirty="0"/>
              <a:t> Geliştirilme Süreci, Amaçları, Uygulama Şekilleri ve İçeriği</a:t>
            </a:r>
          </a:p>
          <a:p>
            <a:pPr fontAlgn="t">
              <a:buClr>
                <a:schemeClr val="tx1"/>
              </a:buClr>
            </a:pPr>
            <a:r>
              <a:rPr lang="tr-TR" sz="4300" b="1" dirty="0">
                <a:solidFill>
                  <a:srgbClr val="FF0000"/>
                </a:solidFill>
              </a:rPr>
              <a:t>14. Hafta: </a:t>
            </a:r>
            <a:r>
              <a:rPr lang="tr-TR" sz="4300" dirty="0" err="1"/>
              <a:t>KAEEP'in</a:t>
            </a:r>
            <a:r>
              <a:rPr lang="tr-TR" sz="4300" dirty="0"/>
              <a:t> Geliştirilme Süreci, Amaçları, Uygulama Şekilleri ve İçeriği</a:t>
            </a:r>
            <a:endParaRPr lang="tr-TR" sz="4400" dirty="0"/>
          </a:p>
          <a:p>
            <a:pPr fontAlgn="t"/>
            <a:endParaRPr lang="tr-TR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Hatice</a:t>
            </a:r>
            <a:r>
              <a:rPr lang="en-US" dirty="0"/>
              <a:t> Bakkaloğlu</a:t>
            </a:r>
          </a:p>
        </p:txBody>
      </p:sp>
    </p:spTree>
    <p:extLst>
      <p:ext uri="{BB962C8B-B14F-4D97-AF65-F5344CB8AC3E}">
        <p14:creationId xmlns:p14="http://schemas.microsoft.com/office/powerpoint/2010/main" val="771501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933699" y="1537855"/>
            <a:ext cx="8770572" cy="590203"/>
          </a:xfrm>
        </p:spPr>
        <p:txBody>
          <a:bodyPr>
            <a:noAutofit/>
          </a:bodyPr>
          <a:lstStyle/>
          <a:p>
            <a:r>
              <a:rPr lang="tr-TR" sz="3200" b="1" dirty="0">
                <a:solidFill>
                  <a:srgbClr val="FF0000"/>
                </a:solidFill>
                <a:latin typeface="+mn-lt"/>
              </a:rPr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01189" y="2248205"/>
            <a:ext cx="8942991" cy="4048410"/>
          </a:xfrm>
        </p:spPr>
        <p:txBody>
          <a:bodyPr>
            <a:noAutofit/>
          </a:bodyPr>
          <a:lstStyle/>
          <a:p>
            <a:r>
              <a:rPr lang="tr-TR" sz="1100" dirty="0"/>
              <a:t>Bakkaloğlu, H., &amp; </a:t>
            </a:r>
            <a:r>
              <a:rPr lang="tr-TR" sz="1100" dirty="0" err="1"/>
              <a:t>Ökcün-Akçamuş</a:t>
            </a:r>
            <a:r>
              <a:rPr lang="tr-TR" sz="1100" dirty="0"/>
              <a:t>, M. Ç. (Çev. </a:t>
            </a:r>
            <a:r>
              <a:rPr lang="tr-TR" sz="1100" dirty="0" err="1"/>
              <a:t>Eds</a:t>
            </a:r>
            <a:r>
              <a:rPr lang="tr-TR" sz="1100" dirty="0"/>
              <a:t>.) (2019). </a:t>
            </a:r>
            <a:r>
              <a:rPr lang="tr-TR" sz="1100" b="1" i="1" dirty="0">
                <a:solidFill>
                  <a:srgbClr val="FF0000"/>
                </a:solidFill>
              </a:rPr>
              <a:t>Otizmi olan okul öncesi çocuklar için DATA modeli.</a:t>
            </a:r>
            <a:r>
              <a:rPr lang="tr-TR" sz="1100" i="1" dirty="0"/>
              <a:t> </a:t>
            </a:r>
            <a:r>
              <a:rPr lang="tr-TR" sz="1100" dirty="0"/>
              <a:t>Ankara: Nobel Akademik Yayıncılık.</a:t>
            </a:r>
          </a:p>
          <a:p>
            <a:r>
              <a:rPr lang="tr-TR" sz="1100" dirty="0"/>
              <a:t>Bakkaloğlu, H.,  &amp; Demir, Ş. (Çev. </a:t>
            </a:r>
            <a:r>
              <a:rPr lang="tr-TR" sz="1100" dirty="0" err="1"/>
              <a:t>Eds</a:t>
            </a:r>
            <a:r>
              <a:rPr lang="tr-TR" sz="1100" dirty="0"/>
              <a:t>.). (2018). </a:t>
            </a:r>
            <a:r>
              <a:rPr lang="tr-TR" sz="1100" b="1" i="1" dirty="0">
                <a:solidFill>
                  <a:srgbClr val="FF0000"/>
                </a:solidFill>
              </a:rPr>
              <a:t>Erken çocukluk özel eğitimi. </a:t>
            </a:r>
            <a:r>
              <a:rPr lang="tr-TR" sz="1100" dirty="0"/>
              <a:t>Ankara: Anı Yayıncılık.</a:t>
            </a:r>
          </a:p>
          <a:p>
            <a:r>
              <a:rPr lang="tr-TR" sz="1100" dirty="0"/>
              <a:t>Bekman, S. (2000). </a:t>
            </a:r>
            <a:r>
              <a:rPr lang="tr-TR" sz="1100" b="1" i="1" dirty="0">
                <a:solidFill>
                  <a:srgbClr val="FF0000"/>
                </a:solidFill>
              </a:rPr>
              <a:t>Anne-çocuk eğitim programının değerlendirilmesi: Eşit fırsat. </a:t>
            </a:r>
            <a:r>
              <a:rPr lang="tr-TR" sz="1100" dirty="0"/>
              <a:t>İstanbul: Anne Çocuk Eğitim Vakfı Yayınları.</a:t>
            </a:r>
          </a:p>
          <a:p>
            <a:r>
              <a:rPr lang="tr-TR" sz="1100" dirty="0"/>
              <a:t>Diken, İ. H.  (Ed.) (2012). </a:t>
            </a:r>
            <a:r>
              <a:rPr lang="tr-TR" sz="1100" b="1" i="1" dirty="0">
                <a:solidFill>
                  <a:srgbClr val="FF0000"/>
                </a:solidFill>
              </a:rPr>
              <a:t>Başarıya İlk Adım: BİA.</a:t>
            </a:r>
            <a:r>
              <a:rPr lang="tr-TR" sz="1100" dirty="0"/>
              <a:t>  Eskişehir: Anadolu Üniversitesi Yayınları</a:t>
            </a:r>
          </a:p>
          <a:p>
            <a:r>
              <a:rPr lang="tr-TR" sz="1100" dirty="0"/>
              <a:t>Diken, İ. H. (2013). </a:t>
            </a:r>
            <a:r>
              <a:rPr lang="tr-TR" sz="1100" b="1" i="1" dirty="0">
                <a:solidFill>
                  <a:srgbClr val="FF0000"/>
                </a:solidFill>
              </a:rPr>
              <a:t>Gelişim geriliği/yetersizliği olan çocuklar, aileleri, eğitimcileri ve uzmanlarına yönelik Etkileşim Temelli Erken Çocuklukta Müdahale Programı: ETEÇOM Hakkında &amp; ETEÇOM Formları (1), ETEÇOM Stratejileri (2), ETEÇOM Bilgi notları (3).</a:t>
            </a:r>
            <a:r>
              <a:rPr lang="tr-TR" sz="1100" dirty="0"/>
              <a:t> Ankara: Eğiten Kitap.</a:t>
            </a:r>
          </a:p>
          <a:p>
            <a:r>
              <a:rPr lang="tr-TR" sz="1100" dirty="0"/>
              <a:t>Marangoz, E. (2009). </a:t>
            </a:r>
            <a:r>
              <a:rPr lang="tr-TR" sz="1100" b="1" i="1" dirty="0" err="1">
                <a:solidFill>
                  <a:srgbClr val="FF0000"/>
                </a:solidFill>
              </a:rPr>
              <a:t>Portage</a:t>
            </a:r>
            <a:r>
              <a:rPr lang="tr-TR" sz="1100" b="1" i="1" dirty="0">
                <a:solidFill>
                  <a:srgbClr val="FF0000"/>
                </a:solidFill>
              </a:rPr>
              <a:t> eğitim programı &amp; </a:t>
            </a:r>
            <a:r>
              <a:rPr lang="tr-TR" sz="1100" b="1" i="1" dirty="0" err="1">
                <a:solidFill>
                  <a:srgbClr val="FF0000"/>
                </a:solidFill>
              </a:rPr>
              <a:t>Portage</a:t>
            </a:r>
            <a:r>
              <a:rPr lang="tr-TR" sz="1100" b="1" i="1" dirty="0">
                <a:solidFill>
                  <a:srgbClr val="FF0000"/>
                </a:solidFill>
              </a:rPr>
              <a:t> erken eğitim rehberi &amp; </a:t>
            </a:r>
            <a:r>
              <a:rPr lang="tr-TR" sz="1100" b="1" i="1" dirty="0" err="1">
                <a:solidFill>
                  <a:srgbClr val="FF0000"/>
                </a:solidFill>
              </a:rPr>
              <a:t>Portage</a:t>
            </a:r>
            <a:r>
              <a:rPr lang="tr-TR" sz="1100" b="1" i="1" dirty="0">
                <a:solidFill>
                  <a:srgbClr val="FF0000"/>
                </a:solidFill>
              </a:rPr>
              <a:t> eğitim paketi kullanım kılavuzu. </a:t>
            </a:r>
            <a:r>
              <a:rPr lang="tr-TR" sz="1100" dirty="0">
                <a:solidFill>
                  <a:schemeClr val="tx1"/>
                </a:solidFill>
              </a:rPr>
              <a:t>İzmir: </a:t>
            </a:r>
            <a:r>
              <a:rPr lang="tr-TR" sz="1100" dirty="0" err="1"/>
              <a:t>Duyal</a:t>
            </a:r>
            <a:r>
              <a:rPr lang="tr-TR" sz="1100" dirty="0"/>
              <a:t> Matbaası.</a:t>
            </a:r>
          </a:p>
          <a:p>
            <a:r>
              <a:rPr lang="tr-TR" sz="1100" dirty="0" err="1"/>
              <a:t>Kağıtçıbaşı</a:t>
            </a:r>
            <a:r>
              <a:rPr lang="tr-TR" sz="1100" dirty="0"/>
              <a:t>, Ç., Bekman, S., &amp; Sunar, D. (1991). </a:t>
            </a:r>
            <a:r>
              <a:rPr lang="tr-TR" sz="1100" b="1" i="1" dirty="0">
                <a:solidFill>
                  <a:srgbClr val="FF0000"/>
                </a:solidFill>
              </a:rPr>
              <a:t>Anne eğitim programı kılavuzu. </a:t>
            </a:r>
            <a:r>
              <a:rPr lang="tr-TR" sz="1100" dirty="0" err="1"/>
              <a:t>Unicef</a:t>
            </a:r>
            <a:r>
              <a:rPr lang="tr-TR" sz="1100" dirty="0"/>
              <a:t>.</a:t>
            </a:r>
          </a:p>
          <a:p>
            <a:r>
              <a:rPr lang="tr-TR" sz="1100" dirty="0"/>
              <a:t>Kırcaali-İftar, G., Kurt, O., &amp; Kürkçüoğlu, B.Ü. (2014). </a:t>
            </a:r>
            <a:r>
              <a:rPr lang="tr-TR" sz="1100" b="1" i="1" dirty="0">
                <a:solidFill>
                  <a:srgbClr val="FF0000"/>
                </a:solidFill>
              </a:rPr>
              <a:t>Otistik Çocuklar İçin Davranışsal Eğitim Programı-OÇİDEP. </a:t>
            </a:r>
            <a:r>
              <a:rPr lang="tr-TR" sz="1100" dirty="0"/>
              <a:t>Anı Yayıncılık. Ankara.</a:t>
            </a:r>
          </a:p>
          <a:p>
            <a:r>
              <a:rPr lang="tr-TR" sz="1100" dirty="0" err="1"/>
              <a:t>Pieterse</a:t>
            </a:r>
            <a:r>
              <a:rPr lang="tr-TR" sz="1100" dirty="0"/>
              <a:t>, M., </a:t>
            </a:r>
            <a:r>
              <a:rPr lang="tr-TR" sz="1100" dirty="0" err="1"/>
              <a:t>Treolar</a:t>
            </a:r>
            <a:r>
              <a:rPr lang="tr-TR" sz="1100" dirty="0"/>
              <a:t>, R., </a:t>
            </a:r>
            <a:r>
              <a:rPr lang="tr-TR" sz="1100" dirty="0" err="1"/>
              <a:t>Cairns</a:t>
            </a:r>
            <a:r>
              <a:rPr lang="tr-TR" sz="1100" dirty="0"/>
              <a:t>, S., </a:t>
            </a:r>
            <a:r>
              <a:rPr lang="tr-TR" sz="1100" dirty="0" err="1"/>
              <a:t>Uther</a:t>
            </a:r>
            <a:r>
              <a:rPr lang="tr-TR" sz="1100" dirty="0"/>
              <a:t>, D., &amp; </a:t>
            </a:r>
            <a:r>
              <a:rPr lang="tr-TR" sz="1100" dirty="0" err="1"/>
              <a:t>Brar</a:t>
            </a:r>
            <a:r>
              <a:rPr lang="tr-TR" sz="1100" dirty="0"/>
              <a:t>, E. (1996). </a:t>
            </a:r>
            <a:r>
              <a:rPr lang="tr-TR" sz="1100" b="1" i="1" dirty="0">
                <a:solidFill>
                  <a:srgbClr val="FF0000"/>
                </a:solidFill>
              </a:rPr>
              <a:t>Küçük Adımlar Erken Eğitim Programı Kitap Seti</a:t>
            </a:r>
            <a:r>
              <a:rPr lang="tr-TR" sz="1100" dirty="0"/>
              <a:t> (Çeviri). İstanbul: </a:t>
            </a:r>
            <a:r>
              <a:rPr lang="tr-TR" sz="1100" dirty="0" err="1"/>
              <a:t>Daktylos</a:t>
            </a:r>
            <a:r>
              <a:rPr lang="tr-TR" sz="1100" dirty="0"/>
              <a:t>.</a:t>
            </a:r>
          </a:p>
          <a:p>
            <a:r>
              <a:rPr lang="tr-TR" sz="1100" dirty="0"/>
              <a:t>Sucuoğlu, B., </a:t>
            </a:r>
            <a:r>
              <a:rPr lang="tr-TR" sz="1100" dirty="0" err="1"/>
              <a:t>Küçüker</a:t>
            </a:r>
            <a:r>
              <a:rPr lang="tr-TR" sz="1100" dirty="0"/>
              <a:t>, S., </a:t>
            </a:r>
            <a:r>
              <a:rPr lang="tr-TR" sz="1100" dirty="0" err="1"/>
              <a:t>Kobal</a:t>
            </a:r>
            <a:r>
              <a:rPr lang="tr-TR" sz="1100" dirty="0"/>
              <a:t>, G., Özenmiş, P., Kaygusuz, Y., &amp; Bakkaloğlu (</a:t>
            </a:r>
            <a:r>
              <a:rPr lang="tr-TR" sz="1100" dirty="0" err="1"/>
              <a:t>Ceber</a:t>
            </a:r>
            <a:r>
              <a:rPr lang="tr-TR" sz="1100" dirty="0"/>
              <a:t>), H. (2001). </a:t>
            </a:r>
            <a:r>
              <a:rPr lang="tr-TR" sz="1100" b="1" i="1" dirty="0">
                <a:solidFill>
                  <a:srgbClr val="FF0000"/>
                </a:solidFill>
              </a:rPr>
              <a:t>Küçük Adımlar Erken Eğitim Programı.</a:t>
            </a:r>
            <a:r>
              <a:rPr lang="tr-TR" sz="1100" dirty="0"/>
              <a:t> İstanbul: Cümle Yayınları.</a:t>
            </a:r>
          </a:p>
          <a:p>
            <a:r>
              <a:rPr lang="tr-TR" sz="1100" dirty="0"/>
              <a:t>Tomris, G. (2019).  </a:t>
            </a:r>
            <a:r>
              <a:rPr lang="tr-TR" sz="1100" b="1" i="1" dirty="0" err="1">
                <a:solidFill>
                  <a:srgbClr val="FF0000"/>
                </a:solidFill>
              </a:rPr>
              <a:t>Down</a:t>
            </a:r>
            <a:r>
              <a:rPr lang="tr-TR" sz="1100" b="1" i="1" dirty="0">
                <a:solidFill>
                  <a:srgbClr val="FF0000"/>
                </a:solidFill>
              </a:rPr>
              <a:t> sendromlu çocuğu olan ebeveynlere  yönelik geliştirilen doğal öğretime dayalı erken müdahale (DÖDEM) programının ebeveyn ve çocukları üzerindeki etkililiği </a:t>
            </a:r>
            <a:r>
              <a:rPr lang="tr-TR" sz="1100" dirty="0"/>
              <a:t>(Yayınlanmamış doktora tezi). Anadolu Üniversitesi, Eskişehir.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Doç. Dr. Hatice Bakkaloğlu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977239"/>
      </p:ext>
    </p:extLst>
  </p:cSld>
  <p:clrMapOvr>
    <a:masterClrMapping/>
  </p:clrMapOvr>
</p:sld>
</file>

<file path=ppt/theme/theme1.xml><?xml version="1.0" encoding="utf-8"?>
<a:theme xmlns:a="http://schemas.openxmlformats.org/drawingml/2006/main" name="Tüy Kalem">
  <a:themeElements>
    <a:clrScheme name="Tüy Kalem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Tüy Kalem">
      <a:majorFont>
        <a:latin typeface="Century Schoolbook"/>
        <a:ea typeface=""/>
        <a:cs typeface=""/>
      </a:majorFont>
      <a:minorFont>
        <a:latin typeface="Calibri"/>
        <a:ea typeface=""/>
        <a:cs typeface=""/>
      </a:minorFont>
    </a:fontScheme>
    <a:fmtScheme name="Tüy Kalem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2011</TotalTime>
  <Words>776</Words>
  <Application>Microsoft Macintosh PowerPoint</Application>
  <PresentationFormat>Geniş ekran</PresentationFormat>
  <Paragraphs>52</Paragraphs>
  <Slides>6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Calibri</vt:lpstr>
      <vt:lpstr>Century Schoolbook</vt:lpstr>
      <vt:lpstr>Corbel</vt:lpstr>
      <vt:lpstr>Tüy Kalem</vt:lpstr>
      <vt:lpstr>SZY202-ERKEN MÜDAHALE PROGRAMLARI (EMP)</vt:lpstr>
      <vt:lpstr>Giriş</vt:lpstr>
      <vt:lpstr>Dersin Gereklilikleri</vt:lpstr>
      <vt:lpstr>Dersin Amacı</vt:lpstr>
      <vt:lpstr>Dersin İçeriği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AHMET TURAN Acungil</cp:lastModifiedBy>
  <cp:revision>124</cp:revision>
  <dcterms:created xsi:type="dcterms:W3CDTF">2018-02-09T12:20:08Z</dcterms:created>
  <dcterms:modified xsi:type="dcterms:W3CDTF">2019-12-01T17:32:31Z</dcterms:modified>
</cp:coreProperties>
</file>