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CEA18-A224-4D33-9BE4-6C91F6C75A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C3A6-A5CC-4077-AD2A-D17096FEE2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765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CEA18-A224-4D33-9BE4-6C91F6C75A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C3A6-A5CC-4077-AD2A-D17096FEE2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2146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CEA18-A224-4D33-9BE4-6C91F6C75A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C3A6-A5CC-4077-AD2A-D17096FEE2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4432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CEA18-A224-4D33-9BE4-6C91F6C75A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C3A6-A5CC-4077-AD2A-D17096FEE2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4564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CEA18-A224-4D33-9BE4-6C91F6C75A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C3A6-A5CC-4077-AD2A-D17096FEE2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9806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CEA18-A224-4D33-9BE4-6C91F6C75A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C3A6-A5CC-4077-AD2A-D17096FEE2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370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CEA18-A224-4D33-9BE4-6C91F6C75A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C3A6-A5CC-4077-AD2A-D17096FEE2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366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CEA18-A224-4D33-9BE4-6C91F6C75A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C3A6-A5CC-4077-AD2A-D17096FEE2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3527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CEA18-A224-4D33-9BE4-6C91F6C75A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C3A6-A5CC-4077-AD2A-D17096FEE2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0610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CEA18-A224-4D33-9BE4-6C91F6C75A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C3A6-A5CC-4077-AD2A-D17096FEE2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0348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CEA18-A224-4D33-9BE4-6C91F6C75A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9C3A6-A5CC-4077-AD2A-D17096FEE2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8522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CEA18-A224-4D33-9BE4-6C91F6C75A5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9C3A6-A5CC-4077-AD2A-D17096FEE2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92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İki Savaş Arası Dönem Ve Savaş Dönemi Polonya Edebiyatı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6257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İki savaş arası dönemde Polonya </a:t>
            </a:r>
            <a:r>
              <a:rPr lang="tr-TR" dirty="0" smtClean="0"/>
              <a:t>edebiyatı, Avrupa edebiyatını etkileyen </a:t>
            </a:r>
            <a:r>
              <a:rPr lang="tr-TR" dirty="0"/>
              <a:t>şair ve romancılarla karşılıklı etkileşim içinde gelişmiştir. </a:t>
            </a:r>
            <a:endParaRPr lang="tr-TR" dirty="0" smtClean="0"/>
          </a:p>
          <a:p>
            <a:r>
              <a:rPr lang="tr-TR" dirty="0"/>
              <a:t>1918- 1939 yılları arası bir çok gelişmenin yanında bir çok yeni düşünce akımının doğmasına, var olanlarınsa gelişmesine olanak sağlamıştır. Bunlardan </a:t>
            </a:r>
            <a:r>
              <a:rPr lang="tr-TR" dirty="0" err="1"/>
              <a:t>başlıcalarını</a:t>
            </a:r>
            <a:r>
              <a:rPr lang="tr-TR" dirty="0"/>
              <a:t> oluşturan akımlar şunlardır: “Davranışçılık, </a:t>
            </a:r>
            <a:r>
              <a:rPr lang="tr-TR" dirty="0" err="1"/>
              <a:t>Freudizm</a:t>
            </a:r>
            <a:r>
              <a:rPr lang="tr-TR" dirty="0"/>
              <a:t>, </a:t>
            </a:r>
            <a:r>
              <a:rPr lang="tr-TR" dirty="0" smtClean="0"/>
              <a:t>Varoluşçuluk, </a:t>
            </a:r>
            <a:r>
              <a:rPr lang="tr-TR" dirty="0"/>
              <a:t>Faydacılık, </a:t>
            </a:r>
            <a:r>
              <a:rPr lang="tr-TR" dirty="0" err="1"/>
              <a:t>Felaketçilik</a:t>
            </a:r>
            <a:r>
              <a:rPr lang="tr-TR" dirty="0"/>
              <a:t>.”</a:t>
            </a:r>
          </a:p>
          <a:p>
            <a:r>
              <a:rPr lang="tr-TR" dirty="0"/>
              <a:t>Şiirde öne çıkan akımlar ise şöyledir: “Gelecekçilik, Dadaizm, Sürrealizm, </a:t>
            </a:r>
            <a:r>
              <a:rPr lang="tr-TR" dirty="0" err="1"/>
              <a:t>Neoklasisizm</a:t>
            </a:r>
            <a:r>
              <a:rPr lang="tr-TR" dirty="0"/>
              <a:t>, Ekspresyonizm.”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3310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İki savaş arası dönemde şiir gruplarına bakıldığında, </a:t>
            </a:r>
            <a:r>
              <a:rPr lang="tr-TR" dirty="0" err="1"/>
              <a:t>modernizm</a:t>
            </a:r>
            <a:r>
              <a:rPr lang="tr-TR" dirty="0"/>
              <a:t> geleneğinden gelen ustaların şiir etkinliklerine devam ettikleri görülmektedir, ancak onların dışında gençlerin oluşturduğu, yeni şiir grupları ortaya çıkmaktadır. Bunları “</a:t>
            </a:r>
            <a:r>
              <a:rPr lang="tr-TR" dirty="0" err="1"/>
              <a:t>Skamanderler</a:t>
            </a:r>
            <a:r>
              <a:rPr lang="tr-TR" dirty="0"/>
              <a:t>, Gelecekçiler, </a:t>
            </a:r>
            <a:r>
              <a:rPr lang="tr-TR" dirty="0" err="1"/>
              <a:t>Krakov</a:t>
            </a:r>
            <a:r>
              <a:rPr lang="tr-TR" dirty="0"/>
              <a:t> ve </a:t>
            </a:r>
            <a:r>
              <a:rPr lang="tr-TR" dirty="0" err="1"/>
              <a:t>Lublin</a:t>
            </a:r>
            <a:r>
              <a:rPr lang="tr-TR" dirty="0"/>
              <a:t> </a:t>
            </a:r>
            <a:r>
              <a:rPr lang="tr-TR" dirty="0" err="1"/>
              <a:t>Avangardları</a:t>
            </a:r>
            <a:r>
              <a:rPr lang="tr-TR" dirty="0"/>
              <a:t>, </a:t>
            </a:r>
            <a:r>
              <a:rPr lang="tr-TR" dirty="0" err="1"/>
              <a:t>Żagary</a:t>
            </a:r>
            <a:r>
              <a:rPr lang="tr-TR" dirty="0"/>
              <a:t> ve </a:t>
            </a:r>
            <a:r>
              <a:rPr lang="tr-TR" dirty="0" err="1"/>
              <a:t>Kwadryga</a:t>
            </a:r>
            <a:r>
              <a:rPr lang="tr-TR" dirty="0"/>
              <a:t>” olarak gruplandırmak mümkündür. Ancak bu gruplara geçmeden önce </a:t>
            </a:r>
            <a:r>
              <a:rPr lang="tr-TR" dirty="0" err="1"/>
              <a:t>modernizmden</a:t>
            </a:r>
            <a:r>
              <a:rPr lang="tr-TR" dirty="0"/>
              <a:t> gelen sanatçılara göz atmak yerinde olacaktır.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1449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Leopold</a:t>
            </a:r>
            <a:r>
              <a:rPr lang="tr-TR" dirty="0" smtClean="0"/>
              <a:t> </a:t>
            </a:r>
            <a:r>
              <a:rPr lang="tr-TR" dirty="0" err="1" smtClean="0"/>
              <a:t>Staff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1600200"/>
            <a:ext cx="8003232" cy="4709119"/>
          </a:xfrm>
        </p:spPr>
        <p:txBody>
          <a:bodyPr>
            <a:normAutofit fontScale="70000" lnSpcReduction="20000"/>
          </a:bodyPr>
          <a:lstStyle/>
          <a:p>
            <a:r>
              <a:rPr lang="tr-TR" dirty="0" err="1"/>
              <a:t>Tetmajer</a:t>
            </a:r>
            <a:r>
              <a:rPr lang="tr-TR" dirty="0"/>
              <a:t>, </a:t>
            </a:r>
            <a:r>
              <a:rPr lang="tr-TR" dirty="0" err="1"/>
              <a:t>Kasprowicz</a:t>
            </a:r>
            <a:r>
              <a:rPr lang="tr-TR" dirty="0"/>
              <a:t> gibi </a:t>
            </a:r>
            <a:r>
              <a:rPr lang="tr-TR" dirty="0" err="1"/>
              <a:t>modernizm</a:t>
            </a:r>
            <a:r>
              <a:rPr lang="tr-TR" dirty="0"/>
              <a:t> döneminin en tanınmış şairlerinden biri olan </a:t>
            </a:r>
            <a:r>
              <a:rPr lang="tr-TR" dirty="0" err="1"/>
              <a:t>Leopald</a:t>
            </a:r>
            <a:r>
              <a:rPr lang="tr-TR" dirty="0"/>
              <a:t> </a:t>
            </a:r>
            <a:r>
              <a:rPr lang="tr-TR" dirty="0" err="1"/>
              <a:t>Staff</a:t>
            </a:r>
            <a:r>
              <a:rPr lang="tr-TR" dirty="0"/>
              <a:t> iki savaş arası dönemde de şiir etkinliğine devam etmiştir. Yenilikleri ve gelişen dinamikleri hızla takip eden şair, bu dönemde </a:t>
            </a:r>
            <a:r>
              <a:rPr lang="tr-TR" dirty="0" err="1"/>
              <a:t>Bruno</a:t>
            </a:r>
            <a:r>
              <a:rPr lang="tr-TR" dirty="0"/>
              <a:t> </a:t>
            </a:r>
            <a:r>
              <a:rPr lang="tr-TR" dirty="0" err="1"/>
              <a:t>Jasieński</a:t>
            </a:r>
            <a:r>
              <a:rPr lang="tr-TR" dirty="0"/>
              <a:t> tarafından </a:t>
            </a:r>
            <a:r>
              <a:rPr lang="tr-TR" i="1" dirty="0"/>
              <a:t>Rozet Deliğindeki Kundura </a:t>
            </a:r>
            <a:r>
              <a:rPr lang="tr-TR" dirty="0"/>
              <a:t>adlı şiirinde şiirin patronu olarak </a:t>
            </a:r>
            <a:r>
              <a:rPr lang="tr-TR" dirty="0" smtClean="0"/>
              <a:t>adlandırılmıştır</a:t>
            </a:r>
            <a:r>
              <a:rPr lang="tr-TR" dirty="0"/>
              <a:t>. </a:t>
            </a:r>
          </a:p>
          <a:p>
            <a:r>
              <a:rPr lang="tr-TR" dirty="0"/>
              <a:t>İki savaş arası dönemde şairin sanatçılığının kesin bir şekilde erken edebi dönemlerde ele alınan konuların bir uzantısı olarak ortaya çıkmasının yanı sıra, aynı zamanda Genç Polonya şiiri geleneğini de taşımaktadır. </a:t>
            </a:r>
            <a:r>
              <a:rPr lang="tr-TR" dirty="0" smtClean="0"/>
              <a:t>Üç </a:t>
            </a:r>
            <a:r>
              <a:rPr lang="tr-TR" dirty="0"/>
              <a:t>dönem edebi akımların içerisinde önemli bir yere sahip olan </a:t>
            </a:r>
            <a:r>
              <a:rPr lang="tr-TR" dirty="0" err="1"/>
              <a:t>Staff</a:t>
            </a:r>
            <a:r>
              <a:rPr lang="tr-TR" dirty="0"/>
              <a:t>, uzun süren esaret yıllarını yaşadıktan sonra, gelen bağımsızlığı genç kuşak gibi coşkulu bir karşılamayla kucaklamamış, temkinli davranmıştır. </a:t>
            </a:r>
            <a:r>
              <a:rPr lang="tr-TR" i="1" dirty="0"/>
              <a:t>“Gözyaşı ve Kanın Gökkuşağı, Memleketimiz”</a:t>
            </a:r>
            <a:r>
              <a:rPr lang="tr-TR" dirty="0"/>
              <a:t> gibi şiirleri yeni gelen bağımsızlığın mutluluğunu ve fakat geçmiş yılların uzun süren acılarını da içeren şiirleridir. </a:t>
            </a:r>
          </a:p>
        </p:txBody>
      </p:sp>
    </p:spTree>
    <p:extLst>
      <p:ext uri="{BB962C8B-B14F-4D97-AF65-F5344CB8AC3E}">
        <p14:creationId xmlns:p14="http://schemas.microsoft.com/office/powerpoint/2010/main" val="2717773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Bundan sonra yayımladığı şiirlerinde ise </a:t>
            </a:r>
            <a:r>
              <a:rPr lang="tr-TR" dirty="0" err="1" smtClean="0"/>
              <a:t>Staff</a:t>
            </a:r>
            <a:r>
              <a:rPr lang="tr-TR" dirty="0" smtClean="0"/>
              <a:t> </a:t>
            </a:r>
            <a:r>
              <a:rPr lang="tr-TR" dirty="0" err="1" smtClean="0"/>
              <a:t>Skamander</a:t>
            </a:r>
            <a:r>
              <a:rPr lang="tr-TR" dirty="0" smtClean="0"/>
              <a:t> grubu şairlerinin eserlerinde ön plana çıkan günlük yaşamdan temalar seçer. Her şeyin kendine has bir değeri olduğunu göstermeye çalışır, özellikle de basit şeylerin ve normal aktivitelerin. </a:t>
            </a:r>
            <a:r>
              <a:rPr lang="tr-TR" i="1" dirty="0" smtClean="0"/>
              <a:t>Patates Tarlası</a:t>
            </a:r>
            <a:r>
              <a:rPr lang="tr-TR" dirty="0" smtClean="0"/>
              <a:t> adlı şiir bu yönelişe örnek olarak gösterilebilir. </a:t>
            </a:r>
          </a:p>
          <a:p>
            <a:r>
              <a:rPr lang="tr-TR" dirty="0" smtClean="0"/>
              <a:t>Duyguların şeffaf ve açıkça dile geldiği dizeleri içeren “</a:t>
            </a:r>
            <a:r>
              <a:rPr lang="tr-TR" dirty="0" err="1" smtClean="0"/>
              <a:t>Ars</a:t>
            </a:r>
            <a:r>
              <a:rPr lang="tr-TR" dirty="0" smtClean="0"/>
              <a:t> </a:t>
            </a:r>
            <a:r>
              <a:rPr lang="tr-TR" dirty="0" err="1" smtClean="0"/>
              <a:t>Poetica</a:t>
            </a:r>
            <a:r>
              <a:rPr lang="tr-TR" dirty="0" smtClean="0"/>
              <a:t>” adlı şiirinde ise şair, basit bir dilin kullanılmasının gerekliliğini vurgulamaktadır. </a:t>
            </a:r>
          </a:p>
          <a:p>
            <a:r>
              <a:rPr lang="tr-TR" dirty="0"/>
              <a:t>Klasik şiirselliğin şiirlerinde baskın olduğu, doğanın güzelliğinden, uyumundan ve basitliğinden büyülenmiş klasik bir lirik özneye dönüştüğü eserlerine örnek olarak  </a:t>
            </a:r>
            <a:r>
              <a:rPr lang="tr-TR" i="1" dirty="0"/>
              <a:t>“Ulu Ağaçlar”</a:t>
            </a:r>
            <a:r>
              <a:rPr lang="tr-TR" dirty="0"/>
              <a:t> verilebilir.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0314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Modernizm</a:t>
            </a:r>
            <a:r>
              <a:rPr lang="tr-TR" dirty="0"/>
              <a:t> döneminde olduğu gibi iki savaş arası dönemde de popülaritesini kaybetmeyen </a:t>
            </a:r>
            <a:r>
              <a:rPr lang="tr-TR" dirty="0" err="1"/>
              <a:t>Leopald</a:t>
            </a:r>
            <a:r>
              <a:rPr lang="tr-TR" dirty="0"/>
              <a:t> </a:t>
            </a:r>
            <a:r>
              <a:rPr lang="tr-TR" dirty="0" err="1"/>
              <a:t>Staff</a:t>
            </a:r>
            <a:r>
              <a:rPr lang="tr-TR" dirty="0"/>
              <a:t>, Polonya edebiyat tarihinde şiir etkinliğine ve yaratıcılığına bir sonraki döneme de taşımayı başaracak sanatçılardan biri olacaktır.</a:t>
            </a:r>
          </a:p>
          <a:p>
            <a:r>
              <a:rPr lang="tr-TR" dirty="0"/>
              <a:t>Tıpkı </a:t>
            </a:r>
            <a:r>
              <a:rPr lang="tr-TR" dirty="0" err="1"/>
              <a:t>Staff</a:t>
            </a:r>
            <a:r>
              <a:rPr lang="tr-TR" dirty="0"/>
              <a:t> gibi </a:t>
            </a:r>
            <a:r>
              <a:rPr lang="tr-TR" dirty="0" err="1"/>
              <a:t>modernizmden</a:t>
            </a:r>
            <a:r>
              <a:rPr lang="tr-TR" dirty="0"/>
              <a:t> bu yeni bağımsızlık dönemine sanatçılığını taşıyabilen bir diğer sanatçı da </a:t>
            </a:r>
            <a:r>
              <a:rPr lang="tr-TR" dirty="0" err="1"/>
              <a:t>Bolesław</a:t>
            </a:r>
            <a:r>
              <a:rPr lang="tr-TR" dirty="0"/>
              <a:t> </a:t>
            </a:r>
            <a:r>
              <a:rPr lang="tr-TR" dirty="0" err="1"/>
              <a:t>Leśmian</a:t>
            </a:r>
            <a:r>
              <a:rPr lang="tr-TR" dirty="0"/>
              <a:t>’ </a:t>
            </a:r>
            <a:r>
              <a:rPr lang="tr-TR" dirty="0" err="1"/>
              <a:t>dır</a:t>
            </a:r>
            <a:r>
              <a:rPr lang="tr-TR"/>
              <a:t>.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4544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Prof. Dr. Neşe </a:t>
            </a:r>
            <a:r>
              <a:rPr lang="tr-TR" dirty="0" err="1"/>
              <a:t>Taluy</a:t>
            </a:r>
            <a:r>
              <a:rPr lang="tr-TR" dirty="0"/>
              <a:t> Yüce- Prof. Dr. Seda Köycü. Polonya Edebiyatı: İki Dünya Savaşı Arasındaki Yirmi Yıl. </a:t>
            </a:r>
            <a:r>
              <a:rPr lang="tr-TR"/>
              <a:t>Ankara:  Ankara Üniversitesi Yayınları, 2017</a:t>
            </a:r>
            <a:r>
              <a:rPr lang="tr-TR"/>
              <a:t>. </a:t>
            </a:r>
            <a:endParaRPr lang="tr-TR" smtClean="0"/>
          </a:p>
          <a:p>
            <a:pPr marL="0" indent="0"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577004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463</Words>
  <Application>Microsoft Office PowerPoint</Application>
  <PresentationFormat>Ekran Gösterisi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İki Savaş Arası Dönem Ve Savaş Dönemi Polonya Edebiyatı</vt:lpstr>
      <vt:lpstr>PowerPoint Sunusu</vt:lpstr>
      <vt:lpstr>PowerPoint Sunusu</vt:lpstr>
      <vt:lpstr>Leopold Staff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İki Savaş Arası Dönem Ve Savaş Dönemi Polonya Edebiyatı</dc:title>
  <dc:creator>nevra vardal</dc:creator>
  <cp:lastModifiedBy>nevra vardal</cp:lastModifiedBy>
  <cp:revision>3</cp:revision>
  <dcterms:created xsi:type="dcterms:W3CDTF">2020-05-10T17:38:32Z</dcterms:created>
  <dcterms:modified xsi:type="dcterms:W3CDTF">2020-05-10T18:11:48Z</dcterms:modified>
</cp:coreProperties>
</file>