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5" r:id="rId5"/>
    <p:sldId id="1086" r:id="rId6"/>
    <p:sldId id="1087" r:id="rId7"/>
    <p:sldId id="1088" r:id="rId8"/>
    <p:sldId id="1089" r:id="rId9"/>
    <p:sldId id="1090" r:id="rId10"/>
    <p:sldId id="1091" r:id="rId11"/>
    <p:sldId id="1092"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1274195"/>
          </a:xfrm>
          <a:prstGeom prst="rect">
            <a:avLst/>
          </a:prstGeom>
        </p:spPr>
        <p:txBody>
          <a:bodyPr wrap="square">
            <a:spAutoFit/>
          </a:bodyPr>
          <a:lstStyle/>
          <a:p>
            <a:pPr marL="0" lvl="1" algn="ctr" defTabSz="685800">
              <a:spcBef>
                <a:spcPct val="20000"/>
              </a:spcBef>
              <a:buClr>
                <a:srgbClr val="AD0101"/>
              </a:buClr>
              <a:defRPr/>
            </a:pPr>
            <a:r>
              <a:rPr lang="tr-TR" sz="2400" b="1" dirty="0" smtClean="0">
                <a:solidFill>
                  <a:prstClr val="black"/>
                </a:solidFill>
                <a:latin typeface="Arial"/>
              </a:rPr>
              <a:t>GGY313</a:t>
            </a:r>
            <a:endParaRPr lang="tr-TR" sz="2400" b="1" dirty="0">
              <a:solidFill>
                <a:prstClr val="black"/>
              </a:solidFill>
              <a:latin typeface="Arial"/>
            </a:endParaRPr>
          </a:p>
          <a:p>
            <a:pPr marL="0" lvl="1" algn="ctr" defTabSz="685800">
              <a:spcBef>
                <a:spcPct val="20000"/>
              </a:spcBef>
              <a:buClr>
                <a:srgbClr val="AD0101"/>
              </a:buClr>
              <a:defRPr/>
            </a:pPr>
            <a:r>
              <a:rPr lang="tr-TR" sz="2400" b="1" dirty="0" smtClean="0">
                <a:solidFill>
                  <a:prstClr val="black"/>
                </a:solidFill>
                <a:latin typeface="Arial"/>
              </a:rPr>
              <a:t>DOĞAL VE KÜLTÜREL KORUNAN ALANLAR VE YÖNETİMLERİ</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Doç. </a:t>
            </a:r>
            <a:r>
              <a:rPr lang="tr-TR" sz="1600" b="1" dirty="0">
                <a:effectLst/>
                <a:latin typeface="Arial" panose="020B0604020202020204" pitchFamily="34" charset="0"/>
                <a:ea typeface="Times New Roman" panose="02020603050405020304" pitchFamily="18" charset="0"/>
                <a:cs typeface="Arial" panose="020B0604020202020204" pitchFamily="34" charset="0"/>
              </a:rPr>
              <a:t>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2400657"/>
          </a:xfrm>
          <a:prstGeom prst="rect">
            <a:avLst/>
          </a:prstGeom>
        </p:spPr>
        <p:txBody>
          <a:bodyPr wrap="square">
            <a:spAutoFit/>
          </a:bodyPr>
          <a:lstStyle/>
          <a:p>
            <a:pPr marL="257175" indent="-257175" algn="just" defTabSz="685800">
              <a:buFont typeface="Wingdings" panose="05000000000000000000" pitchFamily="2" charset="2"/>
              <a:buChar char="Ø"/>
              <a:defRPr/>
            </a:pPr>
            <a:endParaRPr lang="tr-TR" sz="1500" dirty="0">
              <a:solidFill>
                <a:prstClr val="black"/>
              </a:solidFill>
              <a:latin typeface="Arial"/>
            </a:endParaRPr>
          </a:p>
          <a:p>
            <a:pPr marL="257175" indent="-257175" algn="just" defTabSz="685800">
              <a:buFont typeface="Wingdings" panose="05000000000000000000" pitchFamily="2" charset="2"/>
              <a:buChar char="Ø"/>
              <a:defRPr/>
            </a:pPr>
            <a:r>
              <a:rPr lang="tr-TR" sz="1500" dirty="0" smtClean="0">
                <a:solidFill>
                  <a:prstClr val="black"/>
                </a:solidFill>
                <a:latin typeface="Arial"/>
              </a:rPr>
              <a:t>Çevre </a:t>
            </a:r>
            <a:r>
              <a:rPr lang="tr-TR" sz="1500" dirty="0">
                <a:solidFill>
                  <a:prstClr val="black"/>
                </a:solidFill>
                <a:latin typeface="Arial"/>
              </a:rPr>
              <a:t>ve Orman Bakanlığı Korunan Alan Planlaması ve Yönetimi, Biyolojik çeşitlilik ve Doğal Kaynak Yönetimi Projesi Deneyimi, Ankara, 2007.</a:t>
            </a:r>
          </a:p>
          <a:p>
            <a:pPr marL="257175" indent="-257175" algn="just" defTabSz="685800">
              <a:buFont typeface="Wingdings" panose="05000000000000000000" pitchFamily="2" charset="2"/>
              <a:buChar char="Ø"/>
              <a:defRPr/>
            </a:pPr>
            <a:r>
              <a:rPr lang="tr-TR" sz="1500" dirty="0">
                <a:solidFill>
                  <a:prstClr val="black"/>
                </a:solidFill>
                <a:latin typeface="Arial"/>
              </a:rPr>
              <a:t>Ekolojik Sorunlar ve Çözümleri, N. Çepel, TÜBİTAK Popüler Bilim Kitapları, Ankara,2003.</a:t>
            </a:r>
          </a:p>
          <a:p>
            <a:pPr marL="257175" indent="-257175" algn="just" defTabSz="685800">
              <a:buFont typeface="Wingdings" panose="05000000000000000000" pitchFamily="2" charset="2"/>
              <a:buChar char="Ø"/>
              <a:defRPr/>
            </a:pPr>
            <a:r>
              <a:rPr lang="tr-TR" sz="1500" dirty="0">
                <a:solidFill>
                  <a:prstClr val="black"/>
                </a:solidFill>
                <a:latin typeface="Arial"/>
              </a:rPr>
              <a:t>Kuş Araştırmaları Derneği, Doğa Korumacının El Kitabı. Editör: Tansu Gürpınar, 2007.</a:t>
            </a:r>
          </a:p>
          <a:p>
            <a:pPr marL="257175" indent="-257175" algn="just" defTabSz="685800">
              <a:buFont typeface="Wingdings" panose="05000000000000000000" pitchFamily="2" charset="2"/>
              <a:buChar char="Ø"/>
              <a:defRPr/>
            </a:pPr>
            <a:r>
              <a:rPr lang="tr-TR" sz="1500" dirty="0">
                <a:solidFill>
                  <a:prstClr val="black"/>
                </a:solidFill>
                <a:latin typeface="Arial"/>
              </a:rPr>
              <a:t>Kültür ve Turizm Bakanlığı-Teftiş Kurulu Başkanlığı, Bakanlık Mevzuatı, Kültür Varlıkları ve Müzeler Genel Müdürlüğü İle İlgili Mevzuat, İlke Kararları, 2012.</a:t>
            </a:r>
          </a:p>
          <a:p>
            <a:pPr marL="257175" indent="-257175" algn="just" defTabSz="685800">
              <a:buFont typeface="Wingdings" panose="05000000000000000000" pitchFamily="2" charset="2"/>
              <a:buChar char="Ø"/>
              <a:defRPr/>
            </a:pPr>
            <a:r>
              <a:rPr lang="tr-TR" sz="1500" dirty="0">
                <a:solidFill>
                  <a:prstClr val="black"/>
                </a:solidFill>
                <a:latin typeface="Arial"/>
              </a:rPr>
              <a:t>Orman’da Doğa Koruma A.H. Çolak, Milli Parklar ve Av-Yaban Hayatı Genel Müdürlüğü Yayını, Ankara, 2001.</a:t>
            </a:r>
          </a:p>
          <a:p>
            <a:pPr marL="257175" indent="-257175" algn="just" defTabSz="685800">
              <a:buFont typeface="Wingdings" panose="05000000000000000000" pitchFamily="2" charset="2"/>
              <a:buChar char="Ø"/>
              <a:defRPr/>
            </a:pPr>
            <a:endParaRPr lang="tr-TR" sz="1500" dirty="0">
              <a:solidFill>
                <a:prstClr val="black"/>
              </a:solidFill>
              <a:latin typeface="Arial"/>
            </a:endParaRP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332154"/>
            <a:ext cx="7598573" cy="2326791"/>
          </a:xfrm>
          <a:prstGeom prst="rect">
            <a:avLst/>
          </a:prstGeom>
        </p:spPr>
        <p:txBody>
          <a:bodyPr wrap="square">
            <a:spAutoFit/>
          </a:bodyPr>
          <a:lstStyle/>
          <a:p>
            <a:pPr marL="0" lvl="2" algn="just">
              <a:spcBef>
                <a:spcPct val="20000"/>
              </a:spcBef>
              <a:buClr>
                <a:schemeClr val="accent1"/>
              </a:buClr>
            </a:pPr>
            <a:r>
              <a:rPr lang="tr-TR" sz="1350" b="1" dirty="0">
                <a:effectLst>
                  <a:outerShdw blurRad="38100" dist="38100" dir="2700000" algn="tl">
                    <a:srgbClr val="000000">
                      <a:alpha val="43137"/>
                    </a:srgbClr>
                  </a:outerShdw>
                </a:effectLst>
              </a:rPr>
              <a:t>Kentsel sit alanlarında geçiş dönemi koruma esasları ve kullanma şartları:</a:t>
            </a:r>
          </a:p>
          <a:p>
            <a:pPr marL="0" lvl="2" algn="just">
              <a:spcBef>
                <a:spcPct val="20000"/>
              </a:spcBef>
              <a:buClr>
                <a:schemeClr val="accent1"/>
              </a:buClr>
            </a:pPr>
            <a:endParaRPr lang="tr-TR" sz="1350" dirty="0"/>
          </a:p>
          <a:p>
            <a:pPr marL="214313" indent="-214313" algn="just">
              <a:buClr>
                <a:srgbClr val="C00000"/>
              </a:buClr>
              <a:buFont typeface="Arial" panose="020B0604020202020204" pitchFamily="34" charset="0"/>
              <a:buChar char="•"/>
            </a:pPr>
            <a:r>
              <a:rPr lang="tr-TR" sz="1350" dirty="0"/>
              <a:t>Kentsel sitin ilanından itibaren, </a:t>
            </a:r>
            <a:r>
              <a:rPr lang="tr-TR" sz="1350" b="1" dirty="0"/>
              <a:t>üç ay </a:t>
            </a:r>
            <a:r>
              <a:rPr lang="tr-TR" sz="1350" dirty="0"/>
              <a:t>içinde bu alanlarda </a:t>
            </a:r>
            <a:r>
              <a:rPr lang="tr-TR" sz="1350" b="1" dirty="0"/>
              <a:t>koruma amaçlı imar planı elde edilinceye kadar</a:t>
            </a:r>
            <a:r>
              <a:rPr lang="tr-TR" sz="1350" dirty="0"/>
              <a:t> izlenecek kuralları tanımlayan geçiş dönemi koruma esasları ve kullanma şartları kentsel sitin niteliklerine bağlı olarak </a:t>
            </a:r>
            <a:r>
              <a:rPr lang="tr-TR" sz="1350" b="1" dirty="0"/>
              <a:t>koruma bölge kurullarınca </a:t>
            </a:r>
            <a:r>
              <a:rPr lang="tr-TR" sz="1350" dirty="0"/>
              <a:t>belirlenir.</a:t>
            </a:r>
          </a:p>
          <a:p>
            <a:pPr marL="342900" indent="-342900" algn="just">
              <a:buClr>
                <a:srgbClr val="C00000"/>
              </a:buClr>
              <a:buFont typeface="Arial" panose="020B0604020202020204" pitchFamily="34" charset="0"/>
              <a:buChar char="•"/>
            </a:pPr>
            <a:endParaRPr lang="tr-TR" sz="2100" dirty="0"/>
          </a:p>
          <a:p>
            <a:pPr marL="214313" indent="-214313" algn="just">
              <a:buClr>
                <a:srgbClr val="C00000"/>
              </a:buClr>
              <a:buFont typeface="Arial" panose="020B0604020202020204" pitchFamily="34" charset="0"/>
              <a:buChar char="•"/>
            </a:pPr>
            <a:r>
              <a:rPr lang="tr-TR" sz="1350" dirty="0"/>
              <a:t>Geçiş dönemi koruma esasları ve kullanma şartlarının belirlenmesi aşamasında </a:t>
            </a:r>
            <a:r>
              <a:rPr lang="tr-TR" sz="1350" b="1" dirty="0"/>
              <a:t>koruma amaçlı imar planı kararlarını etkileyebilecek</a:t>
            </a:r>
            <a:r>
              <a:rPr lang="tr-TR" sz="1350" dirty="0"/>
              <a:t> nitelik ve yoğunluktaki </a:t>
            </a:r>
            <a:r>
              <a:rPr lang="tr-TR" sz="1350" b="1" dirty="0"/>
              <a:t>uygulamalara izin verilmemesi</a:t>
            </a:r>
            <a:r>
              <a:rPr lang="tr-TR" sz="1350" dirty="0"/>
              <a:t>, kentsel sitin doku özelliklerine bağlı olarak yoğunluk, kütle, konum, yükseklik, mimari özellikler, yapı malzemesi, renk ve benzeri koşulların tanımlanması esastır.</a:t>
            </a:r>
            <a:endParaRPr lang="tr-TR" sz="2100" dirty="0"/>
          </a:p>
        </p:txBody>
      </p:sp>
    </p:spTree>
    <p:extLst>
      <p:ext uri="{BB962C8B-B14F-4D97-AF65-F5344CB8AC3E}">
        <p14:creationId xmlns:p14="http://schemas.microsoft.com/office/powerpoint/2010/main" val="4025236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191875"/>
            <a:ext cx="7598573" cy="3033138"/>
          </a:xfrm>
          <a:prstGeom prst="rect">
            <a:avLst/>
          </a:prstGeom>
        </p:spPr>
        <p:txBody>
          <a:bodyPr wrap="square">
            <a:spAutoFit/>
          </a:bodyPr>
          <a:lstStyle/>
          <a:p>
            <a:pPr marL="0" lvl="2" algn="ctr">
              <a:spcBef>
                <a:spcPct val="20000"/>
              </a:spcBef>
              <a:buClr>
                <a:schemeClr val="accent1"/>
              </a:buClr>
            </a:pPr>
            <a:r>
              <a:rPr lang="tr-TR" sz="1350" b="1" dirty="0">
                <a:effectLst>
                  <a:outerShdw blurRad="38100" dist="38100" dir="2700000" algn="tl">
                    <a:srgbClr val="000000">
                      <a:alpha val="43137"/>
                    </a:srgbClr>
                  </a:outerShdw>
                </a:effectLst>
              </a:rPr>
              <a:t>Kentsel Sit Alanlarında Uygulamalar</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marL="0" lvl="2" algn="ctr">
              <a:spcBef>
                <a:spcPct val="20000"/>
              </a:spcBef>
              <a:buClr>
                <a:schemeClr val="accent1"/>
              </a:buClr>
            </a:pPr>
            <a:r>
              <a:rPr lang="tr-TR" sz="1350" b="1" dirty="0">
                <a:effectLst>
                  <a:outerShdw blurRad="38100" dist="38100" dir="2700000" algn="tl">
                    <a:srgbClr val="000000">
                      <a:alpha val="43137"/>
                    </a:srgbClr>
                  </a:outerShdw>
                </a:effectLst>
              </a:rPr>
              <a:t>Geçiş Dönemi Koruma Esasları ve Kullanma Şartları </a:t>
            </a:r>
            <a:r>
              <a:rPr lang="tr-TR" sz="1350" b="1" u="sng" dirty="0">
                <a:effectLst>
                  <a:outerShdw blurRad="38100" dist="38100" dir="2700000" algn="tl">
                    <a:srgbClr val="000000">
                      <a:alpha val="43137"/>
                    </a:srgbClr>
                  </a:outerShdw>
                </a:effectLst>
              </a:rPr>
              <a:t>Belirlenmemiş</a:t>
            </a:r>
            <a:r>
              <a:rPr lang="tr-TR" sz="1350" b="1" dirty="0">
                <a:effectLst>
                  <a:outerShdw blurRad="38100" dist="38100" dir="2700000" algn="tl">
                    <a:srgbClr val="000000">
                      <a:alpha val="43137"/>
                    </a:srgbClr>
                  </a:outerShdw>
                </a:effectLst>
              </a:rPr>
              <a:t> Alanlarda</a:t>
            </a:r>
          </a:p>
          <a:p>
            <a:pPr marL="0" lvl="2" algn="just">
              <a:spcBef>
                <a:spcPct val="20000"/>
              </a:spcBef>
              <a:buClr>
                <a:schemeClr val="accent1"/>
              </a:buClr>
            </a:pPr>
            <a:endParaRPr lang="tr-TR" sz="1350" dirty="0"/>
          </a:p>
          <a:p>
            <a:pPr marL="214313" indent="-214313" algn="just">
              <a:buClr>
                <a:srgbClr val="C00000"/>
              </a:buClr>
              <a:buFont typeface="Arial" panose="020B0604020202020204" pitchFamily="34" charset="0"/>
              <a:buChar char="•"/>
            </a:pPr>
            <a:r>
              <a:rPr lang="tr-TR" sz="1350" dirty="0"/>
              <a:t>Bu alanlarda her ne surette olursa olsun yeni yapı ve tescilsiz yapılarda </a:t>
            </a:r>
            <a:r>
              <a:rPr lang="tr-TR" sz="1350" b="1" dirty="0"/>
              <a:t>esaslı onarım yapılamaz</a:t>
            </a:r>
            <a:r>
              <a:rPr lang="tr-TR" sz="1350" dirty="0"/>
              <a:t>; ancak zorunlu alt yapı uygulamaları ile sınır düzenlemeleri için gerekli ifraz, tevhit vb. uygulamalar ilgili koruma bölge kurulu kararı doğrultusunda yapılabilmektedir. </a:t>
            </a:r>
          </a:p>
          <a:p>
            <a:pPr marL="214313" indent="-214313" algn="just">
              <a:buClr>
                <a:srgbClr val="C00000"/>
              </a:buClr>
              <a:buFont typeface="Arial" panose="020B0604020202020204" pitchFamily="34" charset="0"/>
              <a:buChar char="•"/>
            </a:pPr>
            <a:endParaRPr lang="tr-TR" sz="2100" dirty="0"/>
          </a:p>
          <a:p>
            <a:pPr marL="214313" indent="-214313" algn="just">
              <a:buClr>
                <a:srgbClr val="C00000"/>
              </a:buClr>
              <a:buFont typeface="Arial" panose="020B0604020202020204" pitchFamily="34" charset="0"/>
              <a:buChar char="•"/>
            </a:pPr>
            <a:r>
              <a:rPr lang="tr-TR" sz="1350" dirty="0"/>
              <a:t>Tadilat-tamirat;</a:t>
            </a:r>
          </a:p>
          <a:p>
            <a:pPr marL="557213" lvl="1" indent="-214313" algn="just">
              <a:buClr>
                <a:srgbClr val="C00000"/>
              </a:buClr>
              <a:buFont typeface="Arial" panose="020B0604020202020204" pitchFamily="34" charset="0"/>
              <a:buChar char="•"/>
            </a:pPr>
            <a:r>
              <a:rPr lang="tr-TR" sz="1350" dirty="0"/>
              <a:t>1. grup tescilli yapılarda koruma bölge kurulu izni + varsa uygulama ve denetim bürosu (KUDEB) / yoksa koruma bölge kurulu müdürlüğü denetimi ile</a:t>
            </a:r>
          </a:p>
          <a:p>
            <a:pPr marL="557213" lvl="1" indent="-214313" algn="just">
              <a:buClr>
                <a:srgbClr val="C00000"/>
              </a:buClr>
              <a:buFont typeface="Arial" panose="020B0604020202020204" pitchFamily="34" charset="0"/>
              <a:buChar char="•"/>
            </a:pPr>
            <a:r>
              <a:rPr lang="tr-TR" sz="1350" dirty="0"/>
              <a:t>1. grup dışındaki tescilli yapılarda varsa KUDEB yoksa koruma bölge kurulu müdürlüğü izin ve denetimi ile yapılabilmektedir. </a:t>
            </a:r>
          </a:p>
        </p:txBody>
      </p:sp>
    </p:spTree>
    <p:extLst>
      <p:ext uri="{BB962C8B-B14F-4D97-AF65-F5344CB8AC3E}">
        <p14:creationId xmlns:p14="http://schemas.microsoft.com/office/powerpoint/2010/main" val="2752628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332154"/>
            <a:ext cx="7598573" cy="2502223"/>
          </a:xfrm>
          <a:prstGeom prst="rect">
            <a:avLst/>
          </a:prstGeom>
        </p:spPr>
        <p:txBody>
          <a:bodyPr wrap="square">
            <a:spAutoFit/>
          </a:bodyPr>
          <a:lstStyle/>
          <a:p>
            <a:pPr marL="0" lvl="2" algn="ctr">
              <a:spcBef>
                <a:spcPct val="20000"/>
              </a:spcBef>
              <a:buClr>
                <a:schemeClr val="accent1"/>
              </a:buClr>
            </a:pPr>
            <a:r>
              <a:rPr lang="tr-TR" sz="1350" b="1" dirty="0">
                <a:effectLst>
                  <a:outerShdw blurRad="38100" dist="38100" dir="2700000" algn="tl">
                    <a:srgbClr val="000000">
                      <a:alpha val="43137"/>
                    </a:srgbClr>
                  </a:outerShdw>
                </a:effectLst>
              </a:rPr>
              <a:t>Kentsel Sit Alanlarında Uygulamalar</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marL="0" lvl="2" algn="ctr">
              <a:spcBef>
                <a:spcPct val="20000"/>
              </a:spcBef>
              <a:buClr>
                <a:schemeClr val="accent1"/>
              </a:buClr>
            </a:pPr>
            <a:r>
              <a:rPr lang="tr-TR" sz="1350" b="1" dirty="0">
                <a:effectLst>
                  <a:outerShdw blurRad="38100" dist="38100" dir="2700000" algn="tl">
                    <a:srgbClr val="000000">
                      <a:alpha val="43137"/>
                    </a:srgbClr>
                  </a:outerShdw>
                </a:effectLst>
              </a:rPr>
              <a:t>Geçiş Dönemi Koruma Esasları ve Kullanma Şartları </a:t>
            </a:r>
            <a:r>
              <a:rPr lang="tr-TR" sz="1350" b="1" u="sng" dirty="0">
                <a:effectLst>
                  <a:outerShdw blurRad="38100" dist="38100" dir="2700000" algn="tl">
                    <a:srgbClr val="000000">
                      <a:alpha val="43137"/>
                    </a:srgbClr>
                  </a:outerShdw>
                </a:effectLst>
              </a:rPr>
              <a:t>Belirlenmemiş</a:t>
            </a:r>
            <a:r>
              <a:rPr lang="tr-TR" sz="1350" b="1" dirty="0">
                <a:effectLst>
                  <a:outerShdw blurRad="38100" dist="38100" dir="2700000" algn="tl">
                    <a:srgbClr val="000000">
                      <a:alpha val="43137"/>
                    </a:srgbClr>
                  </a:outerShdw>
                </a:effectLst>
              </a:rPr>
              <a:t> Alanlarda</a:t>
            </a:r>
          </a:p>
          <a:p>
            <a:pPr marL="0" lvl="2" algn="just">
              <a:spcBef>
                <a:spcPct val="20000"/>
              </a:spcBef>
              <a:buClr>
                <a:schemeClr val="accent1"/>
              </a:buClr>
            </a:pPr>
            <a:endParaRPr lang="tr-TR" sz="1350" dirty="0"/>
          </a:p>
          <a:p>
            <a:pPr marL="214313" indent="-214313" algn="just">
              <a:buClr>
                <a:srgbClr val="C00000"/>
              </a:buClr>
              <a:buFont typeface="Arial" panose="020B0604020202020204" pitchFamily="34" charset="0"/>
              <a:buChar char="•"/>
            </a:pPr>
            <a:r>
              <a:rPr lang="tr-TR" sz="1350" dirty="0"/>
              <a:t>Esaslı onarım;</a:t>
            </a:r>
          </a:p>
          <a:p>
            <a:pPr marL="557213" lvl="1" indent="-214313" algn="just">
              <a:buClr>
                <a:srgbClr val="C00000"/>
              </a:buClr>
              <a:buFont typeface="Arial" panose="020B0604020202020204" pitchFamily="34" charset="0"/>
              <a:buChar char="•"/>
            </a:pPr>
            <a:r>
              <a:rPr lang="tr-TR" sz="1350" dirty="0"/>
              <a:t>Tescilli yapılara ilişkin </a:t>
            </a:r>
            <a:r>
              <a:rPr lang="tr-TR" sz="1350" dirty="0" err="1"/>
              <a:t>rölöve</a:t>
            </a:r>
            <a:r>
              <a:rPr lang="tr-TR" sz="1350" dirty="0"/>
              <a:t>, restitüsyon ve restorasyon projeleri ile yeniden yapım (rekonstrüksiyon) projesinin koruma bölge kurulunca uygun bulunması koşulu ile yapılabilmektedir. Uygulamanın onaylı projesine uygun tamamlandığına dair denetleme sorumlusu mimar, varsa KUDEB yoksa ilgili idarelerin teknik raporu ile </a:t>
            </a:r>
            <a:r>
              <a:rPr lang="tr-TR" sz="1350" b="1" dirty="0"/>
              <a:t>uygulama sonrası fotoğraflarının koruma bölge kurulunca </a:t>
            </a:r>
            <a:r>
              <a:rPr lang="tr-TR" sz="1350" dirty="0"/>
              <a:t>değerlendirilerek </a:t>
            </a:r>
            <a:r>
              <a:rPr lang="tr-TR" sz="1350" b="1" dirty="0"/>
              <a:t>uygun</a:t>
            </a:r>
            <a:r>
              <a:rPr lang="tr-TR" sz="1350" dirty="0"/>
              <a:t> bulunmasından sonra ilgili Yönetmelik doğrultusunda </a:t>
            </a:r>
            <a:r>
              <a:rPr lang="tr-TR" sz="1350" b="1" dirty="0"/>
              <a:t>yapı kullanma izin belgesi </a:t>
            </a:r>
            <a:r>
              <a:rPr lang="tr-TR" sz="1350" dirty="0"/>
              <a:t>verilebilmektedir. </a:t>
            </a:r>
          </a:p>
        </p:txBody>
      </p:sp>
    </p:spTree>
    <p:extLst>
      <p:ext uri="{BB962C8B-B14F-4D97-AF65-F5344CB8AC3E}">
        <p14:creationId xmlns:p14="http://schemas.microsoft.com/office/powerpoint/2010/main" val="771993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332154"/>
            <a:ext cx="7598573" cy="3125471"/>
          </a:xfrm>
          <a:prstGeom prst="rect">
            <a:avLst/>
          </a:prstGeom>
        </p:spPr>
        <p:txBody>
          <a:bodyPr wrap="square">
            <a:spAutoFit/>
          </a:bodyPr>
          <a:lstStyle/>
          <a:p>
            <a:pPr marL="0" lvl="2" algn="ctr">
              <a:spcBef>
                <a:spcPct val="20000"/>
              </a:spcBef>
              <a:buClr>
                <a:schemeClr val="accent1"/>
              </a:buClr>
            </a:pPr>
            <a:r>
              <a:rPr lang="tr-TR" sz="1350" b="1" dirty="0">
                <a:effectLst>
                  <a:outerShdw blurRad="38100" dist="38100" dir="2700000" algn="tl">
                    <a:srgbClr val="000000">
                      <a:alpha val="43137"/>
                    </a:srgbClr>
                  </a:outerShdw>
                </a:effectLst>
              </a:rPr>
              <a:t>Kentsel Sit Alanlarında Uygulamalar</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marL="0" lvl="2" algn="ctr">
              <a:spcBef>
                <a:spcPct val="20000"/>
              </a:spcBef>
              <a:buClr>
                <a:schemeClr val="accent1"/>
              </a:buClr>
            </a:pPr>
            <a:r>
              <a:rPr lang="tr-TR" sz="1350" b="1" dirty="0">
                <a:effectLst>
                  <a:outerShdw blurRad="38100" dist="38100" dir="2700000" algn="tl">
                    <a:srgbClr val="000000">
                      <a:alpha val="43137"/>
                    </a:srgbClr>
                  </a:outerShdw>
                </a:effectLst>
              </a:rPr>
              <a:t>Geçiş Dönemi Koruma Esasları ve Kullanma Şartları Belirlenmiş Alanlarda</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marL="214313" indent="-214313" algn="just">
              <a:buClr>
                <a:srgbClr val="C00000"/>
              </a:buClr>
              <a:buFont typeface="Arial" panose="020B0604020202020204" pitchFamily="34" charset="0"/>
              <a:buChar char="•"/>
            </a:pPr>
            <a:r>
              <a:rPr lang="tr-TR" sz="1350" dirty="0"/>
              <a:t>Bu alanlarda; tevhit, ifraz vb. uygulamalar ile alt yapı uygulamalarının geçiş dönemi koruma esasları ve kullanma şartları doğrultusunda ilgili koruma bölge kurulunca uygun bulunması koşulu ile yapılabilmektedir.</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Tadilat-tamirat;</a:t>
            </a:r>
          </a:p>
          <a:p>
            <a:pPr marL="557213" lvl="1" indent="-214313" algn="just">
              <a:buClr>
                <a:srgbClr val="C00000"/>
              </a:buClr>
              <a:buFont typeface="Arial" panose="020B0604020202020204" pitchFamily="34" charset="0"/>
              <a:buChar char="•"/>
            </a:pPr>
            <a:r>
              <a:rPr lang="tr-TR" sz="1350" dirty="0"/>
              <a:t>1. grup tescilli yapılarda koruma bölge kurulu izni + varsa uygulama ve denetim bürosu (KUDEB) / yoksa koruma bölge kurulu müdürlüğü denetimi ile</a:t>
            </a:r>
          </a:p>
          <a:p>
            <a:pPr marL="557213" lvl="1" indent="-214313" algn="just">
              <a:buClr>
                <a:srgbClr val="C00000"/>
              </a:buClr>
              <a:buFont typeface="Arial" panose="020B0604020202020204" pitchFamily="34" charset="0"/>
              <a:buChar char="•"/>
            </a:pPr>
            <a:r>
              <a:rPr lang="tr-TR" sz="1350" dirty="0"/>
              <a:t>1. grup dışındaki tescilli yapılarda varsa KUDEB yoksa koruma bölge kurulu müdürlüğü izin ve denetimi ile yapılabilmektedir. </a:t>
            </a:r>
          </a:p>
          <a:p>
            <a:pPr marL="214313" indent="-214313" algn="just">
              <a:buClr>
                <a:srgbClr val="C00000"/>
              </a:buClr>
              <a:buFont typeface="Arial" panose="020B0604020202020204" pitchFamily="34" charset="0"/>
              <a:buChar char="•"/>
            </a:pPr>
            <a:endParaRPr lang="tr-TR" sz="1350" dirty="0"/>
          </a:p>
        </p:txBody>
      </p:sp>
    </p:spTree>
    <p:extLst>
      <p:ext uri="{BB962C8B-B14F-4D97-AF65-F5344CB8AC3E}">
        <p14:creationId xmlns:p14="http://schemas.microsoft.com/office/powerpoint/2010/main" val="1302122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332154"/>
            <a:ext cx="7598573" cy="2668423"/>
          </a:xfrm>
          <a:prstGeom prst="rect">
            <a:avLst/>
          </a:prstGeom>
        </p:spPr>
        <p:txBody>
          <a:bodyPr wrap="square">
            <a:spAutoFit/>
          </a:bodyPr>
          <a:lstStyle/>
          <a:p>
            <a:pPr marL="0" lvl="2" algn="ctr">
              <a:spcBef>
                <a:spcPct val="20000"/>
              </a:spcBef>
              <a:buClr>
                <a:schemeClr val="accent1"/>
              </a:buClr>
            </a:pPr>
            <a:r>
              <a:rPr lang="tr-TR" sz="1350" b="1" dirty="0">
                <a:effectLst>
                  <a:outerShdw blurRad="38100" dist="38100" dir="2700000" algn="tl">
                    <a:srgbClr val="000000">
                      <a:alpha val="43137"/>
                    </a:srgbClr>
                  </a:outerShdw>
                </a:effectLst>
              </a:rPr>
              <a:t>Kentsel Sit Alanlarında Uygulamalar</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marL="0" lvl="2" algn="ctr">
              <a:spcBef>
                <a:spcPct val="20000"/>
              </a:spcBef>
              <a:buClr>
                <a:schemeClr val="accent1"/>
              </a:buClr>
            </a:pPr>
            <a:r>
              <a:rPr lang="tr-TR" sz="1350" b="1" dirty="0">
                <a:effectLst>
                  <a:outerShdw blurRad="38100" dist="38100" dir="2700000" algn="tl">
                    <a:srgbClr val="000000">
                      <a:alpha val="43137"/>
                    </a:srgbClr>
                  </a:outerShdw>
                </a:effectLst>
              </a:rPr>
              <a:t>Koruma Amaçlı İmar Planı Bulunan Alanlarda</a:t>
            </a:r>
          </a:p>
          <a:p>
            <a:pPr algn="just">
              <a:buClr>
                <a:srgbClr val="C00000"/>
              </a:buClr>
            </a:pPr>
            <a:endParaRPr lang="tr-TR" sz="1350" dirty="0"/>
          </a:p>
          <a:p>
            <a:pPr marL="214313" indent="-214313" algn="just">
              <a:buClr>
                <a:srgbClr val="C00000"/>
              </a:buClr>
              <a:buFont typeface="Arial" panose="020B0604020202020204" pitchFamily="34" charset="0"/>
              <a:buChar char="•"/>
            </a:pPr>
            <a:r>
              <a:rPr lang="tr-TR" sz="1350" dirty="0"/>
              <a:t>Tadilat-tamirat;</a:t>
            </a:r>
          </a:p>
          <a:p>
            <a:pPr marL="557213" lvl="1" indent="-214313" algn="just">
              <a:buClr>
                <a:srgbClr val="C00000"/>
              </a:buClr>
              <a:buFont typeface="Arial" panose="020B0604020202020204" pitchFamily="34" charset="0"/>
              <a:buChar char="•"/>
            </a:pPr>
            <a:r>
              <a:rPr lang="tr-TR" sz="1350" dirty="0"/>
              <a:t>1. grup tescilli yapılarda koruma bölge kurulu izni + varsa uygulama ve denetim bürosu (KUDEB) / yoksa koruma bölge kurulu müdürlüğü denetimi ile</a:t>
            </a:r>
          </a:p>
          <a:p>
            <a:pPr marL="557213" lvl="1" indent="-214313" algn="just">
              <a:buClr>
                <a:srgbClr val="C00000"/>
              </a:buClr>
              <a:buFont typeface="Arial" panose="020B0604020202020204" pitchFamily="34" charset="0"/>
              <a:buChar char="•"/>
            </a:pPr>
            <a:r>
              <a:rPr lang="tr-TR" sz="1350" dirty="0"/>
              <a:t>1. grup dışındaki tescilli yapılarda varsa KUDEB yoksa koruma bölge kurulu müdürlüğü izin ve denetimi ile yapılabilmektedir. </a:t>
            </a:r>
          </a:p>
          <a:p>
            <a:pPr marL="557213" lvl="1" indent="-214313" algn="just">
              <a:buClr>
                <a:srgbClr val="C00000"/>
              </a:buClr>
              <a:buFont typeface="Arial" panose="020B0604020202020204" pitchFamily="34" charset="0"/>
              <a:buChar char="•"/>
            </a:pPr>
            <a:r>
              <a:rPr lang="tr-TR" sz="1350" dirty="0"/>
              <a:t>Mevcut yasal düzenlemelere veya onaylı bir plana göre ruhsat alarak tamamlanmış tescilsiz yapılarda uygulama; yürürlükteki plan koşulları doğrultusunda varsa KUDEB, yoksa koruma bölge kurulu müdürlüğünün izin ve denetiminde yapılabilmektedir.</a:t>
            </a:r>
          </a:p>
        </p:txBody>
      </p:sp>
    </p:spTree>
    <p:extLst>
      <p:ext uri="{BB962C8B-B14F-4D97-AF65-F5344CB8AC3E}">
        <p14:creationId xmlns:p14="http://schemas.microsoft.com/office/powerpoint/2010/main" val="3436336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332154"/>
            <a:ext cx="7598573" cy="2668423"/>
          </a:xfrm>
          <a:prstGeom prst="rect">
            <a:avLst/>
          </a:prstGeom>
        </p:spPr>
        <p:txBody>
          <a:bodyPr wrap="square">
            <a:spAutoFit/>
          </a:bodyPr>
          <a:lstStyle/>
          <a:p>
            <a:pPr marL="0" lvl="2" algn="ctr">
              <a:spcBef>
                <a:spcPct val="20000"/>
              </a:spcBef>
              <a:buClr>
                <a:schemeClr val="accent1"/>
              </a:buClr>
            </a:pPr>
            <a:r>
              <a:rPr lang="tr-TR" sz="1350" b="1" dirty="0">
                <a:effectLst>
                  <a:outerShdw blurRad="38100" dist="38100" dir="2700000" algn="tl">
                    <a:srgbClr val="000000">
                      <a:alpha val="43137"/>
                    </a:srgbClr>
                  </a:outerShdw>
                </a:effectLst>
              </a:rPr>
              <a:t>Kentsel Sit Alanlarında Uygulamalar</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marL="0" lvl="2" algn="ctr">
              <a:spcBef>
                <a:spcPct val="20000"/>
              </a:spcBef>
              <a:buClr>
                <a:schemeClr val="accent1"/>
              </a:buClr>
            </a:pPr>
            <a:r>
              <a:rPr lang="tr-TR" sz="1350" b="1" dirty="0">
                <a:effectLst>
                  <a:outerShdw blurRad="38100" dist="38100" dir="2700000" algn="tl">
                    <a:srgbClr val="000000">
                      <a:alpha val="43137"/>
                    </a:srgbClr>
                  </a:outerShdw>
                </a:effectLst>
              </a:rPr>
              <a:t>Koruma Amaçlı İmar Planı Bulunan Alanlarda</a:t>
            </a:r>
          </a:p>
          <a:p>
            <a:pPr algn="just">
              <a:buClr>
                <a:srgbClr val="C00000"/>
              </a:buClr>
            </a:pPr>
            <a:endParaRPr lang="tr-TR" sz="1350" dirty="0"/>
          </a:p>
          <a:p>
            <a:pPr marL="214313" indent="-214313" algn="just">
              <a:buClr>
                <a:srgbClr val="C00000"/>
              </a:buClr>
              <a:buFont typeface="Arial" panose="020B0604020202020204" pitchFamily="34" charset="0"/>
              <a:buChar char="•"/>
            </a:pPr>
            <a:r>
              <a:rPr lang="tr-TR" sz="1350" dirty="0"/>
              <a:t>Yeni yapılanma;</a:t>
            </a:r>
          </a:p>
          <a:p>
            <a:pPr marL="557213" lvl="1" indent="-214313" algn="just">
              <a:buClr>
                <a:srgbClr val="C00000"/>
              </a:buClr>
              <a:buFont typeface="Arial" panose="020B0604020202020204" pitchFamily="34" charset="0"/>
              <a:buChar char="•"/>
            </a:pPr>
            <a:r>
              <a:rPr lang="tr-TR" sz="1350" dirty="0"/>
              <a:t>Koruma amaçlı imar planı onaylanmış sit alanlarında, taşınmaz kültür varlığının bulunduğu parseller dışındaki esaslı onarım ve yeni yapılanmalar bünyesinde KUDEB kurulmuş idarelerin izin ve denetimi ile yapılabilmektedir. </a:t>
            </a:r>
          </a:p>
          <a:p>
            <a:pPr marL="557213" lvl="1" indent="-214313" algn="just">
              <a:buClr>
                <a:srgbClr val="C00000"/>
              </a:buClr>
              <a:buFont typeface="Arial" panose="020B0604020202020204" pitchFamily="34" charset="0"/>
              <a:buChar char="•"/>
            </a:pPr>
            <a:r>
              <a:rPr lang="tr-TR" sz="1350" dirty="0"/>
              <a:t>Koruma amaçlı imar planı ve projesine uygun olarak tamamlanan uygulamalara yapı kullanma izin belgesi verildikten sonra, uygulamanın koruma amaçlı imar planına uygun olarak tamamlandığına ilişkin bilgi, belge ve fotoğraflar KUDEB tarafından bir ay içinde ilgili koruma bölge kurulu müdürlüğüne iletilir.</a:t>
            </a:r>
          </a:p>
        </p:txBody>
      </p:sp>
    </p:spTree>
    <p:extLst>
      <p:ext uri="{BB962C8B-B14F-4D97-AF65-F5344CB8AC3E}">
        <p14:creationId xmlns:p14="http://schemas.microsoft.com/office/powerpoint/2010/main" val="3961795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3292" y="1088095"/>
            <a:ext cx="8137603" cy="836034"/>
          </a:xfrm>
        </p:spPr>
        <p:txBody>
          <a:bodyPr anchor="t">
            <a:normAutofit/>
          </a:bodyPr>
          <a:lstStyle/>
          <a:p>
            <a:pPr lvl="1" algn="ctr">
              <a:spcBef>
                <a:spcPct val="20000"/>
              </a:spcBef>
              <a:buClr>
                <a:schemeClr val="accent1"/>
              </a:buClr>
            </a:pPr>
            <a:r>
              <a:rPr lang="tr-TR" sz="1500" dirty="0"/>
              <a:t>Korunan Alanların Türlerine Göre Koruma Uygulamaları</a:t>
            </a:r>
            <a:br>
              <a:rPr lang="tr-TR" sz="1500" dirty="0"/>
            </a:br>
            <a:r>
              <a:rPr lang="tr-TR" sz="1500" dirty="0"/>
              <a:t>Alan Yönetim İlkeleri</a:t>
            </a:r>
          </a:p>
        </p:txBody>
      </p:sp>
      <p:sp>
        <p:nvSpPr>
          <p:cNvPr id="14" name="Dikdörtgen 13"/>
          <p:cNvSpPr/>
          <p:nvPr/>
        </p:nvSpPr>
        <p:spPr>
          <a:xfrm>
            <a:off x="704506" y="2332153"/>
            <a:ext cx="7598573" cy="2834622"/>
          </a:xfrm>
          <a:prstGeom prst="rect">
            <a:avLst/>
          </a:prstGeom>
        </p:spPr>
        <p:txBody>
          <a:bodyPr wrap="square">
            <a:spAutoFit/>
          </a:bodyPr>
          <a:lstStyle/>
          <a:p>
            <a:pPr marL="0" lvl="2" algn="ctr">
              <a:spcBef>
                <a:spcPct val="20000"/>
              </a:spcBef>
              <a:buClr>
                <a:schemeClr val="accent1"/>
              </a:buClr>
            </a:pPr>
            <a:r>
              <a:rPr lang="tr-TR" sz="1350" b="1" dirty="0">
                <a:effectLst>
                  <a:outerShdw blurRad="38100" dist="38100" dir="2700000" algn="tl">
                    <a:srgbClr val="000000">
                      <a:alpha val="43137"/>
                    </a:srgbClr>
                  </a:outerShdw>
                </a:effectLst>
              </a:rPr>
              <a:t>Kentsel Sit Alanlarında Aykırı Uygulamalar</a:t>
            </a:r>
          </a:p>
          <a:p>
            <a:pPr marL="0" lvl="2" algn="ctr">
              <a:spcBef>
                <a:spcPct val="20000"/>
              </a:spcBef>
              <a:buClr>
                <a:schemeClr val="accent1"/>
              </a:buClr>
            </a:pPr>
            <a:endParaRPr lang="tr-TR" sz="1350" b="1" dirty="0">
              <a:effectLst>
                <a:outerShdw blurRad="38100" dist="38100" dir="2700000" algn="tl">
                  <a:srgbClr val="000000">
                    <a:alpha val="43137"/>
                  </a:srgbClr>
                </a:outerShdw>
              </a:effectLst>
            </a:endParaRPr>
          </a:p>
          <a:p>
            <a:pPr algn="just">
              <a:buClr>
                <a:srgbClr val="C00000"/>
              </a:buClr>
            </a:pPr>
            <a:endParaRPr lang="tr-TR" sz="1350" dirty="0"/>
          </a:p>
          <a:p>
            <a:pPr algn="just"/>
            <a:r>
              <a:rPr lang="tr-TR" sz="1350" dirty="0"/>
              <a:t>Koruma amaçlı imar planı hükümlerine, geçiş dönemi koruma esaslarına ve koruma bölge kurulu kararlarına aykırı uygulamanın tespit edilmesi halinde;</a:t>
            </a:r>
          </a:p>
          <a:p>
            <a:pPr algn="just"/>
            <a:endParaRPr lang="tr-TR" sz="1350" dirty="0"/>
          </a:p>
          <a:p>
            <a:pPr marL="214313" indent="-214313" algn="just">
              <a:buFont typeface="Arial" panose="020B0604020202020204" pitchFamily="34" charset="0"/>
              <a:buChar char="•"/>
            </a:pPr>
            <a:r>
              <a:rPr lang="tr-TR" sz="1350" dirty="0"/>
              <a:t>Varsa KUDEB yoksa ilgili idarelerce imar mevzuatına göre gerekli işlemler yapılır</a:t>
            </a:r>
          </a:p>
          <a:p>
            <a:pPr marL="214313" indent="-214313" algn="just">
              <a:buFont typeface="Arial" panose="020B0604020202020204" pitchFamily="34" charset="0"/>
              <a:buChar char="•"/>
            </a:pPr>
            <a:r>
              <a:rPr lang="tr-TR" sz="1350" dirty="0"/>
              <a:t>Uygulama durdurularak konu belgeleriyle koruma bölge kurulu müdürlüğüne iletilir</a:t>
            </a:r>
          </a:p>
          <a:p>
            <a:pPr marL="214313" indent="-214313" algn="just">
              <a:buFont typeface="Arial" panose="020B0604020202020204" pitchFamily="34" charset="0"/>
              <a:buChar char="•"/>
            </a:pPr>
            <a:r>
              <a:rPr lang="tr-TR" sz="1350" dirty="0"/>
              <a:t>Koruma bölge kurulu kararı ile onaylı projesine aykırı bir uygulamanın tespit edilmesi halinde varsa KUDEB yoksa ilgili idarelerce imar mevzuatına göre gerekli işlemler yapılır</a:t>
            </a:r>
          </a:p>
          <a:p>
            <a:pPr marL="214313" indent="-214313" algn="just">
              <a:buFont typeface="Arial" panose="020B0604020202020204" pitchFamily="34" charset="0"/>
              <a:buChar char="•"/>
            </a:pPr>
            <a:r>
              <a:rPr lang="tr-TR" sz="1350" dirty="0"/>
              <a:t>Konu hazırlanacak teknik rapor ve fotoğrafları ile birlikte koruma bölge kurulunca değerlendirilir</a:t>
            </a:r>
          </a:p>
          <a:p>
            <a:pPr marL="214313" indent="-214313" algn="just">
              <a:buFont typeface="Arial" panose="020B0604020202020204" pitchFamily="34" charset="0"/>
              <a:buChar char="•"/>
            </a:pPr>
            <a:r>
              <a:rPr lang="tr-TR" sz="1350" dirty="0"/>
              <a:t>İnşaat tamamlanmamış ise koruma bölge kurulu kararı alınmadan inşaata devam edilemez ancak inşaat tamamlanmış ise yapı kullanma izin belgesi verilemez</a:t>
            </a:r>
          </a:p>
        </p:txBody>
      </p:sp>
    </p:spTree>
    <p:extLst>
      <p:ext uri="{BB962C8B-B14F-4D97-AF65-F5344CB8AC3E}">
        <p14:creationId xmlns:p14="http://schemas.microsoft.com/office/powerpoint/2010/main" val="1953886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7" y="1616891"/>
            <a:ext cx="7520222" cy="3679469"/>
          </a:xfrm>
          <a:prstGeom prst="rect">
            <a:avLst/>
          </a:prstGeom>
        </p:spPr>
        <p:txBody>
          <a:bodyPr wrap="square">
            <a:spAutoFit/>
          </a:bodyPr>
          <a:lstStyle/>
          <a:p>
            <a:pPr marL="257175" lvl="1" indent="-257175" algn="ctr">
              <a:spcBef>
                <a:spcPct val="20000"/>
              </a:spcBef>
              <a:buClr>
                <a:schemeClr val="accent1"/>
              </a:buClr>
              <a:buFont typeface="Arial" panose="020B0604020202020204" pitchFamily="34" charset="0"/>
              <a:buChar char="•"/>
            </a:pPr>
            <a:endParaRPr lang="tr-TR" sz="1350" b="1" dirty="0">
              <a:solidFill>
                <a:schemeClr val="tx2"/>
              </a:solidFill>
              <a:effectLst>
                <a:outerShdw blurRad="38100" dist="38100" dir="2700000" algn="tl">
                  <a:srgbClr val="000000">
                    <a:alpha val="43137"/>
                  </a:srgbClr>
                </a:outerShdw>
              </a:effectLst>
            </a:endParaRPr>
          </a:p>
          <a:p>
            <a:pPr marL="0" lvl="1" algn="ctr">
              <a:spcBef>
                <a:spcPct val="20000"/>
              </a:spcBef>
              <a:buClr>
                <a:schemeClr val="accent1"/>
              </a:buClr>
            </a:pPr>
            <a:r>
              <a:rPr lang="tr-TR" sz="1500" b="1" dirty="0">
                <a:solidFill>
                  <a:schemeClr val="tx2"/>
                </a:solidFill>
                <a:effectLst>
                  <a:outerShdw blurRad="38100" dist="38100" dir="2700000" algn="tl">
                    <a:srgbClr val="000000">
                      <a:alpha val="43137"/>
                    </a:srgbClr>
                  </a:outerShdw>
                </a:effectLst>
              </a:rPr>
              <a:t>Doğal Sit Alanları Koruma Uygulamaları</a:t>
            </a:r>
          </a:p>
          <a:p>
            <a:pPr marL="0" lvl="1" algn="ctr">
              <a:spcBef>
                <a:spcPct val="20000"/>
              </a:spcBef>
              <a:buClr>
                <a:schemeClr val="accent1"/>
              </a:buClr>
            </a:pPr>
            <a:endParaRPr lang="tr-TR" sz="1350" b="1" dirty="0">
              <a:solidFill>
                <a:schemeClr val="tx2"/>
              </a:solidFill>
              <a:effectLst>
                <a:outerShdw blurRad="38100" dist="38100" dir="2700000" algn="tl">
                  <a:srgbClr val="000000">
                    <a:alpha val="43137"/>
                  </a:srgbClr>
                </a:outerShdw>
              </a:effectLst>
            </a:endParaRPr>
          </a:p>
          <a:p>
            <a:pPr marL="0" lvl="1" algn="ctr">
              <a:spcBef>
                <a:spcPct val="20000"/>
              </a:spcBef>
              <a:buClr>
                <a:schemeClr val="accent1"/>
              </a:buClr>
            </a:pPr>
            <a:r>
              <a:rPr lang="tr-TR" sz="1350" b="1" dirty="0"/>
              <a:t>99 sayılı Doğal Sit Alanlarını Koruma Ve Kullanma Koşulları İlke Kararı </a:t>
            </a:r>
            <a:r>
              <a:rPr lang="tr-TR" sz="1050" b="1" dirty="0">
                <a:solidFill>
                  <a:schemeClr val="tx2"/>
                </a:solidFill>
              </a:rPr>
              <a:t>(05/01/2017)(ÇŞB)</a:t>
            </a:r>
          </a:p>
          <a:p>
            <a:pPr marL="0" lvl="1" algn="ctr">
              <a:spcBef>
                <a:spcPct val="20000"/>
              </a:spcBef>
              <a:buClr>
                <a:schemeClr val="accent1"/>
              </a:buClr>
            </a:pPr>
            <a:endParaRPr lang="tr-TR" sz="1050" b="1" dirty="0">
              <a:solidFill>
                <a:schemeClr val="tx2"/>
              </a:solidFill>
            </a:endParaRPr>
          </a:p>
          <a:p>
            <a:pPr marL="0" lvl="1" algn="just">
              <a:spcBef>
                <a:spcPct val="20000"/>
              </a:spcBef>
              <a:buClr>
                <a:schemeClr val="accent1"/>
              </a:buClr>
            </a:pPr>
            <a:r>
              <a:rPr lang="tr-TR" sz="1350" b="1" dirty="0"/>
              <a:t>Doğal (Tabii) Sit: </a:t>
            </a:r>
            <a:r>
              <a:rPr lang="tr-TR" sz="1350" dirty="0"/>
              <a:t>Jeolojik devirlerle, tarih öncesi ve tarihi devirlere ait olup, ender bulunmaları veya özellikleri ve güzellikleri bakımından korunması gerekli yer üstünde, yer altında veya su altında bulunan korunması gerekli alanlardır.</a:t>
            </a:r>
          </a:p>
          <a:p>
            <a:pPr marL="0" lvl="1" algn="just">
              <a:spcBef>
                <a:spcPct val="20000"/>
              </a:spcBef>
              <a:buClr>
                <a:schemeClr val="accent1"/>
              </a:buClr>
            </a:pPr>
            <a:endParaRPr lang="tr-TR" sz="1350" dirty="0"/>
          </a:p>
          <a:p>
            <a:pPr marL="0" lvl="1" algn="just">
              <a:spcBef>
                <a:spcPct val="20000"/>
              </a:spcBef>
              <a:buClr>
                <a:schemeClr val="accent1"/>
              </a:buClr>
            </a:pPr>
            <a:r>
              <a:rPr lang="tr-TR" sz="1350" dirty="0"/>
              <a:t>Doğal sit alanları 3 grupta tanımlanmaktadır.</a:t>
            </a:r>
          </a:p>
          <a:p>
            <a:pPr marL="0" lvl="1" algn="just">
              <a:spcBef>
                <a:spcPct val="20000"/>
              </a:spcBef>
              <a:buClr>
                <a:schemeClr val="accent1"/>
              </a:buClr>
            </a:pPr>
            <a:endParaRPr lang="tr-TR" sz="1350" dirty="0"/>
          </a:p>
          <a:p>
            <a:pPr marL="0" lvl="1" algn="just">
              <a:spcBef>
                <a:spcPct val="20000"/>
              </a:spcBef>
              <a:buClr>
                <a:schemeClr val="accent1"/>
              </a:buClr>
            </a:pPr>
            <a:r>
              <a:rPr lang="tr-TR" sz="1350" dirty="0"/>
              <a:t>	</a:t>
            </a:r>
            <a:r>
              <a:rPr lang="tr-TR" sz="1350" b="1" dirty="0"/>
              <a:t>A-Kesin Korunacak Hassas Alanlar</a:t>
            </a:r>
          </a:p>
          <a:p>
            <a:pPr marL="0" lvl="1" algn="just">
              <a:spcBef>
                <a:spcPct val="20000"/>
              </a:spcBef>
              <a:buClr>
                <a:schemeClr val="accent1"/>
              </a:buClr>
            </a:pPr>
            <a:r>
              <a:rPr lang="tr-TR" sz="1350" b="1" dirty="0"/>
              <a:t>	B-Nitelikli Doğal Koruma Alanları</a:t>
            </a:r>
          </a:p>
          <a:p>
            <a:pPr marL="0" lvl="1" algn="just">
              <a:spcBef>
                <a:spcPct val="20000"/>
              </a:spcBef>
              <a:buClr>
                <a:schemeClr val="accent1"/>
              </a:buClr>
            </a:pPr>
            <a:r>
              <a:rPr lang="tr-TR" sz="1350" b="1" dirty="0"/>
              <a:t>	C-Sürdürülebilir Koruma ve Kontrollü Kullanım Alanları</a:t>
            </a:r>
          </a:p>
          <a:p>
            <a:pPr marL="0" lvl="1" algn="just">
              <a:spcBef>
                <a:spcPct val="20000"/>
              </a:spcBef>
              <a:buClr>
                <a:schemeClr val="accent1"/>
              </a:buClr>
            </a:pPr>
            <a:endParaRPr lang="tr-TR" sz="1350" dirty="0">
              <a:solidFill>
                <a:schemeClr val="tx2"/>
              </a:solidFill>
            </a:endParaRPr>
          </a:p>
        </p:txBody>
      </p:sp>
      <p:sp>
        <p:nvSpPr>
          <p:cNvPr id="19" name="Başlık 1"/>
          <p:cNvSpPr txBox="1">
            <a:spLocks/>
          </p:cNvSpPr>
          <p:nvPr/>
        </p:nvSpPr>
        <p:spPr>
          <a:xfrm>
            <a:off x="587722" y="1120204"/>
            <a:ext cx="8137603" cy="836034"/>
          </a:xfrm>
          <a:prstGeom prst="rect">
            <a:avLst/>
          </a:prstGeom>
        </p:spPr>
        <p:txBody>
          <a:bodyPr vert="horz" lIns="68580" tIns="34290" rIns="68580" bIns="34290" rtlCol="0" anchor="t" anchorCtr="0">
            <a:norm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lvl="1" algn="ctr">
              <a:spcBef>
                <a:spcPct val="20000"/>
              </a:spcBef>
              <a:buClr>
                <a:schemeClr val="accent1"/>
              </a:buClr>
            </a:pPr>
            <a:r>
              <a:rPr lang="tr-TR" sz="1500" b="1" kern="0" dirty="0"/>
              <a:t>Korunan Alanların Türlerine Göre Koruma Uygulamaları</a:t>
            </a:r>
            <a:br>
              <a:rPr lang="tr-TR" sz="1500" b="1" kern="0" dirty="0"/>
            </a:br>
            <a:r>
              <a:rPr lang="tr-TR" sz="1500" b="1" kern="0" dirty="0"/>
              <a:t>Alan Yönetim İlkeleri</a:t>
            </a:r>
          </a:p>
        </p:txBody>
      </p:sp>
    </p:spTree>
    <p:extLst>
      <p:ext uri="{BB962C8B-B14F-4D97-AF65-F5344CB8AC3E}">
        <p14:creationId xmlns:p14="http://schemas.microsoft.com/office/powerpoint/2010/main" val="35917952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12492</TotalTime>
  <Words>937</Words>
  <Application>Microsoft Office PowerPoint</Application>
  <PresentationFormat>Ekran Gösterisi (4:3)</PresentationFormat>
  <Paragraphs>85</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Century Gothic</vt:lpstr>
      <vt:lpstr>Times New Roman</vt:lpstr>
      <vt:lpstr>Wingdings</vt:lpstr>
      <vt:lpstr>ekonomi</vt:lpstr>
      <vt:lpstr>1_Rics</vt:lpstr>
      <vt:lpstr>h.t.</vt:lpstr>
      <vt:lpstr>PowerPoint Sunusu</vt:lpstr>
      <vt:lpstr>Korunan Alanların Türlerine Göre Koruma Uygulamaları Alan Yönetim İlkeleri</vt:lpstr>
      <vt:lpstr>Korunan Alanların Türlerine Göre Koruma Uygulamaları Alan Yönetim İlkeleri</vt:lpstr>
      <vt:lpstr>Korunan Alanların Türlerine Göre Koruma Uygulamaları Alan Yönetim İlkeleri</vt:lpstr>
      <vt:lpstr>Korunan Alanların Türlerine Göre Koruma Uygulamaları Alan Yönetim İlkeleri</vt:lpstr>
      <vt:lpstr>Korunan Alanların Türlerine Göre Koruma Uygulamaları Alan Yönetim İlkeleri</vt:lpstr>
      <vt:lpstr>Korunan Alanların Türlerine Göre Koruma Uygulamaları Alan Yönetim İlkeleri</vt:lpstr>
      <vt:lpstr>Korunan Alanların Türlerine Göre Koruma Uygulamaları Alan Yönetim İlkeleri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815</cp:revision>
  <cp:lastPrinted>2016-10-24T07:53:35Z</cp:lastPrinted>
  <dcterms:created xsi:type="dcterms:W3CDTF">2016-09-18T09:35:24Z</dcterms:created>
  <dcterms:modified xsi:type="dcterms:W3CDTF">2020-02-25T11:59:18Z</dcterms:modified>
</cp:coreProperties>
</file>