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16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506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72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09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41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208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915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42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106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80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173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18BCC-25CC-4E14-9624-897E32C9DBAF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97009-B3C5-4F8E-A37D-F2CD198BA4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85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396240"/>
            <a:ext cx="9144000" cy="1173480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/>
              <a:t>-2-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DİN</a:t>
            </a:r>
            <a:r>
              <a:rPr lang="tr-TR" sz="4000" b="1" dirty="0"/>
              <a:t>, BİLİM VE FELSEFE ARASINDA AHLAK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81000" y="1783080"/>
            <a:ext cx="11475720" cy="475488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İlmin ahlâka yaklaşımı, tasvir edici (</a:t>
            </a:r>
            <a:r>
              <a:rPr lang="tr-TR" dirty="0" err="1" smtClean="0"/>
              <a:t>descriptive</a:t>
            </a:r>
            <a:r>
              <a:rPr lang="tr-TR" dirty="0" smtClean="0"/>
              <a:t>) bir tarzda olmaktadır. </a:t>
            </a:r>
          </a:p>
          <a:p>
            <a:pPr algn="just"/>
            <a:r>
              <a:rPr lang="tr-TR" dirty="0" smtClean="0"/>
              <a:t>Bu, ahlâk fenomenlerinin bir ant­ropolog, tarihçi, psikolog ve sosyolog tarafından tecrübî, tarihî veya ilmî olarak ele alınışı demektir.”</a:t>
            </a:r>
          </a:p>
          <a:p>
            <a:pPr algn="just"/>
            <a:endParaRPr lang="tr-T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Ahlâka dinin yaklaşımı kural korucu (</a:t>
            </a:r>
            <a:r>
              <a:rPr lang="tr-TR" dirty="0" err="1" smtClean="0"/>
              <a:t>normative</a:t>
            </a:r>
            <a:r>
              <a:rPr lang="tr-TR" dirty="0" smtClean="0"/>
              <a:t>) bir tarzda olur. </a:t>
            </a:r>
          </a:p>
          <a:p>
            <a:pPr algn="just"/>
            <a:r>
              <a:rPr lang="tr-TR" dirty="0" smtClean="0"/>
              <a:t>Bu­rada, nelerin iyi, nelerin kötü olduğu dinî otorite tarafından bildirilir</a:t>
            </a:r>
          </a:p>
          <a:p>
            <a:pPr algn="just"/>
            <a:endParaRPr lang="tr-T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Felsefenin ahlâka yaklaşımı, hem kural korucu hem de analitik bir tarzda olur.</a:t>
            </a:r>
          </a:p>
          <a:p>
            <a:pPr algn="just"/>
            <a:r>
              <a:rPr lang="tr-TR" dirty="0" smtClean="0"/>
              <a:t>    (</a:t>
            </a:r>
            <a:r>
              <a:rPr lang="tr-TR" dirty="0" err="1" smtClean="0"/>
              <a:t>Normative</a:t>
            </a:r>
            <a:r>
              <a:rPr lang="tr-TR" dirty="0" smtClean="0"/>
              <a:t> ahlâk teorileri ve analitik ahlâk teorileri (meta-</a:t>
            </a:r>
            <a:r>
              <a:rPr lang="tr-TR" dirty="0" err="1" smtClean="0"/>
              <a:t>ethics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229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                      FELSEFE </a:t>
            </a:r>
            <a:r>
              <a:rPr lang="tr-TR" sz="4000" b="1" dirty="0"/>
              <a:t>TARİHİNDE AHLAK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SOFİSTLER VE SOKRAT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EFLATUN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ARİSTO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ARİSTİPPUS, EPİKÜR ve S. MİLL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KANT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224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SOFİSTLER VE SOKRAT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3840" y="1051560"/>
            <a:ext cx="11704320" cy="580644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dirty="0"/>
              <a:t>İlkçağ felsefesinde </a:t>
            </a:r>
            <a:r>
              <a:rPr lang="tr-TR" dirty="0" err="1"/>
              <a:t>Sofisler</a:t>
            </a:r>
            <a:r>
              <a:rPr lang="tr-TR" dirty="0"/>
              <a:t>, her şeyin ölçüsü olarak insanı kabul etmek suretiyle ahlâk felsefesinde </a:t>
            </a:r>
            <a:r>
              <a:rPr lang="tr-TR" dirty="0" err="1"/>
              <a:t>relativist</a:t>
            </a:r>
            <a:r>
              <a:rPr lang="tr-TR" dirty="0"/>
              <a:t> bir anlayışı hakim kılmışlardır. </a:t>
            </a:r>
            <a:endParaRPr lang="tr-TR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tr-TR" dirty="0"/>
              <a:t>İlk defa Sokrat, her sa­hada kesin bilginin imkanını </a:t>
            </a:r>
            <a:r>
              <a:rPr lang="tr-TR" dirty="0" smtClean="0"/>
              <a:t>reddeden anlayışa </a:t>
            </a:r>
            <a:r>
              <a:rPr lang="tr-TR" dirty="0"/>
              <a:t>karşı, tü­mevarım (</a:t>
            </a:r>
            <a:r>
              <a:rPr lang="tr-TR" dirty="0" err="1"/>
              <a:t>induction</a:t>
            </a:r>
            <a:r>
              <a:rPr lang="tr-TR" dirty="0"/>
              <a:t>) metodunu geliştirerek kavramların genel-geçer bir tarifine ulaşmayı ve </a:t>
            </a:r>
            <a:r>
              <a:rPr lang="tr-TR" dirty="0" err="1"/>
              <a:t>Sofıstlerin</a:t>
            </a:r>
            <a:r>
              <a:rPr lang="tr-TR" dirty="0"/>
              <a:t> değerler </a:t>
            </a:r>
            <a:r>
              <a:rPr lang="tr-TR" dirty="0" err="1"/>
              <a:t>re­lativizmini</a:t>
            </a:r>
            <a:r>
              <a:rPr lang="tr-TR" dirty="0"/>
              <a:t> aşmayı denemiştir. Bunun için o, fazilet ile bil­giyi aynı saymış, ahlâklı yani faziletli olmayı aklın ol­gunlaşmasına, bilginin açık ve net olmasına bağlamıştır. Bu anlayışı sebebiyledir ki, hiç kimsenin bile bile kötülük iş­lemeyeceğine inanmıştır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/>
              <a:t>Tamamen ahlâkî konularla meşgul olan ilk filozof, Aris­to'ya göre Sokrat'tır. “Görevinin, insanları fazilet ve bil­gelik peşinde yürümeye ikna etmek” olduğunu söyler.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tr-TR" dirty="0"/>
              <a:t>Sokrat'ın ahlâk anlayışında karşılaşılan ilk mesele, ahlâk prensiplerinin </a:t>
            </a:r>
            <a:r>
              <a:rPr lang="tr-TR" dirty="0" err="1"/>
              <a:t>relatifliği</a:t>
            </a:r>
            <a:r>
              <a:rPr lang="tr-TR" dirty="0"/>
              <a:t> veya evrenselliği problemidir. [Göreceli mi Evrensel mi </a:t>
            </a:r>
            <a:r>
              <a:rPr lang="tr-TR" dirty="0" smtClean="0"/>
              <a:t>?]; İkinci </a:t>
            </a:r>
            <a:r>
              <a:rPr lang="tr-TR" dirty="0"/>
              <a:t>mesele, insan hürriyeti meselesidir</a:t>
            </a:r>
          </a:p>
          <a:p>
            <a:pPr>
              <a:buFont typeface="Wingdings" panose="05000000000000000000" pitchFamily="2" charset="2"/>
              <a:buChar char="q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6129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/>
              <a:t>EFLATUN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0040" y="1203960"/>
            <a:ext cx="11551920" cy="56540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Eflâtun'un ahlâk anlayışı, insanın ‘en yüksek </a:t>
            </a:r>
            <a:r>
              <a:rPr lang="tr-TR" dirty="0" err="1"/>
              <a:t>iyi’yi</a:t>
            </a:r>
            <a:r>
              <a:rPr lang="tr-TR" dirty="0"/>
              <a:t> elde etmesine yönelmiştir. En yüksek </a:t>
            </a:r>
            <a:r>
              <a:rPr lang="tr-TR" dirty="0" err="1"/>
              <a:t>iyi'nin</a:t>
            </a:r>
            <a:r>
              <a:rPr lang="tr-TR" dirty="0"/>
              <a:t> elde edilmesi, in­sana gerçek mutluluğu temin eder. Bu manada Eflâtun'un ahlâk felsefesi </a:t>
            </a:r>
            <a:r>
              <a:rPr lang="tr-TR" dirty="0" err="1"/>
              <a:t>eudaemonist</a:t>
            </a:r>
            <a:r>
              <a:rPr lang="tr-TR" dirty="0"/>
              <a:t> karakterlidir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</a:t>
            </a:r>
            <a:r>
              <a:rPr lang="tr-TR" dirty="0"/>
              <a:t> </a:t>
            </a:r>
            <a:r>
              <a:rPr lang="tr-TR" dirty="0" smtClean="0"/>
              <a:t>        </a:t>
            </a:r>
            <a:r>
              <a:rPr lang="tr-TR" i="1" dirty="0" smtClean="0"/>
              <a:t>Mutluluk</a:t>
            </a:r>
            <a:r>
              <a:rPr lang="tr-TR" i="1" dirty="0"/>
              <a:t>, “</a:t>
            </a:r>
            <a:r>
              <a:rPr lang="tr-TR" i="1" dirty="0" smtClean="0"/>
              <a:t>Tanrıya </a:t>
            </a:r>
            <a:r>
              <a:rPr lang="tr-TR" i="1" dirty="0"/>
              <a:t>elden geldiği kadar benzemekle” olur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endParaRPr lang="tr-TR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Fazilet, ruhun iç düzeninden, sağlığından ve uyumlu ol­masından başka bir şey değildir. Bilgelik (</a:t>
            </a:r>
            <a:r>
              <a:rPr lang="tr-TR" dirty="0" err="1"/>
              <a:t>wisdom</a:t>
            </a:r>
            <a:r>
              <a:rPr lang="tr-TR" dirty="0"/>
              <a:t>), cesaret (</a:t>
            </a:r>
            <a:r>
              <a:rPr lang="tr-TR" dirty="0" err="1"/>
              <a:t>courage</a:t>
            </a:r>
            <a:r>
              <a:rPr lang="tr-TR" dirty="0"/>
              <a:t>), itidal (</a:t>
            </a:r>
            <a:r>
              <a:rPr lang="tr-TR" dirty="0" err="1"/>
              <a:t>temperance</a:t>
            </a:r>
            <a:r>
              <a:rPr lang="tr-TR" dirty="0"/>
              <a:t>) ve adalet (</a:t>
            </a:r>
            <a:r>
              <a:rPr lang="tr-TR" dirty="0" err="1"/>
              <a:t>justice</a:t>
            </a:r>
            <a:r>
              <a:rPr lang="tr-TR" dirty="0"/>
              <a:t>) olmak üzere dört esas fazilet vardır.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Eflâtun'a göre insan hayatının nihaî gayesi, mutluluğun elde edilmesidir. Bu da gerçek anlamda devlette mümkün olur. Devletin gayesi ferdin değil, bü­tünün mutluluğudur ki bu, devlette adaletin gerçekleşmesi ile mümkün </a:t>
            </a:r>
            <a:r>
              <a:rPr lang="tr-TR" dirty="0" smtClean="0"/>
              <a:t>olur.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814358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5515"/>
          </a:xfrm>
        </p:spPr>
        <p:txBody>
          <a:bodyPr>
            <a:normAutofit fontScale="90000"/>
          </a:bodyPr>
          <a:lstStyle/>
          <a:p>
            <a:r>
              <a:rPr lang="tr-TR" sz="4000" b="1" dirty="0"/>
              <a:t>ARİSTO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310640"/>
            <a:ext cx="10668000" cy="4866323"/>
          </a:xfrm>
        </p:spPr>
        <p:txBody>
          <a:bodyPr/>
          <a:lstStyle/>
          <a:p>
            <a:pPr lvl="0"/>
            <a:r>
              <a:rPr lang="tr-TR" dirty="0"/>
              <a:t>Aristo ahlâk felsefesi, </a:t>
            </a:r>
            <a:r>
              <a:rPr lang="tr-TR" dirty="0" err="1"/>
              <a:t>eudaemonismin</a:t>
            </a:r>
            <a:r>
              <a:rPr lang="tr-TR" dirty="0"/>
              <a:t> tipik bir örneğidir. </a:t>
            </a:r>
            <a:endParaRPr lang="tr-TR" dirty="0" smtClean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“Her </a:t>
            </a:r>
            <a:r>
              <a:rPr lang="tr-TR" dirty="0" err="1"/>
              <a:t>san'at</a:t>
            </a:r>
            <a:r>
              <a:rPr lang="tr-TR" dirty="0"/>
              <a:t> ve her araştırmanın, aynı şe­kilde her eylem ve tercihin, bir iyiyi arzuladığı düşünülür. Bu sebepten iyiyi ‘her şeyin arzuladığı şey’ diye dile ge­tirdiler.” Bir gaye olarak arzulanan bu iyilik, “</a:t>
            </a:r>
            <a:r>
              <a:rPr lang="tr-TR" dirty="0" err="1"/>
              <a:t>mut­luluk”tur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928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635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/>
              <a:t>                 ARİSTİPPUS</a:t>
            </a:r>
            <a:r>
              <a:rPr lang="tr-TR" sz="4000" b="1" dirty="0"/>
              <a:t>, EPİKÜR ve S. MİLL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27760"/>
            <a:ext cx="10515600" cy="491204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tr-TR" sz="3300" dirty="0" err="1"/>
              <a:t>Aristippus</a:t>
            </a:r>
            <a:r>
              <a:rPr lang="tr-TR" sz="3300" dirty="0"/>
              <a:t> ve Epikür'ün ahlâk felsefelerinde hayatın gayesi, en yüksek hazza erişmektir. İyi olan sadece hazdır. Bu sebepten bunların ahlâk felsefelerine ‘</a:t>
            </a:r>
            <a:r>
              <a:rPr lang="tr-TR" sz="3300" dirty="0" err="1"/>
              <a:t>hedonism</a:t>
            </a:r>
            <a:r>
              <a:rPr lang="tr-TR" sz="3300" dirty="0"/>
              <a:t>’ adı verilir. En yüksek haz, </a:t>
            </a:r>
            <a:r>
              <a:rPr lang="tr-TR" sz="3300" dirty="0" err="1"/>
              <a:t>Aristippus'a</a:t>
            </a:r>
            <a:r>
              <a:rPr lang="tr-TR" sz="3300" dirty="0"/>
              <a:t> göre “en yoğun olan” iken; Epikür'e göre “en sürekli olan” haz­dır. </a:t>
            </a:r>
            <a:r>
              <a:rPr lang="tr-TR" sz="3300" dirty="0" err="1"/>
              <a:t>Aristippus</a:t>
            </a:r>
            <a:r>
              <a:rPr lang="tr-TR" sz="3300" dirty="0"/>
              <a:t>, bedene ait hazları ruha ait olanlardan daha değerli görürken Epikür'e göre ruha ait hazlar daha de­ğerlidir.</a:t>
            </a:r>
          </a:p>
          <a:p>
            <a:pPr lvl="0"/>
            <a:r>
              <a:rPr lang="tr-TR" sz="3300" dirty="0" err="1"/>
              <a:t>Aristippus</a:t>
            </a:r>
            <a:r>
              <a:rPr lang="tr-TR" sz="3300" dirty="0"/>
              <a:t> ve Epikür'ün ahlâk felsefeleri de, </a:t>
            </a:r>
            <a:r>
              <a:rPr lang="tr-TR" sz="3300" dirty="0" err="1"/>
              <a:t>eudaemonist</a:t>
            </a:r>
            <a:r>
              <a:rPr lang="tr-TR" sz="3300" dirty="0"/>
              <a:t> teoriler gibi </a:t>
            </a:r>
            <a:r>
              <a:rPr lang="tr-TR" sz="3300" dirty="0" err="1"/>
              <a:t>gayecidirler</a:t>
            </a:r>
            <a:r>
              <a:rPr lang="tr-TR" sz="3300" dirty="0"/>
              <a:t>. Bu ilkçağ </a:t>
            </a:r>
            <a:r>
              <a:rPr lang="tr-TR" sz="3300" dirty="0" err="1"/>
              <a:t>hedonisminde</a:t>
            </a:r>
            <a:r>
              <a:rPr lang="tr-TR" sz="3300" dirty="0"/>
              <a:t> kişi, kendi mutluluğunu ger­çekleştirme peşindedir. </a:t>
            </a:r>
          </a:p>
          <a:p>
            <a:pPr marL="0" indent="0">
              <a:buNone/>
            </a:pPr>
            <a:r>
              <a:rPr lang="tr-TR" sz="3300" dirty="0"/>
              <a:t> </a:t>
            </a:r>
          </a:p>
          <a:p>
            <a:pPr lvl="0"/>
            <a:r>
              <a:rPr lang="tr-TR" sz="3300" dirty="0"/>
              <a:t>Yeniçağ hedonist ahlâk te­orilerinde bu ferdiyetçi karakter kaybolur. Burada tek tek kişilerin değil toplumun mutluluğu gaye edinilir. Kişiyi değil toplumu mutlu eden şey, iyi olarak benimsenir. Bunu en açık şekilde J. S. </a:t>
            </a:r>
            <a:r>
              <a:rPr lang="tr-TR" sz="3300" dirty="0" err="1"/>
              <a:t>Mill'de</a:t>
            </a:r>
            <a:r>
              <a:rPr lang="tr-TR" sz="3300" dirty="0"/>
              <a:t> görürüz. Ona göre kişi, mümkün ol­duğunca çok sayıda insana, mümkün olduğu kadar çok miktarda haz temin edecek şekilde </a:t>
            </a:r>
            <a:r>
              <a:rPr lang="tr-TR" sz="3300" dirty="0" smtClean="0"/>
              <a:t>davranmalıdır.</a:t>
            </a:r>
            <a:endParaRPr lang="tr-TR" sz="33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0533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75360" y="517525"/>
            <a:ext cx="10515600" cy="424584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/>
              <a:t>                                                 KANT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4320" y="942109"/>
            <a:ext cx="11917680" cy="5915891"/>
          </a:xfrm>
        </p:spPr>
        <p:txBody>
          <a:bodyPr>
            <a:normAutofit lnSpcReduction="10000"/>
          </a:bodyPr>
          <a:lstStyle/>
          <a:p>
            <a:pPr lvl="0"/>
            <a:r>
              <a:rPr lang="tr-TR" dirty="0" smtClean="0"/>
              <a:t>Kant‘a göre </a:t>
            </a:r>
            <a:r>
              <a:rPr lang="tr-TR" dirty="0"/>
              <a:t>“dünyada kayıtsız şartsız iyi olduğu söylenebilecek tek şey 'iyi niyet' veya ‘iyi isteme' (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)</a:t>
            </a:r>
            <a:r>
              <a:rPr lang="tr-TR" dirty="0" err="1"/>
              <a:t>dir</a:t>
            </a:r>
            <a:r>
              <a:rPr lang="tr-TR" dirty="0"/>
              <a:t>. </a:t>
            </a:r>
            <a:endParaRPr lang="tr-TR" dirty="0" smtClean="0"/>
          </a:p>
          <a:p>
            <a:pPr lvl="0"/>
            <a:r>
              <a:rPr lang="tr-TR" dirty="0" smtClean="0"/>
              <a:t>Kant'a göre bir davranışın iyi olmasının öl­çüsü, gerçekleştirdiği veya yöneldiği gaye değil, da­yandığı ilkedir. Bu ilke, apriori ya da a </a:t>
            </a:r>
            <a:r>
              <a:rPr lang="tr-TR" dirty="0" err="1" smtClean="0"/>
              <a:t>pos­teriori</a:t>
            </a:r>
            <a:r>
              <a:rPr lang="tr-TR" dirty="0" smtClean="0"/>
              <a:t> olabilir. Bir davranışın iyi olabilmesi apriori bir ilkeye göre -vazifeye göre- be­lirlenmesine bağlıdır. Kant'ın ifadesiyle bu, şeklî (formel) bir ilkedir. Vazifeden dolayı eylemde bulunmak, şeklî bir il­keye göre hareket etmek demektir.</a:t>
            </a:r>
          </a:p>
          <a:p>
            <a:pPr lvl="0"/>
            <a:r>
              <a:rPr lang="tr-TR" dirty="0" smtClean="0"/>
              <a:t>“</a:t>
            </a:r>
            <a:r>
              <a:rPr lang="tr-TR" dirty="0"/>
              <a:t>Vazife, bir davranışı kanuna saygıdan dolayı yapma mecburiyetidir.” Bütün insanlar için geçerli olan ahlâk kanunu, </a:t>
            </a:r>
            <a:r>
              <a:rPr lang="tr-TR" b="1" dirty="0"/>
              <a:t>kesin emir (</a:t>
            </a:r>
            <a:r>
              <a:rPr lang="tr-TR" b="1" dirty="0" err="1"/>
              <a:t>categorical</a:t>
            </a:r>
            <a:r>
              <a:rPr lang="tr-TR" b="1" dirty="0"/>
              <a:t> </a:t>
            </a:r>
            <a:r>
              <a:rPr lang="tr-TR" b="1" dirty="0" err="1"/>
              <a:t>imperative</a:t>
            </a:r>
            <a:r>
              <a:rPr lang="tr-TR" b="1" dirty="0"/>
              <a:t>) </a:t>
            </a:r>
            <a:r>
              <a:rPr lang="tr-TR" dirty="0" err="1"/>
              <a:t>dir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Kant’a göre bir davranışın yöneldiği gaye, o dav­ranışın </a:t>
            </a:r>
            <a:r>
              <a:rPr lang="tr-TR" dirty="0" err="1"/>
              <a:t>ahlâkiliğini</a:t>
            </a:r>
            <a:r>
              <a:rPr lang="tr-TR" dirty="0"/>
              <a:t> belirleyemez; gayesi ve sonucu ne olursa olsun, sırf vazife ilkesinden dolayı yapılan ha­reketin </a:t>
            </a:r>
            <a:r>
              <a:rPr lang="tr-TR" dirty="0" err="1"/>
              <a:t>ahlâki</a:t>
            </a:r>
            <a:r>
              <a:rPr lang="tr-TR" dirty="0"/>
              <a:t> değeri olur.  Bundan do­layı O'nun ahlâk felsefesine 'vazife ahlakı' denir. Buradaki temel ahlâkî kavram, </a:t>
            </a:r>
            <a:r>
              <a:rPr lang="tr-TR" dirty="0" err="1"/>
              <a:t>vazife'dir</a:t>
            </a:r>
            <a:r>
              <a:rPr lang="tr-TR" dirty="0"/>
              <a:t>. Ayrıca, insan davranışlarına ahlâkî değer kazandıran ilke, şekli (formel) bir ilke olduğundan teorisi, 'formalist ahlâk teorisi' diye de isimlendirilir.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8864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711</Words>
  <Application>Microsoft Office PowerPoint</Application>
  <PresentationFormat>Geniş ekran</PresentationFormat>
  <Paragraphs>41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Teması</vt:lpstr>
      <vt:lpstr>-2-  DİN, BİLİM VE FELSEFE ARASINDA AHLAK</vt:lpstr>
      <vt:lpstr>                      FELSEFE TARİHİNDE AHLAK</vt:lpstr>
      <vt:lpstr>SOFİSTLER VE SOKRAT </vt:lpstr>
      <vt:lpstr>EFLATUN </vt:lpstr>
      <vt:lpstr>ARİSTO </vt:lpstr>
      <vt:lpstr>                 ARİSTİPPUS, EPİKÜR ve S. MİLL </vt:lpstr>
      <vt:lpstr>                                                 KANT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DİN, BİLİM VE FELSEFE ARASINDA AHLAK</dc:title>
  <dc:creator>Windows Kullanıcısı</dc:creator>
  <cp:lastModifiedBy>Windows Kullanıcısı</cp:lastModifiedBy>
  <cp:revision>5</cp:revision>
  <dcterms:created xsi:type="dcterms:W3CDTF">2020-05-05T15:36:49Z</dcterms:created>
  <dcterms:modified xsi:type="dcterms:W3CDTF">2020-05-05T19:14:43Z</dcterms:modified>
</cp:coreProperties>
</file>