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31" r:id="rId1"/>
  </p:sldMasterIdLst>
  <p:notesMasterIdLst>
    <p:notesMasterId r:id="rId13"/>
  </p:notesMasterIdLst>
  <p:handoutMasterIdLst>
    <p:handoutMasterId r:id="rId14"/>
  </p:handoutMasterIdLst>
  <p:sldIdLst>
    <p:sldId id="429" r:id="rId2"/>
    <p:sldId id="432" r:id="rId3"/>
    <p:sldId id="442" r:id="rId4"/>
    <p:sldId id="433" r:id="rId5"/>
    <p:sldId id="434" r:id="rId6"/>
    <p:sldId id="436" r:id="rId7"/>
    <p:sldId id="443" r:id="rId8"/>
    <p:sldId id="438" r:id="rId9"/>
    <p:sldId id="440" r:id="rId10"/>
    <p:sldId id="445" r:id="rId11"/>
    <p:sldId id="446" r:id="rId12"/>
  </p:sldIdLst>
  <p:sldSz cx="9144000" cy="6858000" type="screen4x3"/>
  <p:notesSz cx="6858000" cy="9144000"/>
  <p:defaultTextStyle>
    <a:defPPr>
      <a:defRPr lang="tr-TR"/>
    </a:defPPr>
    <a:lvl1pPr algn="l" rtl="0" eaLnBrk="0" fontAlgn="base" hangingPunct="0">
      <a:spcBef>
        <a:spcPct val="50000"/>
      </a:spcBef>
      <a:spcAft>
        <a:spcPct val="0"/>
      </a:spcAft>
      <a:defRPr sz="2800" b="1" kern="1200">
        <a:solidFill>
          <a:srgbClr val="CFFE70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2800" b="1" kern="1200">
        <a:solidFill>
          <a:srgbClr val="CFFE70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2800" b="1" kern="1200">
        <a:solidFill>
          <a:srgbClr val="CFFE70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2800" b="1" kern="1200">
        <a:solidFill>
          <a:srgbClr val="CFFE70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2800" b="1" kern="1200">
        <a:solidFill>
          <a:srgbClr val="CFFE7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b="1" kern="1200">
        <a:solidFill>
          <a:srgbClr val="CFFE70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b="1" kern="1200">
        <a:solidFill>
          <a:srgbClr val="CFFE70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b="1" kern="1200">
        <a:solidFill>
          <a:srgbClr val="CFFE70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b="1" kern="1200">
        <a:solidFill>
          <a:srgbClr val="CFFE70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A50021"/>
    <a:srgbClr val="990000"/>
    <a:srgbClr val="EB2D07"/>
    <a:srgbClr val="FB8A73"/>
    <a:srgbClr val="CC0000"/>
    <a:srgbClr val="CCFF99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116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8992"/>
    </p:cViewPr>
  </p:sorterViewPr>
  <p:notesViewPr>
    <p:cSldViewPr>
      <p:cViewPr varScale="1">
        <p:scale>
          <a:sx n="40" d="100"/>
          <a:sy n="40" d="100"/>
        </p:scale>
        <p:origin x="-1488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Garamond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aramond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Garamond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aramond" pitchFamily="18" charset="0"/>
              </a:defRPr>
            </a:lvl1pPr>
          </a:lstStyle>
          <a:p>
            <a:pPr>
              <a:defRPr/>
            </a:pPr>
            <a:fld id="{BA2F322C-12CC-4C82-8AFC-BEC9124686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3465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200" b="0">
                <a:solidFill>
                  <a:schemeClr val="tx1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129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b="0">
                <a:solidFill>
                  <a:schemeClr val="tx1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61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29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 smtClean="0"/>
              <a:t>Asıl metin biçemleri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</a:p>
        </p:txBody>
      </p:sp>
      <p:sp>
        <p:nvSpPr>
          <p:cNvPr id="2129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200" b="0">
                <a:solidFill>
                  <a:schemeClr val="tx1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129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b="0">
                <a:solidFill>
                  <a:schemeClr val="tx1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fld id="{B8DBDBED-649B-409F-B6A6-9BD0C9189AD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3097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DBDBED-649B-409F-B6A6-9BD0C9189ADD}" type="slidenum">
              <a:rPr lang="tr-TR" smtClean="0"/>
              <a:pPr>
                <a:defRPr/>
              </a:pPr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2785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3 Düz Bağlayıcı"/>
          <p:cNvCxnSpPr/>
          <p:nvPr/>
        </p:nvCxnSpPr>
        <p:spPr>
          <a:xfrm>
            <a:off x="146367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Düz Bağlayıcı"/>
          <p:cNvCxnSpPr/>
          <p:nvPr/>
        </p:nvCxnSpPr>
        <p:spPr>
          <a:xfrm>
            <a:off x="470852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Oval"/>
          <p:cNvSpPr/>
          <p:nvPr/>
        </p:nvSpPr>
        <p:spPr>
          <a:xfrm>
            <a:off x="4540250" y="3525838"/>
            <a:ext cx="46038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28" name="27 Başlık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7" name="1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15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FA257-90EB-4586-801F-FD82DA5F41C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10" name="16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2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21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71FB7B-24BA-48D5-A4C1-D06A7A45C00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2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21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45916-DDE8-4A09-BD46-790FCF0ADA4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İçerik Yer Tutucusu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7" name="16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2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21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5A084-8ECD-4877-B69B-DA14750D454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3 Düz Bağlayıcı"/>
          <p:cNvCxnSpPr/>
          <p:nvPr/>
        </p:nvCxnSpPr>
        <p:spPr>
          <a:xfrm>
            <a:off x="685800" y="4916488"/>
            <a:ext cx="79248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EE071C-C4D0-46B2-835A-7A3A17EA585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2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21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5F0BD-F520-4BB3-B530-293992CB7AF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6 Düz Bağlayıcı"/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Düz Bağlayıcı"/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2" name="31 İçerik Yer Tutucusu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34" name="33 İçerik Yer Tutucusu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76B05C-14B2-4422-B885-F1FD77547E0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10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1" name="6 Veri Yer Tutucusu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21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6C19-D73E-4019-B0F6-5C4B2BD7AD9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21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7BE60C-91E7-40F2-82A6-767DD847431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İçerik Yer Tutucusu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30 Başlık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2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21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0757D5-CA1F-4B34-A49D-9CD6943350F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2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21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1B6C7-112E-4C3C-ADEC-DCB9A51FB1F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8 Metin Yer Tutucusu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smtClean="0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A658BEBF-98ED-47EC-80AE-EDFA3CF0FC2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50" r:id="rId1"/>
    <p:sldLayoutId id="2147483942" r:id="rId2"/>
    <p:sldLayoutId id="2147483951" r:id="rId3"/>
    <p:sldLayoutId id="2147483943" r:id="rId4"/>
    <p:sldLayoutId id="2147483952" r:id="rId5"/>
    <p:sldLayoutId id="2147483944" r:id="rId6"/>
    <p:sldLayoutId id="2147483945" r:id="rId7"/>
    <p:sldLayoutId id="2147483946" r:id="rId8"/>
    <p:sldLayoutId id="2147483947" r:id="rId9"/>
    <p:sldLayoutId id="2147483948" r:id="rId10"/>
    <p:sldLayoutId id="214748394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eaLnBrk="0" fontAlgn="base" hangingPunct="0">
        <a:spcBef>
          <a:spcPts val="300"/>
        </a:spcBef>
        <a:spcAft>
          <a:spcPct val="0"/>
        </a:spcAft>
        <a:buClr>
          <a:srgbClr val="B37732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ts val="338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6000" b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HACCP ve ISO22000</a:t>
            </a:r>
          </a:p>
        </p:txBody>
      </p:sp>
      <p:sp>
        <p:nvSpPr>
          <p:cNvPr id="3" name="2 Oval"/>
          <p:cNvSpPr/>
          <p:nvPr/>
        </p:nvSpPr>
        <p:spPr>
          <a:xfrm>
            <a:off x="6804248" y="908720"/>
            <a:ext cx="1979712" cy="1512168"/>
          </a:xfrm>
          <a:prstGeom prst="ellipse">
            <a:avLst/>
          </a:prstGeom>
          <a:solidFill>
            <a:srgbClr val="C00000"/>
          </a:solidFill>
          <a:ln w="76200"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0"/>
              </a:spcBef>
              <a:defRPr/>
            </a:pPr>
            <a:r>
              <a:rPr lang="tr-TR" sz="4000" dirty="0">
                <a:solidFill>
                  <a:schemeClr val="tx1"/>
                </a:solidFill>
                <a:latin typeface="Agency FB" pitchFamily="34" charset="0"/>
              </a:rPr>
              <a:t>ISO 22000</a:t>
            </a:r>
          </a:p>
        </p:txBody>
      </p:sp>
      <p:pic>
        <p:nvPicPr>
          <p:cNvPr id="10244" name="Picture 4" descr="hacc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4581525"/>
            <a:ext cx="1582737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İçerik Yer Tutucusu"/>
          <p:cNvSpPr>
            <a:spLocks noGrp="1"/>
          </p:cNvSpPr>
          <p:nvPr>
            <p:ph sz="half" idx="1"/>
          </p:nvPr>
        </p:nvSpPr>
        <p:spPr>
          <a:xfrm>
            <a:off x="441942" y="1216360"/>
            <a:ext cx="4059936" cy="4572000"/>
          </a:xfrm>
        </p:spPr>
        <p:txBody>
          <a:bodyPr>
            <a:normAutofit/>
          </a:bodyPr>
          <a:lstStyle/>
          <a:p>
            <a:pPr marL="457200" indent="-457200">
              <a:buSzPct val="123000"/>
              <a:buFont typeface="+mj-lt"/>
              <a:buAutoNum type="arabicParenR"/>
            </a:pPr>
            <a:r>
              <a:rPr lang="tr-TR" sz="2000" dirty="0" smtClean="0">
                <a:solidFill>
                  <a:srgbClr val="FFFF00"/>
                </a:solidFill>
              </a:rPr>
              <a:t>ISO 22000 standardı minimal gereksinimlerin hepsini tasarlamak için planlanmıştır . </a:t>
            </a:r>
          </a:p>
          <a:p>
            <a:pPr marL="457200" indent="-457200">
              <a:buSzPct val="113000"/>
              <a:buFont typeface="+mj-lt"/>
              <a:buAutoNum type="arabicParenR"/>
            </a:pPr>
            <a:r>
              <a:rPr lang="tr-TR" sz="2000" dirty="0" smtClean="0">
                <a:solidFill>
                  <a:srgbClr val="FFFF00"/>
                </a:solidFill>
              </a:rPr>
              <a:t>İSO 22000 sistemi genel olarak bakıldığında; ISO 9000 serisinin "kalite", HACCP sisteminin de "besin güvenliği" temelleri üzerine oturtulmuş bir sistemdir. ISO 22000 sistemiyle temel amaç; müşteriye hem güvenli ve hem de kaliteli besini aynı anda sunabilmektir.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half" idx="2"/>
          </p:nvPr>
        </p:nvSpPr>
        <p:spPr>
          <a:xfrm>
            <a:off x="4427984" y="1340768"/>
            <a:ext cx="4357718" cy="5187280"/>
          </a:xfrm>
        </p:spPr>
        <p:txBody>
          <a:bodyPr>
            <a:normAutofit/>
          </a:bodyPr>
          <a:lstStyle/>
          <a:p>
            <a:pPr marL="514350" indent="-514350">
              <a:buSzPct val="110000"/>
              <a:buFont typeface="+mj-lt"/>
              <a:buAutoNum type="arabicParenR"/>
            </a:pPr>
            <a:r>
              <a:rPr lang="tr-TR" sz="1900" dirty="0" smtClean="0">
                <a:solidFill>
                  <a:srgbClr val="FFFF00"/>
                </a:solidFill>
              </a:rPr>
              <a:t>HACCP sistemi modern dünyada besin güvenliği için kurulmuş sistematik bir metottur. </a:t>
            </a:r>
          </a:p>
          <a:p>
            <a:pPr marL="514350" indent="-514350">
              <a:buSzPct val="110000"/>
              <a:buFont typeface="+mj-lt"/>
              <a:buAutoNum type="arabicParenR"/>
            </a:pPr>
            <a:r>
              <a:rPr lang="tr-TR" sz="1800" dirty="0" smtClean="0">
                <a:solidFill>
                  <a:srgbClr val="FFFF00"/>
                </a:solidFill>
              </a:rPr>
              <a:t>HACCP sistemi besinlerin üretim, depolama, pişirme gibi aşamalarında besinlerden kaynaklanan: tehlikeleri önceden belirleyerek önleyebilmek için kullanılır.</a:t>
            </a:r>
            <a:endParaRPr lang="tr-TR" sz="1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1263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503040" y="1844824"/>
            <a:ext cx="86409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3600" dirty="0">
                <a:solidFill>
                  <a:srgbClr val="FFFF00"/>
                </a:solidFill>
              </a:rPr>
              <a:t>ISO 22000:2005 Gıda güvenliği yönetim sisteminin uygulanmasının</a:t>
            </a:r>
            <a:br>
              <a:rPr lang="tr-TR" sz="3600" dirty="0">
                <a:solidFill>
                  <a:srgbClr val="FFFF00"/>
                </a:solidFill>
              </a:rPr>
            </a:br>
            <a:r>
              <a:rPr lang="tr-TR" sz="3600" dirty="0">
                <a:solidFill>
                  <a:srgbClr val="FFFF00"/>
                </a:solidFill>
              </a:rPr>
              <a:t>avantajları</a:t>
            </a:r>
          </a:p>
        </p:txBody>
      </p:sp>
    </p:spTree>
    <p:extLst>
      <p:ext uri="{BB962C8B-B14F-4D97-AF65-F5344CB8AC3E}">
        <p14:creationId xmlns:p14="http://schemas.microsoft.com/office/powerpoint/2010/main" val="755102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1 Dikdörtgen"/>
          <p:cNvSpPr>
            <a:spLocks noChangeArrowheads="1"/>
          </p:cNvSpPr>
          <p:nvPr/>
        </p:nvSpPr>
        <p:spPr bwMode="auto">
          <a:xfrm>
            <a:off x="323528" y="2636912"/>
            <a:ext cx="8353425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tr-TR" sz="3200" dirty="0"/>
              <a:t>Dünya ticaret hacminde gıda ürünlerinin payının giderek artması müşteri konumundaki işletmelerin ve tüketicilerin bilinçli bir şekilde tercihlerini güvenli üründen yana kullanmalarına neden olmaktadır. </a:t>
            </a:r>
          </a:p>
        </p:txBody>
      </p:sp>
      <p:sp>
        <p:nvSpPr>
          <p:cNvPr id="152579" name="Text Box 2"/>
          <p:cNvSpPr txBox="1">
            <a:spLocks noChangeArrowheads="1"/>
          </p:cNvSpPr>
          <p:nvPr/>
        </p:nvSpPr>
        <p:spPr bwMode="auto">
          <a:xfrm>
            <a:off x="2484438" y="333375"/>
            <a:ext cx="4608512" cy="706438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CCECFF"/>
              </a:gs>
            </a:gsLst>
            <a:lin ang="5400000" scaled="1"/>
          </a:gradFill>
          <a:ln w="57150" cmpd="thinThick">
            <a:solidFill>
              <a:srgbClr val="660033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tr-TR" sz="4000">
                <a:solidFill>
                  <a:srgbClr val="990000"/>
                </a:solidFill>
              </a:rPr>
              <a:t>   ISO 22000</a:t>
            </a:r>
          </a:p>
        </p:txBody>
      </p:sp>
      <p:sp>
        <p:nvSpPr>
          <p:cNvPr id="7" name="6 Oval"/>
          <p:cNvSpPr/>
          <p:nvPr/>
        </p:nvSpPr>
        <p:spPr>
          <a:xfrm>
            <a:off x="251520" y="0"/>
            <a:ext cx="1872208" cy="1512168"/>
          </a:xfrm>
          <a:prstGeom prst="ellipse">
            <a:avLst/>
          </a:prstGeom>
          <a:solidFill>
            <a:srgbClr val="C00000"/>
          </a:solidFill>
          <a:ln w="76200"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0"/>
              </a:spcBef>
              <a:defRPr/>
            </a:pPr>
            <a:r>
              <a:rPr lang="tr-TR" sz="3200" dirty="0">
                <a:solidFill>
                  <a:schemeClr val="tx1"/>
                </a:solidFill>
                <a:latin typeface="Agency FB" pitchFamily="34" charset="0"/>
              </a:rPr>
              <a:t>ISO 22000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971600" y="2060848"/>
            <a:ext cx="741682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tr-TR" sz="3200" dirty="0"/>
              <a:t>Gıda maddelerinin üretiminde kullanılan sistemler ve uygunsuzluklar durumunda uygulanacak işlemler gıdanın güvenliğini birinci dereceden etkilemektedir.</a:t>
            </a:r>
            <a:endParaRPr lang="tr-TR" sz="3200" dirty="0"/>
          </a:p>
        </p:txBody>
      </p:sp>
      <p:sp>
        <p:nvSpPr>
          <p:cNvPr id="3" name="6 Oval"/>
          <p:cNvSpPr/>
          <p:nvPr/>
        </p:nvSpPr>
        <p:spPr>
          <a:xfrm>
            <a:off x="323528" y="579895"/>
            <a:ext cx="1872208" cy="1512168"/>
          </a:xfrm>
          <a:prstGeom prst="ellipse">
            <a:avLst/>
          </a:prstGeom>
          <a:solidFill>
            <a:srgbClr val="C00000"/>
          </a:solidFill>
          <a:ln w="76200"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0"/>
              </a:spcBef>
              <a:defRPr/>
            </a:pPr>
            <a:r>
              <a:rPr lang="tr-TR" sz="3200" dirty="0">
                <a:solidFill>
                  <a:schemeClr val="tx1"/>
                </a:solidFill>
                <a:latin typeface="Agency FB" pitchFamily="34" charset="0"/>
              </a:rPr>
              <a:t>ISO 22000</a:t>
            </a:r>
          </a:p>
        </p:txBody>
      </p:sp>
    </p:spTree>
    <p:extLst>
      <p:ext uri="{BB962C8B-B14F-4D97-AF65-F5344CB8AC3E}">
        <p14:creationId xmlns:p14="http://schemas.microsoft.com/office/powerpoint/2010/main" val="2123875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1 Dikdörtgen"/>
          <p:cNvSpPr>
            <a:spLocks noChangeArrowheads="1"/>
          </p:cNvSpPr>
          <p:nvPr/>
        </p:nvSpPr>
        <p:spPr bwMode="auto">
          <a:xfrm>
            <a:off x="467544" y="2780928"/>
            <a:ext cx="856932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tr-TR" sz="3200" dirty="0"/>
              <a:t>Dünyanın her yerinde gıda güvenliğini sağlamak amacıyla </a:t>
            </a:r>
            <a:r>
              <a:rPr lang="tr-TR" sz="3200" dirty="0" smtClean="0"/>
              <a:t>çok </a:t>
            </a:r>
            <a:r>
              <a:rPr lang="tr-TR" sz="3200" dirty="0"/>
              <a:t>farklı standartlar oluşturulmuştur. </a:t>
            </a:r>
          </a:p>
        </p:txBody>
      </p:sp>
      <p:sp>
        <p:nvSpPr>
          <p:cNvPr id="4" name="3 Oval"/>
          <p:cNvSpPr/>
          <p:nvPr/>
        </p:nvSpPr>
        <p:spPr>
          <a:xfrm>
            <a:off x="251520" y="0"/>
            <a:ext cx="1872208" cy="1512168"/>
          </a:xfrm>
          <a:prstGeom prst="ellipse">
            <a:avLst/>
          </a:prstGeom>
          <a:solidFill>
            <a:srgbClr val="C00000"/>
          </a:solidFill>
          <a:ln w="76200"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0"/>
              </a:spcBef>
              <a:defRPr/>
            </a:pPr>
            <a:r>
              <a:rPr lang="tr-TR" sz="3200" dirty="0">
                <a:solidFill>
                  <a:schemeClr val="tx1"/>
                </a:solidFill>
                <a:latin typeface="Agency FB" pitchFamily="34" charset="0"/>
              </a:rPr>
              <a:t>ISO 22000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1 Dikdörtgen"/>
          <p:cNvSpPr>
            <a:spLocks noChangeArrowheads="1"/>
          </p:cNvSpPr>
          <p:nvPr/>
        </p:nvSpPr>
        <p:spPr bwMode="auto">
          <a:xfrm>
            <a:off x="251520" y="1052736"/>
            <a:ext cx="78486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tr-TR" sz="3600" dirty="0"/>
              <a:t>ISO, çeşitli ülkeler tarafından yayınlanmış bu standartların ve HACCP standardının yerini alabilecek, ortak bir standarda bağlı kalınmasını sağlayabilecek ve dünyada ISO 9001 gibi kabul görebilecek bir standart olması amacıyla ISO 22000:2005 standardını yayınlamıştır.</a:t>
            </a:r>
          </a:p>
        </p:txBody>
      </p:sp>
      <p:sp>
        <p:nvSpPr>
          <p:cNvPr id="5" name="4 Oval"/>
          <p:cNvSpPr/>
          <p:nvPr/>
        </p:nvSpPr>
        <p:spPr>
          <a:xfrm>
            <a:off x="7271792" y="5301208"/>
            <a:ext cx="1872208" cy="1209998"/>
          </a:xfrm>
          <a:prstGeom prst="ellipse">
            <a:avLst/>
          </a:prstGeom>
          <a:solidFill>
            <a:srgbClr val="C00000"/>
          </a:solidFill>
          <a:ln w="76200"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0"/>
              </a:spcBef>
              <a:defRPr/>
            </a:pPr>
            <a:r>
              <a:rPr lang="tr-TR" sz="3200" dirty="0">
                <a:solidFill>
                  <a:schemeClr val="tx1"/>
                </a:solidFill>
                <a:latin typeface="Agency FB" pitchFamily="34" charset="0"/>
              </a:rPr>
              <a:t>ISO 22000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1 Dikdörtgen"/>
          <p:cNvSpPr>
            <a:spLocks noChangeArrowheads="1"/>
          </p:cNvSpPr>
          <p:nvPr/>
        </p:nvSpPr>
        <p:spPr bwMode="auto">
          <a:xfrm>
            <a:off x="611560" y="1628800"/>
            <a:ext cx="78486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tr-TR" sz="3600" dirty="0"/>
              <a:t>ISO 22000 Gıda Güvenliği Yönetim Sistemi Standardı, </a:t>
            </a:r>
            <a:r>
              <a:rPr lang="tr-TR" sz="3600" dirty="0" smtClean="0"/>
              <a:t>yönetim </a:t>
            </a:r>
            <a:r>
              <a:rPr lang="tr-TR" sz="3600" dirty="0"/>
              <a:t>sistemini doğrudan ilgilendiren </a:t>
            </a:r>
            <a:r>
              <a:rPr lang="tr-TR" sz="3600" dirty="0" err="1"/>
              <a:t>HACCP’inde</a:t>
            </a:r>
            <a:r>
              <a:rPr lang="tr-TR" sz="3600" dirty="0"/>
              <a:t> </a:t>
            </a:r>
            <a:r>
              <a:rPr lang="da-DK" sz="3600" dirty="0" smtClean="0"/>
              <a:t>dahil </a:t>
            </a:r>
            <a:r>
              <a:rPr lang="da-DK" sz="3600" dirty="0"/>
              <a:t>edildiği, geniş bir yapıyı</a:t>
            </a:r>
            <a:r>
              <a:rPr lang="tr-TR" sz="3600" dirty="0"/>
              <a:t> kapsamına almaktadır. </a:t>
            </a:r>
          </a:p>
        </p:txBody>
      </p:sp>
      <p:sp>
        <p:nvSpPr>
          <p:cNvPr id="4" name="3 Oval"/>
          <p:cNvSpPr/>
          <p:nvPr/>
        </p:nvSpPr>
        <p:spPr>
          <a:xfrm>
            <a:off x="6732240" y="4941168"/>
            <a:ext cx="1872208" cy="1512168"/>
          </a:xfrm>
          <a:prstGeom prst="ellipse">
            <a:avLst/>
          </a:prstGeom>
          <a:solidFill>
            <a:srgbClr val="C00000"/>
          </a:solidFill>
          <a:ln w="76200"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0"/>
              </a:spcBef>
              <a:defRPr/>
            </a:pPr>
            <a:r>
              <a:rPr lang="tr-TR" sz="3200" dirty="0">
                <a:solidFill>
                  <a:schemeClr val="tx1"/>
                </a:solidFill>
                <a:latin typeface="Agency FB" pitchFamily="34" charset="0"/>
              </a:rPr>
              <a:t>ISO 22000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4 Yuvarlatılmış Dikdörtgen"/>
          <p:cNvSpPr/>
          <p:nvPr/>
        </p:nvSpPr>
        <p:spPr>
          <a:xfrm>
            <a:off x="971600" y="1844824"/>
            <a:ext cx="7358114" cy="302433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dirty="0" smtClean="0">
                <a:solidFill>
                  <a:schemeClr val="tx1">
                    <a:lumMod val="10000"/>
                  </a:schemeClr>
                </a:solidFill>
              </a:rPr>
              <a:t>HACCP ten farklı olarak </a:t>
            </a:r>
            <a:r>
              <a:rPr lang="tr-TR" sz="2400" b="1" dirty="0" smtClean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uluslararası</a:t>
            </a:r>
            <a:r>
              <a:rPr lang="tr-TR" sz="2400" dirty="0" smtClean="0">
                <a:solidFill>
                  <a:schemeClr val="tx1">
                    <a:lumMod val="10000"/>
                  </a:schemeClr>
                </a:solidFill>
              </a:rPr>
              <a:t> bir akreditasyona sahiptir.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019615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1 Dikdörtgen"/>
          <p:cNvSpPr>
            <a:spLocks noChangeArrowheads="1"/>
          </p:cNvSpPr>
          <p:nvPr/>
        </p:nvSpPr>
        <p:spPr bwMode="auto">
          <a:xfrm>
            <a:off x="323850" y="333375"/>
            <a:ext cx="8496300" cy="618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tr-TR" sz="3600" dirty="0"/>
              <a:t>ISO 22000 GGYS gıda üreticileri yanında, </a:t>
            </a:r>
          </a:p>
          <a:p>
            <a:pPr algn="just"/>
            <a:r>
              <a:rPr lang="tr-TR" sz="3600" dirty="0"/>
              <a:t>Hayvan yemi üreticileri</a:t>
            </a:r>
          </a:p>
          <a:p>
            <a:pPr algn="just"/>
            <a:r>
              <a:rPr lang="tr-TR" sz="3600" dirty="0"/>
              <a:t>Gıda sevkiyat işletmeleri</a:t>
            </a:r>
          </a:p>
          <a:p>
            <a:pPr algn="just"/>
            <a:r>
              <a:rPr lang="tr-TR" sz="3600" dirty="0"/>
              <a:t>Gıdayla temas eden ambalaj üreticileri</a:t>
            </a:r>
          </a:p>
          <a:p>
            <a:pPr algn="just"/>
            <a:r>
              <a:rPr lang="tr-TR" sz="3600" dirty="0"/>
              <a:t>Gıda depoları</a:t>
            </a:r>
          </a:p>
          <a:p>
            <a:pPr algn="just"/>
            <a:r>
              <a:rPr lang="tr-TR" sz="3600" dirty="0"/>
              <a:t>Gıda makineleri üreticileri </a:t>
            </a:r>
          </a:p>
          <a:p>
            <a:pPr algn="just"/>
            <a:r>
              <a:rPr lang="tr-TR" sz="3600" dirty="0"/>
              <a:t>Gıda sektörüne yönelik temizlik kimyasalı üreticileri tarafından da kullanılmaktadır.</a:t>
            </a:r>
          </a:p>
        </p:txBody>
      </p:sp>
      <p:sp>
        <p:nvSpPr>
          <p:cNvPr id="5" name="4 Oval"/>
          <p:cNvSpPr/>
          <p:nvPr/>
        </p:nvSpPr>
        <p:spPr>
          <a:xfrm>
            <a:off x="6948264" y="1196752"/>
            <a:ext cx="1872208" cy="1512168"/>
          </a:xfrm>
          <a:prstGeom prst="ellipse">
            <a:avLst/>
          </a:prstGeom>
          <a:solidFill>
            <a:srgbClr val="C00000"/>
          </a:solidFill>
          <a:ln w="76200"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0"/>
              </a:spcBef>
              <a:defRPr/>
            </a:pPr>
            <a:r>
              <a:rPr lang="tr-TR" sz="3200" dirty="0">
                <a:solidFill>
                  <a:schemeClr val="tx1"/>
                </a:solidFill>
                <a:latin typeface="Agency FB" pitchFamily="34" charset="0"/>
              </a:rPr>
              <a:t>ISO 22000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1 Dikdörtgen"/>
          <p:cNvSpPr>
            <a:spLocks noChangeArrowheads="1"/>
          </p:cNvSpPr>
          <p:nvPr/>
        </p:nvSpPr>
        <p:spPr bwMode="auto">
          <a:xfrm>
            <a:off x="251520" y="620688"/>
            <a:ext cx="8424863" cy="6909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tr-TR" dirty="0"/>
              <a:t>Bu standart, </a:t>
            </a:r>
            <a:endParaRPr lang="tr-TR" dirty="0" smtClean="0"/>
          </a:p>
          <a:p>
            <a:pPr algn="just"/>
            <a:r>
              <a:rPr lang="tr-TR" dirty="0" smtClean="0">
                <a:solidFill>
                  <a:srgbClr val="FF0000"/>
                </a:solidFill>
              </a:rPr>
              <a:t># </a:t>
            </a:r>
            <a:r>
              <a:rPr lang="tr-TR" dirty="0"/>
              <a:t>tüm süreç ve risklerin tanımlanmasını, </a:t>
            </a:r>
          </a:p>
          <a:p>
            <a:pPr algn="just"/>
            <a:r>
              <a:rPr lang="tr-TR" dirty="0">
                <a:solidFill>
                  <a:srgbClr val="FF0000"/>
                </a:solidFill>
              </a:rPr>
              <a:t> # </a:t>
            </a:r>
            <a:r>
              <a:rPr lang="tr-TR" dirty="0"/>
              <a:t>iyi üretim uygulamalarını, </a:t>
            </a:r>
          </a:p>
          <a:p>
            <a:pPr algn="just"/>
            <a:r>
              <a:rPr lang="tr-TR" dirty="0">
                <a:solidFill>
                  <a:srgbClr val="FF0000"/>
                </a:solidFill>
              </a:rPr>
              <a:t># </a:t>
            </a:r>
            <a:r>
              <a:rPr lang="tr-TR" dirty="0"/>
              <a:t>sektöre ait yasal gereklilikler ve </a:t>
            </a:r>
            <a:r>
              <a:rPr lang="tr-TR" dirty="0" err="1"/>
              <a:t>dokümante</a:t>
            </a:r>
            <a:r>
              <a:rPr lang="tr-TR" dirty="0"/>
              <a:t> edilmiş iyi bir yönetim sistemi ile desteklenmesini, </a:t>
            </a:r>
            <a:endParaRPr lang="tr-TR" dirty="0" smtClean="0"/>
          </a:p>
          <a:p>
            <a:pPr algn="just"/>
            <a:r>
              <a:rPr lang="tr-TR" dirty="0">
                <a:solidFill>
                  <a:srgbClr val="FF0000"/>
                </a:solidFill>
              </a:rPr>
              <a:t># </a:t>
            </a:r>
            <a:r>
              <a:rPr lang="tr-TR" dirty="0"/>
              <a:t>ön koşul programlarını, </a:t>
            </a:r>
          </a:p>
          <a:p>
            <a:pPr algn="just"/>
            <a:r>
              <a:rPr lang="tr-TR" dirty="0">
                <a:solidFill>
                  <a:srgbClr val="FF0000"/>
                </a:solidFill>
              </a:rPr>
              <a:t> #</a:t>
            </a:r>
            <a:r>
              <a:rPr lang="tr-TR" dirty="0"/>
              <a:t>tedarik zinciri içinde </a:t>
            </a:r>
            <a:r>
              <a:rPr lang="tr-TR" dirty="0" smtClean="0"/>
              <a:t>etkili iletişim gerekliliklerinin</a:t>
            </a:r>
          </a:p>
          <a:p>
            <a:pPr algn="just"/>
            <a:r>
              <a:rPr lang="tr-TR" dirty="0"/>
              <a:t>ortak olmasını şart koşar.</a:t>
            </a:r>
          </a:p>
          <a:p>
            <a:pPr algn="just"/>
            <a:endParaRPr lang="tr-TR" dirty="0"/>
          </a:p>
          <a:p>
            <a:pPr algn="just"/>
            <a:endParaRPr lang="tr-TR" sz="3000" dirty="0"/>
          </a:p>
          <a:p>
            <a:pPr algn="just"/>
            <a:endParaRPr lang="tr-TR" sz="2400" dirty="0"/>
          </a:p>
        </p:txBody>
      </p:sp>
      <p:sp>
        <p:nvSpPr>
          <p:cNvPr id="5" name="4 Oval"/>
          <p:cNvSpPr/>
          <p:nvPr/>
        </p:nvSpPr>
        <p:spPr>
          <a:xfrm>
            <a:off x="7271792" y="0"/>
            <a:ext cx="1872208" cy="1512168"/>
          </a:xfrm>
          <a:prstGeom prst="ellipse">
            <a:avLst/>
          </a:prstGeom>
          <a:solidFill>
            <a:srgbClr val="C00000"/>
          </a:solidFill>
          <a:ln w="76200"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0"/>
              </a:spcBef>
              <a:defRPr/>
            </a:pPr>
            <a:r>
              <a:rPr lang="tr-TR" sz="3200" dirty="0">
                <a:solidFill>
                  <a:schemeClr val="tx1"/>
                </a:solidFill>
                <a:latin typeface="Agency FB" pitchFamily="34" charset="0"/>
              </a:rPr>
              <a:t>ISO 22000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ğıt">
  <a:themeElements>
    <a:clrScheme name="Kağıt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Kağıt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Kağıt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2735</TotalTime>
  <Words>317</Words>
  <Application>Microsoft Office PowerPoint</Application>
  <PresentationFormat>Ekran Gösterisi (4:3)</PresentationFormat>
  <Paragraphs>37</Paragraphs>
  <Slides>11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9" baseType="lpstr">
      <vt:lpstr>Arial Unicode MS</vt:lpstr>
      <vt:lpstr>Agency FB</vt:lpstr>
      <vt:lpstr>Constantia</vt:lpstr>
      <vt:lpstr>Garamond</vt:lpstr>
      <vt:lpstr>Tahoma</vt:lpstr>
      <vt:lpstr>Times New Roman</vt:lpstr>
      <vt:lpstr>Wingdings 2</vt:lpstr>
      <vt:lpstr>Kağıt</vt:lpstr>
      <vt:lpstr>HACCP ve ISO22000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hacettepe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Başlığı Yok</dc:title>
  <dc:creator>beslenme</dc:creator>
  <cp:lastModifiedBy>exper</cp:lastModifiedBy>
  <cp:revision>455</cp:revision>
  <dcterms:created xsi:type="dcterms:W3CDTF">2002-04-24T06:25:05Z</dcterms:created>
  <dcterms:modified xsi:type="dcterms:W3CDTF">2017-02-01T13:49:09Z</dcterms:modified>
</cp:coreProperties>
</file>