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342900" algn="ctr" defTabSz="584200">
      <a:defRPr sz="3600">
        <a:latin typeface="+mn-lt"/>
        <a:ea typeface="+mn-ea"/>
        <a:cs typeface="+mn-cs"/>
        <a:sym typeface="Helvetica Light"/>
      </a:defRPr>
    </a:lvl2pPr>
    <a:lvl3pPr indent="685800" algn="ctr" defTabSz="584200">
      <a:defRPr sz="3600">
        <a:latin typeface="+mn-lt"/>
        <a:ea typeface="+mn-ea"/>
        <a:cs typeface="+mn-cs"/>
        <a:sym typeface="Helvetica Light"/>
      </a:defRPr>
    </a:lvl3pPr>
    <a:lvl4pPr indent="1028700" algn="ctr" defTabSz="584200">
      <a:defRPr sz="3600">
        <a:latin typeface="+mn-lt"/>
        <a:ea typeface="+mn-ea"/>
        <a:cs typeface="+mn-cs"/>
        <a:sym typeface="Helvetica Light"/>
      </a:defRPr>
    </a:lvl4pPr>
    <a:lvl5pPr indent="1371600" algn="ctr" defTabSz="584200">
      <a:defRPr sz="3600">
        <a:latin typeface="+mn-lt"/>
        <a:ea typeface="+mn-ea"/>
        <a:cs typeface="+mn-cs"/>
        <a:sym typeface="Helvetica Light"/>
      </a:defRPr>
    </a:lvl5pPr>
    <a:lvl6pPr indent="1714500" algn="ctr" defTabSz="584200">
      <a:defRPr sz="3600">
        <a:latin typeface="+mn-lt"/>
        <a:ea typeface="+mn-ea"/>
        <a:cs typeface="+mn-cs"/>
        <a:sym typeface="Helvetica Light"/>
      </a:defRPr>
    </a:lvl6pPr>
    <a:lvl7pPr indent="2057400" algn="ctr" defTabSz="584200">
      <a:defRPr sz="3600">
        <a:latin typeface="+mn-lt"/>
        <a:ea typeface="+mn-ea"/>
        <a:cs typeface="+mn-cs"/>
        <a:sym typeface="Helvetica Light"/>
      </a:defRPr>
    </a:lvl7pPr>
    <a:lvl8pPr indent="2400300" algn="ctr" defTabSz="584200">
      <a:defRPr sz="3600">
        <a:latin typeface="+mn-lt"/>
        <a:ea typeface="+mn-ea"/>
        <a:cs typeface="+mn-cs"/>
        <a:sym typeface="Helvetica Light"/>
      </a:defRPr>
    </a:lvl8pPr>
    <a:lvl9pPr indent="2743200" algn="ctr" defTabSz="584200">
      <a:defRPr sz="3600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CDFE2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2E78C3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394F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B4EB3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solidFill>
            <a:srgbClr val="D9D9D9"/>
          </a:solidFill>
        </a:fill>
      </a:tcStyle>
    </a:wholeTbl>
    <a:band2H>
      <a:tcTxStyle/>
      <a:tcStyle>
        <a:tcBdr/>
        <a:fill>
          <a:solidFill>
            <a:srgbClr val="EBEBEB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FC327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0F7813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0F781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0DDCD"/>
          </a:solidFill>
        </a:fill>
      </a:tcStyle>
    </a:wholeTbl>
    <a:band2H>
      <a:tcTxStyle/>
      <a:tcStyle>
        <a:tcBdr/>
        <a:fill>
          <a:solidFill>
            <a:srgbClr val="D2CFC5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7D8B87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84633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84633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D6DF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C5C7C8"/>
          </a:solidFill>
        </a:fill>
      </a:tcStyle>
    </a:wholeTbl>
    <a:band2H>
      <a:tcTxStyle/>
      <a:tcStyle>
        <a:tcBdr/>
        <a:fill>
          <a:solidFill>
            <a:srgbClr val="D6D6D7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1454E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D8086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26972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8EAE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687" autoAdjust="0"/>
  </p:normalViewPr>
  <p:slideViewPr>
    <p:cSldViewPr snapToGrid="0" snapToObjects="1">
      <p:cViewPr varScale="1">
        <p:scale>
          <a:sx n="46" d="100"/>
          <a:sy n="46" d="100"/>
        </p:scale>
        <p:origin x="1170" y="66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54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3" name="Shape 2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57367741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270000" y="73533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342900" algn="ctr">
              <a:spcBef>
                <a:spcPts val="0"/>
              </a:spcBef>
              <a:buSzTx/>
              <a:buNone/>
              <a:defRPr sz="3200"/>
            </a:lvl2pPr>
            <a:lvl3pPr marL="0" indent="685800" algn="ctr">
              <a:spcBef>
                <a:spcPts val="0"/>
              </a:spcBef>
              <a:buSzTx/>
              <a:buNone/>
              <a:defRPr sz="3200"/>
            </a:lvl3pPr>
            <a:lvl4pPr marL="0" indent="1028700" algn="ctr">
              <a:spcBef>
                <a:spcPts val="0"/>
              </a:spcBef>
              <a:buSzTx/>
              <a:buNone/>
              <a:defRPr sz="3200"/>
            </a:lvl4pPr>
            <a:lvl5pPr marL="0" indent="13716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1270000" y="58420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342900" algn="ctr">
              <a:spcBef>
                <a:spcPts val="0"/>
              </a:spcBef>
              <a:buSzTx/>
              <a:buNone/>
              <a:defRPr sz="3200"/>
            </a:lvl2pPr>
            <a:lvl3pPr marL="0" indent="685800" algn="ctr">
              <a:spcBef>
                <a:spcPts val="0"/>
              </a:spcBef>
              <a:buSzTx/>
              <a:buNone/>
              <a:defRPr sz="3200"/>
            </a:lvl3pPr>
            <a:lvl4pPr marL="0" indent="1028700" algn="ctr">
              <a:spcBef>
                <a:spcPts val="0"/>
              </a:spcBef>
              <a:buSzTx/>
              <a:buNone/>
              <a:defRPr sz="3200"/>
            </a:lvl4pPr>
            <a:lvl5pPr marL="0" indent="13716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1282700" y="2768600"/>
            <a:ext cx="5041900" cy="5715000"/>
          </a:xfrm>
          <a:prstGeom prst="rect">
            <a:avLst/>
          </a:prstGeom>
        </p:spPr>
        <p:txBody>
          <a:bodyPr/>
          <a:lstStyle>
            <a:lvl1pPr marL="280736" indent="-280736">
              <a:spcBef>
                <a:spcPts val="3200"/>
              </a:spcBef>
              <a:defRPr sz="2800"/>
            </a:lvl1pPr>
            <a:lvl2pPr marL="661736" indent="-280736">
              <a:spcBef>
                <a:spcPts val="3200"/>
              </a:spcBef>
              <a:defRPr sz="2800"/>
            </a:lvl2pPr>
            <a:lvl3pPr marL="1042736" indent="-280736">
              <a:spcBef>
                <a:spcPts val="3200"/>
              </a:spcBef>
              <a:defRPr sz="2800"/>
            </a:lvl3pPr>
            <a:lvl4pPr marL="1423736" indent="-280736">
              <a:spcBef>
                <a:spcPts val="3200"/>
              </a:spcBef>
              <a:defRPr sz="2800"/>
            </a:lvl4pPr>
            <a:lvl5pPr marL="1804736" indent="-280736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ransition spd="med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3429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6858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10287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13716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7145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20574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24003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27432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381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1pPr>
      <a:lvl2pPr marL="762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2pPr>
      <a:lvl3pPr marL="1143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3pPr>
      <a:lvl4pPr marL="1524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4pPr>
      <a:lvl5pPr marL="1905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5pPr>
      <a:lvl6pPr marL="2286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6pPr>
      <a:lvl7pPr marL="2667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7pPr>
      <a:lvl8pPr marL="3048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8pPr>
      <a:lvl9pPr marL="3429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3429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10287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7145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2057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24003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2743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>
            <a:off x="-4" y="6633454"/>
            <a:ext cx="13014884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rgbClr val="007592"/>
              </a:gs>
              <a:gs pos="55000">
                <a:srgbClr val="5FD1ED"/>
              </a:gs>
              <a:gs pos="100000">
                <a:srgbClr val="007592"/>
              </a:gs>
            </a:gsLst>
            <a:lin ang="3000000"/>
          </a:gradFill>
          <a:ln w="12700"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0" name="Group 30"/>
          <p:cNvGrpSpPr/>
          <p:nvPr/>
        </p:nvGrpSpPr>
        <p:grpSpPr>
          <a:xfrm>
            <a:off x="-5355" y="7044266"/>
            <a:ext cx="13010155" cy="2719414"/>
            <a:chOff x="0" y="0"/>
            <a:chExt cx="13010155" cy="2719414"/>
          </a:xfrm>
        </p:grpSpPr>
        <p:sp>
          <p:nvSpPr>
            <p:cNvPr id="26" name="Shape 26"/>
            <p:cNvSpPr/>
            <p:nvPr/>
          </p:nvSpPr>
          <p:spPr>
            <a:xfrm>
              <a:off x="2405373" y="0"/>
              <a:ext cx="10604782" cy="694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12831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ABDEEB">
                <a:alpha val="40000"/>
              </a:srgbClr>
            </a:solidFill>
            <a:ln w="9525" cap="flat">
              <a:noFill/>
              <a:round/>
            </a:ln>
            <a:effectLst/>
          </p:spPr>
          <p:txBody>
            <a:bodyPr wrap="square" lIns="72248" tIns="72248" rIns="72248" bIns="72248" numCol="1" anchor="ctr">
              <a:noAutofit/>
            </a:bodyPr>
            <a:lstStyle/>
            <a:p>
              <a:pPr lvl="0" defTabSz="830862">
                <a:defRPr sz="3413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>
              <a:off x="55762" y="404970"/>
              <a:ext cx="12954393" cy="1121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0" y="0"/>
                  </a:lnTo>
                </a:path>
              </a:pathLst>
            </a:custGeom>
            <a:solidFill>
              <a:srgbClr val="000000"/>
            </a:solidFill>
            <a:ln w="9525" cap="flat">
              <a:noFill/>
              <a:round/>
            </a:ln>
            <a:effectLst/>
          </p:spPr>
          <p:txBody>
            <a:bodyPr wrap="square" lIns="72248" tIns="72248" rIns="72248" bIns="72248" numCol="1" anchor="ctr">
              <a:noAutofit/>
            </a:bodyPr>
            <a:lstStyle/>
            <a:p>
              <a:pPr lvl="0" defTabSz="830862">
                <a:defRPr sz="3413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5354" y="68236"/>
              <a:ext cx="13004801" cy="26511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913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/>
              <a:srcRect/>
              <a:tile tx="0" ty="0" sx="100000" sy="100000" flip="none" algn="tl"/>
            </a:blipFill>
            <a:ln w="12700" cap="flat">
              <a:noFill/>
              <a:round/>
            </a:ln>
            <a:effectLst/>
          </p:spPr>
          <p:txBody>
            <a:bodyPr wrap="square" lIns="72248" tIns="72248" rIns="72248" bIns="72248" numCol="1" anchor="ctr">
              <a:noAutofit/>
            </a:bodyPr>
            <a:lstStyle/>
            <a:p>
              <a:pPr lvl="0" defTabSz="830862">
                <a:defRPr sz="3413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0" y="63532"/>
              <a:ext cx="13010155" cy="1123985"/>
            </a:xfrm>
            <a:prstGeom prst="line">
              <a:avLst/>
            </a:prstGeom>
            <a:solidFill>
              <a:srgbClr val="000000">
                <a:alpha val="0"/>
              </a:srgbClr>
            </a:solidFill>
            <a:ln w="17159" cap="flat">
              <a:solidFill>
                <a:srgbClr val="5EA4B5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algn="l" defTabSz="457200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975359" y="2492587"/>
            <a:ext cx="11054081" cy="1564922"/>
          </a:xfrm>
          <a:prstGeom prst="rect">
            <a:avLst/>
          </a:prstGeom>
        </p:spPr>
        <p:txBody>
          <a:bodyPr lIns="126435" tIns="72248" rIns="126435" bIns="72248" anchor="b">
            <a:normAutofit/>
          </a:bodyPr>
          <a:lstStyle>
            <a:lvl1pPr defTabSz="1300480">
              <a:defRPr sz="3982" b="1">
                <a:solidFill>
                  <a:srgbClr val="464646"/>
                </a:solidFill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4400" b="1" dirty="0">
                <a:solidFill>
                  <a:srgbClr val="464646"/>
                </a:solidFill>
                <a:uFill>
                  <a:solidFill>
                    <a:srgbClr val="464646"/>
                  </a:solidFill>
                </a:uFill>
              </a:rPr>
              <a:t>Fen ve Teknoloji Dersinde 5E Öğrenme Modeli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975359" y="5491266"/>
            <a:ext cx="11054081" cy="1638584"/>
          </a:xfrm>
          <a:prstGeom prst="rect">
            <a:avLst/>
          </a:prstGeom>
        </p:spPr>
        <p:txBody>
          <a:bodyPr lIns="72248" tIns="72248" rIns="72248" bIns="72248" anchor="t">
            <a:normAutofit/>
          </a:bodyPr>
          <a:lstStyle/>
          <a:p>
            <a:pPr marL="0" marR="53766" lvl="0" indent="0" algn="ctr" defTabSz="1092403">
              <a:spcBef>
                <a:spcPts val="300"/>
              </a:spcBef>
              <a:buSzTx/>
              <a:buNone/>
              <a:defRPr sz="1800"/>
            </a:pPr>
            <a:r>
              <a:rPr sz="3600">
                <a:solidFill>
                  <a:srgbClr val="464646"/>
                </a:solidFill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rPr>
              <a:t>Doç</a:t>
            </a:r>
            <a:r>
              <a:rPr sz="3600" dirty="0">
                <a:solidFill>
                  <a:srgbClr val="464646"/>
                </a:solidFill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rPr>
              <a:t>. Dr. Eren CEYLAN</a:t>
            </a:r>
            <a:endParaRPr lang="tr-TR" sz="3600" dirty="0">
              <a:solidFill>
                <a:srgbClr val="464646"/>
              </a:solidFill>
              <a:uFill>
                <a:solidFill>
                  <a:srgbClr val="464646"/>
                </a:solidFill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53766" lvl="0" indent="0" algn="ctr" defTabSz="1092403">
              <a:spcBef>
                <a:spcPts val="300"/>
              </a:spcBef>
              <a:buSzTx/>
              <a:buNone/>
              <a:defRPr sz="1800"/>
            </a:pPr>
            <a:r>
              <a:rPr lang="tr-TR" sz="3600" dirty="0">
                <a:solidFill>
                  <a:srgbClr val="464646"/>
                </a:solidFill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rPr>
              <a:t>Ankara Üniversitesi, EBF </a:t>
            </a:r>
            <a:endParaRPr sz="3600" dirty="0">
              <a:solidFill>
                <a:srgbClr val="464646"/>
              </a:solidFill>
              <a:uFill>
                <a:solidFill>
                  <a:srgbClr val="464646"/>
                </a:solidFill>
              </a:uFill>
              <a:latin typeface="Helvetica"/>
              <a:ea typeface="Helvetica"/>
              <a:cs typeface="Helvetica"/>
              <a:sym typeface="Helvetica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710076" y="8455020"/>
            <a:ext cx="7026667" cy="1309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rgbClr val="ABDEEB">
              <a:alpha val="40000"/>
            </a:srgbClr>
          </a:solidFill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8" name="Shape 98"/>
          <p:cNvSpPr/>
          <p:nvPr/>
        </p:nvSpPr>
        <p:spPr>
          <a:xfrm>
            <a:off x="690797" y="8446594"/>
            <a:ext cx="5248642" cy="13275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/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9" name="Shape 99"/>
          <p:cNvSpPr/>
          <p:nvPr/>
        </p:nvSpPr>
        <p:spPr>
          <a:xfrm>
            <a:off x="-8594" y="8236448"/>
            <a:ext cx="4838848" cy="1537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blipFill>
            <a:blip r:embed="rId2"/>
          </a:blipFill>
          <a:ln w="12700"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0" name="Shape 100"/>
          <p:cNvSpPr/>
          <p:nvPr/>
        </p:nvSpPr>
        <p:spPr>
          <a:xfrm>
            <a:off x="-13138" y="8231448"/>
            <a:ext cx="4843391" cy="1542234"/>
          </a:xfrm>
          <a:prstGeom prst="line">
            <a:avLst/>
          </a:prstGeom>
          <a:solidFill>
            <a:srgbClr val="000000">
              <a:alpha val="0"/>
            </a:srgbClr>
          </a:solidFill>
          <a:ln w="17159">
            <a:solidFill>
              <a:srgbClr val="5EA4B5"/>
            </a:solidFill>
            <a:miter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idx="1"/>
          </p:nvPr>
        </p:nvSpPr>
        <p:spPr>
          <a:xfrm>
            <a:off x="650239" y="1599636"/>
            <a:ext cx="11704321" cy="6944067"/>
          </a:xfrm>
          <a:prstGeom prst="rect">
            <a:avLst/>
          </a:prstGeom>
        </p:spPr>
        <p:txBody>
          <a:bodyPr lIns="126435" tIns="72248" rIns="126435" bIns="72248" anchor="t"/>
          <a:lstStyle/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aha önceki basamaklarda ne anla</a:t>
            </a:r>
            <a:r>
              <a:rPr lang="tr-TR" sz="3413" dirty="0" err="1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şıldığının</a:t>
            </a: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 değerlendirilmesi</a:t>
            </a: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Geri bildirimler</a:t>
            </a: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Alışılagelmiş çoktan seçmeli sorular yerine, açık uçlu sorular ve performansa dayalı sorular </a:t>
            </a: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Öğrencilere kendi durumlarını degerlendirmeleri için gerekli zaman</a:t>
            </a: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9728" indent="0" defTabSz="1300480"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r>
              <a:rPr lang="tr-TR" sz="3600" dirty="0">
                <a:solidFill>
                  <a:srgbClr val="000000"/>
                </a:solidFill>
                <a:latin typeface="Calibri"/>
              </a:rPr>
              <a:t>TRF1103EX001</a:t>
            </a:r>
            <a:r>
              <a:rPr lang="tr-TR" sz="3600" dirty="0"/>
              <a:t> </a:t>
            </a:r>
            <a:endParaRPr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xfrm>
            <a:off x="650239" y="390596"/>
            <a:ext cx="11704321" cy="1106629"/>
          </a:xfrm>
          <a:prstGeom prst="rect">
            <a:avLst/>
          </a:prstGeom>
        </p:spPr>
        <p:txBody>
          <a:bodyPr lIns="126435" tIns="72248" rIns="126435" bIns="72248"/>
          <a:lstStyle>
            <a:lvl1pPr defTabSz="1300480">
              <a:defRPr sz="3413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  <a:uFillTx/>
              </a:defRPr>
            </a:pPr>
            <a:r>
              <a:rPr sz="3413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</a:rPr>
              <a:t>5. Değerlendirme (Evaluation)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/>
        </p:nvSpPr>
        <p:spPr>
          <a:xfrm>
            <a:off x="710076" y="8455020"/>
            <a:ext cx="7026667" cy="1309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rgbClr val="ABDEEB">
              <a:alpha val="40000"/>
            </a:srgbClr>
          </a:solidFill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5" name="Shape 105"/>
          <p:cNvSpPr/>
          <p:nvPr/>
        </p:nvSpPr>
        <p:spPr>
          <a:xfrm>
            <a:off x="690797" y="8446594"/>
            <a:ext cx="5248642" cy="13275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/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-8594" y="8236448"/>
            <a:ext cx="4838848" cy="1537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blipFill>
            <a:blip r:embed="rId2"/>
          </a:blipFill>
          <a:ln w="12700"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7" name="Shape 107"/>
          <p:cNvSpPr/>
          <p:nvPr/>
        </p:nvSpPr>
        <p:spPr>
          <a:xfrm>
            <a:off x="-13138" y="8231448"/>
            <a:ext cx="4843391" cy="1542234"/>
          </a:xfrm>
          <a:prstGeom prst="line">
            <a:avLst/>
          </a:prstGeom>
          <a:solidFill>
            <a:srgbClr val="000000">
              <a:alpha val="0"/>
            </a:srgbClr>
          </a:solidFill>
          <a:ln w="17159">
            <a:solidFill>
              <a:srgbClr val="5EA4B5"/>
            </a:solidFill>
            <a:miter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08" name="Shape 108"/>
          <p:cNvSpPr>
            <a:spLocks noGrp="1"/>
          </p:cNvSpPr>
          <p:nvPr>
            <p:ph type="title"/>
          </p:nvPr>
        </p:nvSpPr>
        <p:spPr>
          <a:xfrm>
            <a:off x="650239" y="390595"/>
            <a:ext cx="11704321" cy="1625601"/>
          </a:xfrm>
          <a:prstGeom prst="rect">
            <a:avLst/>
          </a:prstGeom>
        </p:spPr>
        <p:txBody>
          <a:bodyPr lIns="126435" tIns="72248" rIns="126435" bIns="72248"/>
          <a:lstStyle/>
          <a:p>
            <a:pPr lvl="0" algn="l" defTabSz="1300480">
              <a:defRPr sz="5831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pic>
        <p:nvPicPr>
          <p:cNvPr id="109" name="image2.pdf"/>
          <p:cNvPicPr/>
          <p:nvPr/>
        </p:nvPicPr>
        <p:blipFill>
          <a:blip r:embed="rId3"/>
          <a:stretch>
            <a:fillRect/>
          </a:stretch>
        </p:blipFill>
        <p:spPr>
          <a:xfrm>
            <a:off x="1074596" y="985167"/>
            <a:ext cx="10650784" cy="819291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710076" y="8455020"/>
            <a:ext cx="7026667" cy="1309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rgbClr val="ABDEEB">
              <a:alpha val="40000"/>
            </a:srgbClr>
          </a:solidFill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2" name="Shape 42"/>
          <p:cNvSpPr/>
          <p:nvPr/>
        </p:nvSpPr>
        <p:spPr>
          <a:xfrm>
            <a:off x="690797" y="8446594"/>
            <a:ext cx="5248642" cy="13275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/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3" name="Shape 43"/>
          <p:cNvSpPr/>
          <p:nvPr/>
        </p:nvSpPr>
        <p:spPr>
          <a:xfrm>
            <a:off x="-8594" y="8236448"/>
            <a:ext cx="4838848" cy="1537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blipFill>
            <a:blip r:embed="rId2"/>
          </a:blipFill>
          <a:ln w="12700"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" name="Shape 44"/>
          <p:cNvSpPr/>
          <p:nvPr/>
        </p:nvSpPr>
        <p:spPr>
          <a:xfrm>
            <a:off x="-13138" y="8231448"/>
            <a:ext cx="4843391" cy="1542234"/>
          </a:xfrm>
          <a:prstGeom prst="line">
            <a:avLst/>
          </a:prstGeom>
          <a:solidFill>
            <a:srgbClr val="000000">
              <a:alpha val="0"/>
            </a:srgbClr>
          </a:solidFill>
          <a:ln w="17159">
            <a:solidFill>
              <a:srgbClr val="5EA4B5"/>
            </a:solidFill>
            <a:miter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graphicFrame>
        <p:nvGraphicFramePr>
          <p:cNvPr id="45" name="Table 45"/>
          <p:cNvGraphicFramePr/>
          <p:nvPr>
            <p:extLst>
              <p:ext uri="{D42A27DB-BD31-4B8C-83A1-F6EECF244321}">
                <p14:modId xmlns:p14="http://schemas.microsoft.com/office/powerpoint/2010/main" val="4145091509"/>
              </p:ext>
            </p:extLst>
          </p:nvPr>
        </p:nvGraphicFramePr>
        <p:xfrm>
          <a:off x="1381831" y="3062882"/>
          <a:ext cx="10445960" cy="364289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222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2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7381">
                <a:tc>
                  <a:txBody>
                    <a:bodyPr/>
                    <a:lstStyle/>
                    <a:p>
                      <a:pPr lvl="0" defTabSz="1300480">
                        <a:lnSpc>
                          <a:spcPct val="115000"/>
                        </a:lnSpc>
                      </a:pPr>
                      <a:r>
                        <a:rPr sz="1706" b="1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Nesnelcilik (Objectivism)</a:t>
                      </a:r>
                    </a:p>
                  </a:txBody>
                  <a:tcPr marL="63500" marR="63500" marT="63500" marB="63500" horzOverflow="overflow">
                    <a:lnL w="18062">
                      <a:solidFill>
                        <a:srgbClr val="000000"/>
                      </a:solidFill>
                      <a:miter lim="400000"/>
                    </a:lnL>
                    <a:lnR w="18062">
                      <a:solidFill>
                        <a:srgbClr val="000000"/>
                      </a:solidFill>
                      <a:miter lim="400000"/>
                    </a:lnR>
                    <a:lnT w="18062">
                      <a:solidFill>
                        <a:srgbClr val="000000"/>
                      </a:solidFill>
                      <a:miter lim="400000"/>
                    </a:lnT>
                    <a:lnB w="18062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1300480">
                        <a:lnSpc>
                          <a:spcPct val="115000"/>
                        </a:lnSpc>
                      </a:pPr>
                      <a:r>
                        <a:rPr sz="1706" b="1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Yapılandırıcılık (Constructivism)</a:t>
                      </a:r>
                    </a:p>
                  </a:txBody>
                  <a:tcPr marL="63500" marR="63500" marT="63500" marB="63500" horzOverflow="overflow">
                    <a:lnL w="18062">
                      <a:solidFill>
                        <a:srgbClr val="000000"/>
                      </a:solidFill>
                      <a:miter lim="400000"/>
                    </a:lnL>
                    <a:lnR w="18062">
                      <a:solidFill>
                        <a:srgbClr val="000000"/>
                      </a:solidFill>
                      <a:miter lim="400000"/>
                    </a:lnR>
                    <a:lnT w="18062">
                      <a:solidFill>
                        <a:srgbClr val="000000"/>
                      </a:solidFill>
                      <a:miter lim="400000"/>
                    </a:lnT>
                    <a:lnB w="18062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2404"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1706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Bilgi bireyin tecrübeleri sonucunda oluşur.  </a:t>
                      </a:r>
                      <a:endParaRPr sz="1564" dirty="0">
                        <a:uFill>
                          <a:solidFill/>
                        </a:uFill>
                        <a:latin typeface="Helvetica"/>
                        <a:ea typeface="Helvetica"/>
                        <a:cs typeface="Helvetica"/>
                        <a:sym typeface="Helvetica"/>
                      </a:endParaRPr>
                    </a:p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1706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Tecrübe genişledikçe derinleştikçe dünyanın gerçekte nasıl olduğuna yaklaşılır</a:t>
                      </a:r>
                      <a:endParaRPr sz="1564" dirty="0">
                        <a:uFill>
                          <a:solidFill/>
                        </a:uFill>
                        <a:latin typeface="Helvetica"/>
                        <a:ea typeface="Helvetica"/>
                        <a:cs typeface="Helvetica"/>
                        <a:sym typeface="Helvetica"/>
                      </a:endParaRPr>
                    </a:p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1706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Bilginin bireyden (öğrenen) bağımsız bir biçimde var olduğu düşünülür.</a:t>
                      </a:r>
                      <a:endParaRPr sz="1564" dirty="0">
                        <a:uFill>
                          <a:solidFill/>
                        </a:uFill>
                        <a:latin typeface="Helvetica"/>
                        <a:ea typeface="Helvetica"/>
                        <a:cs typeface="Helvetica"/>
                        <a:sym typeface="Helvetica"/>
                      </a:endParaRPr>
                    </a:p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1706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Öğrenme bireyden bağımsız bir biçimde var olan bu bilginin bireye aktarılmasıdır. </a:t>
                      </a:r>
                      <a:endParaRPr sz="1564" dirty="0">
                        <a:uFill>
                          <a:solidFill/>
                        </a:uFill>
                        <a:latin typeface="Helvetica"/>
                        <a:ea typeface="Helvetica"/>
                        <a:cs typeface="Helvetica"/>
                        <a:sym typeface="Helvetica"/>
                      </a:endParaRPr>
                    </a:p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1706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Davranışçı ve bilişsel bilgi işlem teorileri </a:t>
                      </a:r>
                    </a:p>
                  </a:txBody>
                  <a:tcPr marL="63500" marR="63500" marT="63500" marB="63500" horzOverflow="overflow">
                    <a:lnL w="18062">
                      <a:solidFill>
                        <a:srgbClr val="000000"/>
                      </a:solidFill>
                      <a:miter lim="400000"/>
                    </a:lnL>
                    <a:lnR w="18062">
                      <a:solidFill>
                        <a:srgbClr val="000000"/>
                      </a:solidFill>
                      <a:miter lim="400000"/>
                    </a:lnR>
                    <a:lnT w="18062">
                      <a:solidFill>
                        <a:srgbClr val="000000"/>
                      </a:solidFill>
                      <a:miter lim="400000"/>
                    </a:lnT>
                    <a:lnB w="18062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1706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Yapılandırıcı yaklaşımdaki temel varsayım bilginin birey (öğrenen) tarafından kurulmasıdır. </a:t>
                      </a:r>
                      <a:endParaRPr sz="1564" dirty="0">
                        <a:uFill>
                          <a:solidFill/>
                        </a:uFill>
                        <a:latin typeface="Helvetica"/>
                        <a:ea typeface="Helvetica"/>
                        <a:cs typeface="Helvetica"/>
                        <a:sym typeface="Helvetica"/>
                      </a:endParaRPr>
                    </a:p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1706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Bireyler doldurulması gereken boş bir nesne gibi görülmezler.</a:t>
                      </a:r>
                      <a:endParaRPr sz="1564" dirty="0">
                        <a:uFill>
                          <a:solidFill/>
                        </a:uFill>
                        <a:latin typeface="Helvetica"/>
                        <a:ea typeface="Helvetica"/>
                        <a:cs typeface="Helvetica"/>
                        <a:sym typeface="Helvetica"/>
                      </a:endParaRPr>
                    </a:p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1706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Bireyler anlam arayan aktif organizmalardır.</a:t>
                      </a:r>
                      <a:endParaRPr sz="1564" dirty="0">
                        <a:uFill>
                          <a:solidFill/>
                        </a:uFill>
                        <a:latin typeface="Helvetica"/>
                        <a:ea typeface="Helvetica"/>
                        <a:cs typeface="Helvetica"/>
                        <a:sym typeface="Helvetica"/>
                      </a:endParaRPr>
                    </a:p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1706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Ne öğrenildiğinden ziyade, tatmin edici yeni bilgi oluşuncaya kadarki zihinsel süreç test edilir.   </a:t>
                      </a:r>
                    </a:p>
                  </a:txBody>
                  <a:tcPr marL="63500" marR="63500" marT="63500" marB="63500" horzOverflow="overflow">
                    <a:lnL w="18062">
                      <a:solidFill>
                        <a:srgbClr val="000000"/>
                      </a:solidFill>
                      <a:miter lim="400000"/>
                    </a:lnL>
                    <a:lnR w="18062">
                      <a:solidFill>
                        <a:srgbClr val="000000"/>
                      </a:solidFill>
                      <a:miter lim="400000"/>
                    </a:lnR>
                    <a:lnT w="18062">
                      <a:solidFill>
                        <a:srgbClr val="000000"/>
                      </a:solidFill>
                      <a:miter lim="400000"/>
                    </a:lnT>
                    <a:lnB w="18062">
                      <a:solidFill>
                        <a:srgbClr val="000000"/>
                      </a:solidFill>
                      <a:miter lim="400000"/>
                    </a:lnB>
                    <a:solidFill>
                      <a:srgbClr val="000000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650239" y="390596"/>
            <a:ext cx="11704321" cy="1311450"/>
          </a:xfrm>
          <a:prstGeom prst="rect">
            <a:avLst/>
          </a:prstGeom>
        </p:spPr>
        <p:txBody>
          <a:bodyPr lIns="126435" tIns="72248" rIns="126435" bIns="72248">
            <a:noAutofit/>
          </a:bodyPr>
          <a:lstStyle/>
          <a:p>
            <a:pPr lvl="0" defTabSz="1300480">
              <a:defRPr sz="1800"/>
            </a:pPr>
            <a:r>
              <a:rPr sz="3600" b="1" dirty="0">
                <a:solidFill>
                  <a:srgbClr val="464646"/>
                </a:solidFill>
                <a:uFill>
                  <a:solidFill>
                    <a:srgbClr val="464646"/>
                  </a:solidFill>
                </a:uFill>
                <a:latin typeface="Arial"/>
                <a:ea typeface="Times New Roman"/>
                <a:cs typeface="Arial"/>
                <a:sym typeface="Times New Roman"/>
              </a:rPr>
              <a:t>Nesnelcilik (Objectivism) – Yapılandırmacılık (Constructivism)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710076" y="8455020"/>
            <a:ext cx="7026667" cy="1309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rgbClr val="ABDEEB">
              <a:alpha val="40000"/>
            </a:srgbClr>
          </a:solidFill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690797" y="8446594"/>
            <a:ext cx="5248642" cy="13275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/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-8594" y="8236448"/>
            <a:ext cx="4838848" cy="1537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blipFill>
            <a:blip r:embed="rId2"/>
          </a:blipFill>
          <a:ln w="12700"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" name="Shape 51"/>
          <p:cNvSpPr/>
          <p:nvPr/>
        </p:nvSpPr>
        <p:spPr>
          <a:xfrm>
            <a:off x="-13138" y="8231448"/>
            <a:ext cx="4843391" cy="1542234"/>
          </a:xfrm>
          <a:prstGeom prst="line">
            <a:avLst/>
          </a:prstGeom>
          <a:solidFill>
            <a:srgbClr val="000000">
              <a:alpha val="0"/>
            </a:srgbClr>
          </a:solidFill>
          <a:ln w="17159">
            <a:solidFill>
              <a:srgbClr val="5EA4B5"/>
            </a:solidFill>
            <a:miter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650239" y="2553908"/>
            <a:ext cx="11704321" cy="5677540"/>
          </a:xfrm>
          <a:prstGeom prst="rect">
            <a:avLst/>
          </a:prstGeom>
        </p:spPr>
        <p:txBody>
          <a:bodyPr lIns="126435" tIns="72248" rIns="126435" bIns="72248" anchor="t">
            <a:noAutofit/>
          </a:bodyPr>
          <a:lstStyle/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Öğrenme zor, karmaşık, gerçekçi ve alakalı koşullar içine yedirilmelidir.</a:t>
            </a: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sz="2800" dirty="0">
              <a:uFill>
                <a:solidFill/>
              </a:uFill>
              <a:latin typeface="Arial"/>
              <a:ea typeface="Helvetica"/>
              <a:cs typeface="Arial"/>
              <a:sym typeface="Helvetica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Öğrenmenin bir parçası olarak sosyal müzakere ortamı sağlanmalı.</a:t>
            </a: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sz="2800" dirty="0">
              <a:uFill>
                <a:solidFill/>
              </a:uFill>
              <a:latin typeface="Arial"/>
              <a:ea typeface="Helvetica"/>
              <a:cs typeface="Arial"/>
              <a:sym typeface="Helvetica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Çoklu bakış açısı desteklenmeli ve çoklu temsiller kullanılmalıdır.</a:t>
            </a: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sz="2800" dirty="0">
              <a:uFill>
                <a:solidFill/>
              </a:uFill>
              <a:latin typeface="Arial"/>
              <a:ea typeface="Helvetica"/>
              <a:cs typeface="Arial"/>
              <a:sym typeface="Helvetica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Öğrenmede sahiplik: öğrenmede bireylerin ihtiyaçları karşılanmalı.</a:t>
            </a: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sz="2800" dirty="0">
              <a:uFill>
                <a:solidFill/>
              </a:uFill>
              <a:latin typeface="Arial"/>
              <a:ea typeface="Helvetica"/>
              <a:cs typeface="Arial"/>
              <a:sym typeface="Helvetica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Bilgi yapılandırmadasındaki (inşasındaki) farkındalık: Metacognition</a:t>
            </a:r>
            <a:endParaRPr sz="2800" dirty="0">
              <a:uFill>
                <a:solidFill/>
              </a:uFill>
              <a:latin typeface="Arial"/>
              <a:ea typeface="Helvetica"/>
              <a:cs typeface="Arial"/>
              <a:sym typeface="Helvetica"/>
            </a:endParaRPr>
          </a:p>
          <a:p>
            <a:pPr marL="109728" lvl="0" indent="0" defTabSz="1300480">
              <a:spcBef>
                <a:spcPts val="400"/>
              </a:spcBef>
              <a:buSzTx/>
              <a:buNone/>
              <a:defRPr sz="1800"/>
            </a:pP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 </a:t>
            </a:r>
            <a:endParaRPr sz="2800" dirty="0">
              <a:uFill>
                <a:solidFill/>
              </a:uFill>
              <a:latin typeface="Arial"/>
              <a:ea typeface="Helvetica"/>
              <a:cs typeface="Arial"/>
              <a:sym typeface="Helvetica"/>
            </a:endParaRPr>
          </a:p>
        </p:txBody>
      </p:sp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650239" y="390596"/>
            <a:ext cx="11704321" cy="1106629"/>
          </a:xfrm>
          <a:prstGeom prst="rect">
            <a:avLst/>
          </a:prstGeom>
        </p:spPr>
        <p:txBody>
          <a:bodyPr lIns="126435" tIns="72248" rIns="126435" bIns="72248"/>
          <a:lstStyle>
            <a:lvl1pPr defTabSz="1300480">
              <a:defRPr sz="3982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  <a:uFillTx/>
              </a:defRPr>
            </a:pPr>
            <a:r>
              <a:rPr sz="3982" b="1" dirty="0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Arial"/>
                <a:cs typeface="Arial"/>
              </a:rPr>
              <a:t>Yapılandırmacı Yaklaşımda Öğrenme Koşulları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710076" y="8455020"/>
            <a:ext cx="7026667" cy="1309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rgbClr val="ABDEEB">
              <a:alpha val="40000"/>
            </a:srgbClr>
          </a:solidFill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" name="Shape 56"/>
          <p:cNvSpPr/>
          <p:nvPr/>
        </p:nvSpPr>
        <p:spPr>
          <a:xfrm>
            <a:off x="690797" y="8446594"/>
            <a:ext cx="5248642" cy="13275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/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7" name="Shape 57"/>
          <p:cNvSpPr/>
          <p:nvPr/>
        </p:nvSpPr>
        <p:spPr>
          <a:xfrm>
            <a:off x="-8594" y="8236448"/>
            <a:ext cx="4838848" cy="1537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blipFill>
            <a:blip r:embed="rId2"/>
          </a:blipFill>
          <a:ln w="12700"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-13138" y="8231448"/>
            <a:ext cx="4843391" cy="1542234"/>
          </a:xfrm>
          <a:prstGeom prst="line">
            <a:avLst/>
          </a:prstGeom>
          <a:solidFill>
            <a:srgbClr val="000000">
              <a:alpha val="0"/>
            </a:srgbClr>
          </a:solidFill>
          <a:ln w="17159">
            <a:solidFill>
              <a:srgbClr val="5EA4B5"/>
            </a:solidFill>
            <a:miter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650239" y="1702046"/>
            <a:ext cx="11704321" cy="6841657"/>
          </a:xfrm>
          <a:prstGeom prst="rect">
            <a:avLst/>
          </a:prstGeom>
        </p:spPr>
        <p:txBody>
          <a:bodyPr lIns="126435" tIns="72248" rIns="126435" bIns="72248" anchor="t"/>
          <a:lstStyle/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Helvetica"/>
              <a:defRPr sz="1800"/>
            </a:pPr>
            <a:r>
              <a:rPr sz="3413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Biyoloji Bilimleri Müfredat Çalışmaları (BSCS-1980): Temelleri yapılandırmacı yaklaşıma dayanır ve kavramsal değişimi kolaylaştırır. </a:t>
            </a:r>
            <a:endParaRPr sz="3840" dirty="0">
              <a:uFill>
                <a:solidFill/>
              </a:uFill>
              <a:latin typeface="Arial"/>
              <a:ea typeface="Helvetica"/>
              <a:cs typeface="Arial"/>
              <a:sym typeface="Helvetica"/>
            </a:endParaRPr>
          </a:p>
          <a:p>
            <a:pPr marL="109728" lvl="0" indent="0" defTabSz="1300480">
              <a:spcBef>
                <a:spcPts val="400"/>
              </a:spcBef>
              <a:buSzTx/>
              <a:buNone/>
              <a:defRPr sz="1800"/>
            </a:pPr>
            <a:endParaRPr sz="3413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Helvetica"/>
              <a:defRPr sz="1800"/>
            </a:pPr>
            <a:r>
              <a:rPr sz="3413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Beş basamak sırasıyla: (1) ilgi çekmek (engagement), (2) keşif (exploration), (3) açıklama (explain), (4) detaylandırma (elaboration), (5) değerlendirme (evaluation). </a:t>
            </a:r>
            <a:endParaRPr sz="3840" dirty="0">
              <a:uFill>
                <a:solidFill/>
              </a:uFill>
              <a:latin typeface="Arial"/>
              <a:ea typeface="Helvetica"/>
              <a:cs typeface="Arial"/>
              <a:sym typeface="Helvetica"/>
            </a:endParaRPr>
          </a:p>
          <a:p>
            <a:pPr marL="109728" lvl="0" indent="0" defTabSz="1300480">
              <a:spcBef>
                <a:spcPts val="400"/>
              </a:spcBef>
              <a:buSzTx/>
              <a:buNone/>
              <a:defRPr sz="1800"/>
            </a:pPr>
            <a:endParaRPr sz="3413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Helvetica"/>
              <a:defRPr sz="1800"/>
            </a:pPr>
            <a:r>
              <a:rPr sz="3413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 Karplus’un temellerini attığı ve geliştirilen öğrenme döngüsü yaklaşımının genişletilmesi ile oluşturulmuştur.   </a:t>
            </a:r>
          </a:p>
        </p:txBody>
      </p:sp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650239" y="390596"/>
            <a:ext cx="11704321" cy="1311450"/>
          </a:xfrm>
          <a:prstGeom prst="rect">
            <a:avLst/>
          </a:prstGeom>
        </p:spPr>
        <p:txBody>
          <a:bodyPr lIns="126435" tIns="72248" rIns="126435" bIns="72248"/>
          <a:lstStyle>
            <a:lvl1pPr defTabSz="1300480">
              <a:defRPr sz="3982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  <a:uFillTx/>
              </a:defRPr>
            </a:pPr>
            <a:r>
              <a:rPr sz="3982" b="1" dirty="0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Arial"/>
                <a:cs typeface="Arial"/>
              </a:rPr>
              <a:t>5E Öğrenme Modeli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710076" y="8455020"/>
            <a:ext cx="7026667" cy="1309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rgbClr val="ABDEEB">
              <a:alpha val="40000"/>
            </a:srgbClr>
          </a:solidFill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690797" y="8446594"/>
            <a:ext cx="5248642" cy="13275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/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" name="Shape 64"/>
          <p:cNvSpPr/>
          <p:nvPr/>
        </p:nvSpPr>
        <p:spPr>
          <a:xfrm>
            <a:off x="-8594" y="8236448"/>
            <a:ext cx="4838848" cy="1537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blipFill>
            <a:blip r:embed="rId2"/>
          </a:blipFill>
          <a:ln w="12700"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" name="Shape 65"/>
          <p:cNvSpPr/>
          <p:nvPr/>
        </p:nvSpPr>
        <p:spPr>
          <a:xfrm>
            <a:off x="-13138" y="8231448"/>
            <a:ext cx="4843391" cy="1542234"/>
          </a:xfrm>
          <a:prstGeom prst="line">
            <a:avLst/>
          </a:prstGeom>
          <a:solidFill>
            <a:srgbClr val="000000">
              <a:alpha val="0"/>
            </a:srgbClr>
          </a:solidFill>
          <a:ln w="17159">
            <a:solidFill>
              <a:srgbClr val="5EA4B5"/>
            </a:solidFill>
            <a:miter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graphicFrame>
        <p:nvGraphicFramePr>
          <p:cNvPr id="66" name="Table 66"/>
          <p:cNvGraphicFramePr/>
          <p:nvPr>
            <p:extLst>
              <p:ext uri="{D42A27DB-BD31-4B8C-83A1-F6EECF244321}">
                <p14:modId xmlns:p14="http://schemas.microsoft.com/office/powerpoint/2010/main" val="3837923535"/>
              </p:ext>
            </p:extLst>
          </p:nvPr>
        </p:nvGraphicFramePr>
        <p:xfrm>
          <a:off x="803025" y="2390543"/>
          <a:ext cx="11127178" cy="4799314"/>
        </p:xfrm>
        <a:graphic>
          <a:graphicData uri="http://schemas.openxmlformats.org/drawingml/2006/table">
            <a:tbl>
              <a:tblPr firstRow="1" firstCol="1">
                <a:tableStyleId>{4C3C2611-4C71-4FC5-86AE-919BDF0F9419}</a:tableStyleId>
              </a:tblPr>
              <a:tblGrid>
                <a:gridCol w="5596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0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6598">
                <a:tc>
                  <a:txBody>
                    <a:bodyPr/>
                    <a:lstStyle/>
                    <a:p>
                      <a:pPr lvl="0" defTabSz="1300480">
                        <a:lnSpc>
                          <a:spcPct val="115000"/>
                        </a:lnSpc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sym typeface="Helvetica"/>
                        </a:rPr>
                        <a:t>Öğrenme Döngüsü Yaklaşımı</a:t>
                      </a:r>
                    </a:p>
                  </a:txBody>
                  <a:tcPr marL="63500" marR="63500" marT="63500" marB="635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18062">
                      <a:solidFill>
                        <a:srgbClr val="FFFFFF"/>
                      </a:solidFill>
                      <a:miter lim="400000"/>
                    </a:lnT>
                    <a:lnB w="54186">
                      <a:solidFill>
                        <a:srgbClr val="FFFFFF"/>
                      </a:solidFill>
                      <a:miter lim="400000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lvl="0" defTabSz="1300480">
                        <a:lnSpc>
                          <a:spcPct val="115000"/>
                        </a:lnSpc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sym typeface="Helvetica"/>
                        </a:rPr>
                        <a:t>5E Öğrenme Modeli</a:t>
                      </a:r>
                    </a:p>
                  </a:txBody>
                  <a:tcPr marL="63500" marR="63500" marT="63500" marB="635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18062">
                      <a:solidFill>
                        <a:srgbClr val="FFFFFF"/>
                      </a:solidFill>
                      <a:miter lim="400000"/>
                    </a:lnT>
                    <a:lnB w="54186">
                      <a:solidFill>
                        <a:srgbClr val="FFFFFF"/>
                      </a:solidFill>
                      <a:miter lim="400000"/>
                    </a:lnB>
                    <a:solidFill>
                      <a:srgbClr val="2DA2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6598"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564" b="1" i="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sym typeface="Helvetica"/>
                        </a:rPr>
                        <a:t> </a:t>
                      </a:r>
                    </a:p>
                  </a:txBody>
                  <a:tcPr marL="50800" marR="50800" marT="50800" marB="508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54186">
                      <a:solidFill>
                        <a:srgbClr val="FFFFFF"/>
                      </a:solidFill>
                      <a:miter lim="400000"/>
                    </a:lnT>
                    <a:lnB w="18062">
                      <a:solidFill>
                        <a:srgbClr val="FFFFFF"/>
                      </a:solidFill>
                      <a:miter lim="400000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2400" b="1" i="1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İlgi çekmek (</a:t>
                      </a:r>
                      <a:r>
                        <a:rPr lang="tr-TR" sz="2400" b="1" i="1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E</a:t>
                      </a:r>
                      <a:r>
                        <a:rPr sz="2400" b="1" i="1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ngagement)</a:t>
                      </a:r>
                    </a:p>
                  </a:txBody>
                  <a:tcPr marL="63500" marR="63500" marT="63500" marB="635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54186">
                      <a:solidFill>
                        <a:srgbClr val="FFFFFF"/>
                      </a:solidFill>
                      <a:miter lim="400000"/>
                    </a:lnT>
                    <a:lnB w="18062">
                      <a:solidFill>
                        <a:srgbClr val="FFFFFF"/>
                      </a:solidFill>
                      <a:miter lim="400000"/>
                    </a:lnB>
                    <a:solidFill>
                      <a:srgbClr val="D3EC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598"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 i="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sym typeface="Helvetica"/>
                        </a:rPr>
                        <a:t>Keşif (Exploration)</a:t>
                      </a:r>
                    </a:p>
                  </a:txBody>
                  <a:tcPr marL="50800" marR="50800" marT="50800" marB="508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18062">
                      <a:solidFill>
                        <a:srgbClr val="FFFFFF"/>
                      </a:solidFill>
                      <a:miter lim="400000"/>
                    </a:lnT>
                    <a:lnB w="18062">
                      <a:solidFill>
                        <a:srgbClr val="FFFFFF"/>
                      </a:solidFill>
                      <a:miter lim="400000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2400" b="1" i="1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Keşif (Exploration)</a:t>
                      </a:r>
                    </a:p>
                  </a:txBody>
                  <a:tcPr marL="63500" marR="63500" marT="63500" marB="635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18062">
                      <a:solidFill>
                        <a:srgbClr val="FFFFFF"/>
                      </a:solidFill>
                      <a:miter lim="400000"/>
                    </a:lnT>
                    <a:lnB w="18062">
                      <a:solidFill>
                        <a:srgbClr val="FFFFFF"/>
                      </a:solidFill>
                      <a:miter lim="400000"/>
                    </a:lnB>
                    <a:solidFill>
                      <a:srgbClr val="EB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6598"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 i="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sym typeface="Helvetica"/>
                        </a:rPr>
                        <a:t>Terim Tanıtımı (Term Introduction)</a:t>
                      </a:r>
                    </a:p>
                  </a:txBody>
                  <a:tcPr marL="50800" marR="50800" marT="50800" marB="508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18062">
                      <a:solidFill>
                        <a:srgbClr val="FFFFFF"/>
                      </a:solidFill>
                      <a:miter lim="400000"/>
                    </a:lnT>
                    <a:lnB w="18062">
                      <a:solidFill>
                        <a:srgbClr val="FFFFFF"/>
                      </a:solidFill>
                      <a:miter lim="400000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2400" b="1" i="1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Açıklama (Explanation)</a:t>
                      </a:r>
                    </a:p>
                  </a:txBody>
                  <a:tcPr marL="63500" marR="63500" marT="63500" marB="635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18062">
                      <a:solidFill>
                        <a:srgbClr val="FFFFFF"/>
                      </a:solidFill>
                      <a:miter lim="400000"/>
                    </a:lnT>
                    <a:lnB w="18062">
                      <a:solidFill>
                        <a:srgbClr val="FFFFFF"/>
                      </a:solidFill>
                      <a:miter lim="400000"/>
                    </a:lnB>
                    <a:solidFill>
                      <a:srgbClr val="D3EC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324"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2400" b="1" i="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sym typeface="Helvetica"/>
                        </a:rPr>
                        <a:t>Kavram Uygulaması (Concept Application)</a:t>
                      </a:r>
                    </a:p>
                  </a:txBody>
                  <a:tcPr marL="50800" marR="50800" marT="50800" marB="508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18062">
                      <a:solidFill>
                        <a:srgbClr val="FFFFFF"/>
                      </a:solidFill>
                      <a:miter lim="400000"/>
                    </a:lnT>
                    <a:lnB w="18062">
                      <a:solidFill>
                        <a:srgbClr val="FFFFFF"/>
                      </a:solidFill>
                      <a:miter lim="400000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2400" b="1" i="1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Detaylandırma (El</a:t>
                      </a:r>
                      <a:r>
                        <a:rPr lang="tr-TR" sz="2400" b="1" i="1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a</a:t>
                      </a:r>
                      <a:r>
                        <a:rPr sz="2400" b="1" i="1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boration)</a:t>
                      </a:r>
                    </a:p>
                  </a:txBody>
                  <a:tcPr marL="63500" marR="63500" marT="63500" marB="635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18062">
                      <a:solidFill>
                        <a:srgbClr val="FFFFFF"/>
                      </a:solidFill>
                      <a:miter lim="400000"/>
                    </a:lnT>
                    <a:lnB w="18062">
                      <a:solidFill>
                        <a:srgbClr val="FFFFFF"/>
                      </a:solidFill>
                      <a:miter lim="400000"/>
                    </a:lnB>
                    <a:solidFill>
                      <a:srgbClr val="EB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598"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sz="1564" b="1" i="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sym typeface="Helvetica"/>
                        </a:rPr>
                        <a:t> </a:t>
                      </a:r>
                    </a:p>
                  </a:txBody>
                  <a:tcPr marL="50800" marR="50800" marT="50800" marB="508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18062">
                      <a:solidFill>
                        <a:srgbClr val="FFFFFF"/>
                      </a:solidFill>
                      <a:miter lim="400000"/>
                    </a:lnT>
                    <a:lnB w="18062">
                      <a:solidFill>
                        <a:srgbClr val="FFFFFF"/>
                      </a:solidFill>
                      <a:miter lim="400000"/>
                    </a:lnB>
                    <a:solidFill>
                      <a:srgbClr val="2DA2B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defTabSz="1300480">
                        <a:lnSpc>
                          <a:spcPct val="115000"/>
                        </a:lnSpc>
                      </a:pPr>
                      <a:r>
                        <a:rPr sz="2400" b="1" i="1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Değerlendirme (Evaluation</a:t>
                      </a:r>
                      <a:r>
                        <a:rPr lang="tr-TR" sz="2400" b="1" i="1" dirty="0">
                          <a:uFill>
                            <a:solidFill/>
                          </a:u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)</a:t>
                      </a:r>
                      <a:endParaRPr sz="2400" b="1" i="1" dirty="0">
                        <a:uFill>
                          <a:solidFill/>
                        </a:uFill>
                        <a:latin typeface="Helvetica"/>
                        <a:ea typeface="Helvetica"/>
                        <a:cs typeface="Helvetica"/>
                        <a:sym typeface="Helvetica"/>
                      </a:endParaRPr>
                    </a:p>
                  </a:txBody>
                  <a:tcPr marL="63500" marR="63500" marT="63500" marB="63500" horzOverflow="overflow">
                    <a:lnL w="18062">
                      <a:solidFill>
                        <a:srgbClr val="FFFFFF"/>
                      </a:solidFill>
                      <a:miter lim="400000"/>
                    </a:lnL>
                    <a:lnR w="18062">
                      <a:solidFill>
                        <a:srgbClr val="FFFFFF"/>
                      </a:solidFill>
                      <a:miter lim="400000"/>
                    </a:lnR>
                    <a:lnT w="18062">
                      <a:solidFill>
                        <a:srgbClr val="FFFFFF"/>
                      </a:solidFill>
                      <a:miter lim="400000"/>
                    </a:lnT>
                    <a:lnB w="18062">
                      <a:solidFill>
                        <a:srgbClr val="FFFFFF"/>
                      </a:solidFill>
                      <a:miter lim="400000"/>
                    </a:lnB>
                    <a:solidFill>
                      <a:srgbClr val="D3EC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xfrm>
            <a:off x="650239" y="390595"/>
            <a:ext cx="11704321" cy="1625601"/>
          </a:xfrm>
          <a:prstGeom prst="rect">
            <a:avLst/>
          </a:prstGeom>
        </p:spPr>
        <p:txBody>
          <a:bodyPr lIns="126435" tIns="72248" rIns="126435" bIns="72248">
            <a:normAutofit/>
          </a:bodyPr>
          <a:lstStyle>
            <a:lvl1pPr algn="l" defTabSz="1300480">
              <a:defRPr sz="3982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 algn="ctr">
              <a:defRPr sz="1800" b="0">
                <a:solidFill>
                  <a:srgbClr val="000000"/>
                </a:solidFill>
                <a:effectLst/>
                <a:uFillTx/>
              </a:defRPr>
            </a:pPr>
            <a:r>
              <a:rPr sz="3600" b="1" dirty="0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Arial"/>
                <a:cs typeface="Arial"/>
              </a:rPr>
              <a:t>Öğrenme Döngüsü Yaklaşımı – 5E Öğrenme Modeli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>
            <a:off x="710076" y="8455020"/>
            <a:ext cx="7026667" cy="1309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rgbClr val="ABDEEB">
              <a:alpha val="40000"/>
            </a:srgbClr>
          </a:solidFill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" name="Shape 70"/>
          <p:cNvSpPr/>
          <p:nvPr/>
        </p:nvSpPr>
        <p:spPr>
          <a:xfrm>
            <a:off x="690797" y="8446594"/>
            <a:ext cx="5248642" cy="13275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/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-8594" y="8236448"/>
            <a:ext cx="4838848" cy="1537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blipFill>
            <a:blip r:embed="rId2"/>
          </a:blipFill>
          <a:ln w="12700"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-13138" y="8231448"/>
            <a:ext cx="4843391" cy="1542234"/>
          </a:xfrm>
          <a:prstGeom prst="line">
            <a:avLst/>
          </a:prstGeom>
          <a:solidFill>
            <a:srgbClr val="000000">
              <a:alpha val="0"/>
            </a:srgbClr>
          </a:solidFill>
          <a:ln w="17159">
            <a:solidFill>
              <a:srgbClr val="5EA4B5"/>
            </a:solidFill>
            <a:miter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650239" y="2017020"/>
            <a:ext cx="11704321" cy="6526683"/>
          </a:xfrm>
          <a:prstGeom prst="rect">
            <a:avLst/>
          </a:prstGeom>
        </p:spPr>
        <p:txBody>
          <a:bodyPr lIns="126435" tIns="72248" rIns="126435" bIns="72248" anchor="t"/>
          <a:lstStyle/>
          <a:p>
            <a:pPr marL="433403" lvl="0" indent="-323675" defTabSz="1300480">
              <a:lnSpc>
                <a:spcPct val="9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İlgi ve merak uyandırmak</a:t>
            </a:r>
          </a:p>
          <a:p>
            <a:pPr marL="109728" lvl="0" indent="0" defTabSz="1300480">
              <a:lnSpc>
                <a:spcPct val="90000"/>
              </a:lnSpc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tr-TR" sz="3840" dirty="0">
              <a:uFill>
                <a:solidFill/>
              </a:uFill>
              <a:latin typeface="Helvetica"/>
              <a:ea typeface="Helvetica"/>
              <a:cs typeface="Helvetica"/>
              <a:sym typeface="Helvetica"/>
            </a:endParaRPr>
          </a:p>
          <a:p>
            <a:pPr marL="433403" lvl="0" indent="-323675" defTabSz="1300480">
              <a:lnSpc>
                <a:spcPct val="9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Ön bilgilerini harekete geçirmek </a:t>
            </a:r>
          </a:p>
          <a:p>
            <a:pPr marL="433403" lvl="0" indent="-323675" defTabSz="1300480">
              <a:lnSpc>
                <a:spcPct val="9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33403" lvl="0" indent="-323675" defTabSz="1300480">
              <a:lnSpc>
                <a:spcPct val="9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Sorular sormak</a:t>
            </a:r>
          </a:p>
          <a:p>
            <a:pPr marL="433403" lvl="0" indent="-323675" defTabSz="1300480">
              <a:lnSpc>
                <a:spcPct val="9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840" dirty="0">
              <a:uFill>
                <a:solidFill/>
              </a:uFill>
              <a:latin typeface="Helvetica"/>
              <a:ea typeface="Helvetica"/>
              <a:cs typeface="Helvetica"/>
              <a:sym typeface="Helvetica"/>
            </a:endParaRPr>
          </a:p>
          <a:p>
            <a:pPr marL="433403" lvl="0" indent="-323675" defTabSz="1300480">
              <a:lnSpc>
                <a:spcPct val="9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Öğrencilerin  motivasyonlarının üst noktaya çıkması ve öğrencilerin kafalarında çelişkiler oluşturmak </a:t>
            </a:r>
          </a:p>
          <a:p>
            <a:pPr marL="433403" lvl="0" indent="-323675" defTabSz="1300480">
              <a:lnSpc>
                <a:spcPct val="9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33403" lvl="0" indent="-323675" defTabSz="1300480">
              <a:lnSpc>
                <a:spcPct val="9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Materyallerin anlamlı ve iyi sunuluyor olması</a:t>
            </a:r>
          </a:p>
          <a:p>
            <a:pPr marL="433403" lvl="0" indent="-323675" defTabSz="1300480">
              <a:lnSpc>
                <a:spcPct val="9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9728" lvl="0" indent="0" defTabSz="1300480">
              <a:lnSpc>
                <a:spcPct val="90000"/>
              </a:lnSpc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xfrm>
            <a:off x="650239" y="390596"/>
            <a:ext cx="11704321" cy="1311450"/>
          </a:xfrm>
          <a:prstGeom prst="rect">
            <a:avLst/>
          </a:prstGeom>
        </p:spPr>
        <p:txBody>
          <a:bodyPr lIns="126435" tIns="72248" rIns="126435" bIns="72248"/>
          <a:lstStyle>
            <a:lvl1pPr defTabSz="1300480">
              <a:defRPr sz="3982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  <a:uFillTx/>
              </a:defRPr>
            </a:pPr>
            <a:r>
              <a:rPr sz="3982" b="1" dirty="0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Arial"/>
                <a:cs typeface="Arial"/>
              </a:rPr>
              <a:t>1. İlgi Çekmek (Engagement)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710076" y="8455020"/>
            <a:ext cx="7026667" cy="1309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rgbClr val="ABDEEB">
              <a:alpha val="40000"/>
            </a:srgbClr>
          </a:solidFill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7" name="Shape 77"/>
          <p:cNvSpPr/>
          <p:nvPr/>
        </p:nvSpPr>
        <p:spPr>
          <a:xfrm>
            <a:off x="690797" y="8446594"/>
            <a:ext cx="5248642" cy="13275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/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8" name="Shape 78"/>
          <p:cNvSpPr/>
          <p:nvPr/>
        </p:nvSpPr>
        <p:spPr>
          <a:xfrm>
            <a:off x="-8594" y="8236448"/>
            <a:ext cx="4838848" cy="1537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blipFill>
            <a:blip r:embed="rId2"/>
          </a:blipFill>
          <a:ln w="12700"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9" name="Shape 79"/>
          <p:cNvSpPr/>
          <p:nvPr/>
        </p:nvSpPr>
        <p:spPr>
          <a:xfrm>
            <a:off x="-13138" y="8231448"/>
            <a:ext cx="4843391" cy="1542234"/>
          </a:xfrm>
          <a:prstGeom prst="line">
            <a:avLst/>
          </a:prstGeom>
          <a:solidFill>
            <a:srgbClr val="000000">
              <a:alpha val="0"/>
            </a:srgbClr>
          </a:solidFill>
          <a:ln w="17159">
            <a:solidFill>
              <a:srgbClr val="5EA4B5"/>
            </a:solidFill>
            <a:miter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0" name="Shape 80"/>
          <p:cNvSpPr>
            <a:spLocks noGrp="1"/>
          </p:cNvSpPr>
          <p:nvPr>
            <p:ph type="body" idx="1"/>
          </p:nvPr>
        </p:nvSpPr>
        <p:spPr>
          <a:xfrm>
            <a:off x="650239" y="1497224"/>
            <a:ext cx="11704321" cy="7046479"/>
          </a:xfrm>
          <a:prstGeom prst="rect">
            <a:avLst/>
          </a:prstGeom>
        </p:spPr>
        <p:txBody>
          <a:bodyPr lIns="126435" tIns="72248" rIns="126435" bIns="72248" anchor="t"/>
          <a:lstStyle/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K</a:t>
            </a:r>
            <a:r>
              <a:rPr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eşfetme için etkinlikler</a:t>
            </a: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...</a:t>
            </a: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K</a:t>
            </a:r>
            <a:r>
              <a:rPr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avram yanılgılarını ortaya çıkarmak</a:t>
            </a: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...</a:t>
            </a:r>
            <a:r>
              <a:rPr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omut ve uygulamalı etkinlikler olmalıdır</a:t>
            </a: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...</a:t>
            </a:r>
          </a:p>
          <a:p>
            <a:pPr marL="109728" lvl="0" indent="0" defTabSz="1300480"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r>
              <a:rPr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840" dirty="0">
              <a:uFill>
                <a:solidFill/>
              </a:uFill>
              <a:latin typeface="Helvetica"/>
              <a:ea typeface="Helvetica"/>
              <a:cs typeface="Helvetica"/>
              <a:sym typeface="Helvetica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artışma ortamını teşvik eden bir rehber</a:t>
            </a: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, öğretmen...</a:t>
            </a: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sz="3840" dirty="0">
              <a:uFill>
                <a:solidFill/>
              </a:uFill>
              <a:latin typeface="Helvetica"/>
              <a:ea typeface="Helvetica"/>
              <a:cs typeface="Helvetica"/>
              <a:sym typeface="Helvetica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Laboratuvar etkinlikleri, eğitim yazılımları</a:t>
            </a:r>
            <a:r>
              <a:rPr lang="tr-TR" sz="3413" dirty="0">
                <a:uFill>
                  <a:solidFill/>
                </a:uFill>
                <a:latin typeface="Times New Roman"/>
                <a:ea typeface="Times New Roman"/>
                <a:cs typeface="Times New Roman"/>
                <a:sym typeface="Times New Roman"/>
              </a:rPr>
              <a:t>...</a:t>
            </a: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9728" indent="0" defTabSz="1300480"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r>
              <a:rPr lang="tr-TR" sz="3600" dirty="0"/>
              <a:t> </a:t>
            </a:r>
            <a:endParaRPr sz="3413" dirty="0">
              <a:uFill>
                <a:solidFill/>
              </a:u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650239" y="390596"/>
            <a:ext cx="11704321" cy="1106629"/>
          </a:xfrm>
          <a:prstGeom prst="rect">
            <a:avLst/>
          </a:prstGeom>
        </p:spPr>
        <p:txBody>
          <a:bodyPr lIns="126435" tIns="72248" rIns="126435" bIns="72248"/>
          <a:lstStyle>
            <a:lvl1pPr defTabSz="1300480">
              <a:defRPr sz="3982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  <a:uFillTx/>
              </a:defRPr>
            </a:pPr>
            <a:r>
              <a:rPr sz="3982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</a:rPr>
              <a:t>2. Keşif (Exploration)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>
            <a:off x="710076" y="8455020"/>
            <a:ext cx="7026667" cy="1309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rgbClr val="ABDEEB">
              <a:alpha val="40000"/>
            </a:srgbClr>
          </a:solidFill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4" name="Shape 84"/>
          <p:cNvSpPr/>
          <p:nvPr/>
        </p:nvSpPr>
        <p:spPr>
          <a:xfrm>
            <a:off x="690797" y="8446594"/>
            <a:ext cx="5248642" cy="13275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/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5" name="Shape 85"/>
          <p:cNvSpPr/>
          <p:nvPr/>
        </p:nvSpPr>
        <p:spPr>
          <a:xfrm>
            <a:off x="-8594" y="8236448"/>
            <a:ext cx="4838848" cy="1537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blipFill>
            <a:blip r:embed="rId2"/>
          </a:blipFill>
          <a:ln w="12700"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6" name="Shape 86"/>
          <p:cNvSpPr/>
          <p:nvPr/>
        </p:nvSpPr>
        <p:spPr>
          <a:xfrm>
            <a:off x="-13138" y="8231448"/>
            <a:ext cx="4843391" cy="1542234"/>
          </a:xfrm>
          <a:prstGeom prst="line">
            <a:avLst/>
          </a:prstGeom>
          <a:solidFill>
            <a:srgbClr val="000000">
              <a:alpha val="0"/>
            </a:srgbClr>
          </a:solidFill>
          <a:ln w="17159">
            <a:solidFill>
              <a:srgbClr val="5EA4B5"/>
            </a:solidFill>
            <a:miter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7" name="Shape 87"/>
          <p:cNvSpPr>
            <a:spLocks noGrp="1"/>
          </p:cNvSpPr>
          <p:nvPr>
            <p:ph type="body" idx="1"/>
          </p:nvPr>
        </p:nvSpPr>
        <p:spPr>
          <a:xfrm>
            <a:off x="650239" y="1599636"/>
            <a:ext cx="11704321" cy="7436814"/>
          </a:xfrm>
          <a:prstGeom prst="rect">
            <a:avLst/>
          </a:prstGeom>
        </p:spPr>
        <p:txBody>
          <a:bodyPr lIns="126435" tIns="72248" rIns="126435" bIns="72248" anchor="t">
            <a:normAutofit/>
          </a:bodyPr>
          <a:lstStyle/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K</a:t>
            </a:r>
            <a:r>
              <a:rPr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avramlar</a:t>
            </a:r>
            <a:r>
              <a:rPr lang="tr-TR"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 ve beklenen </a:t>
            </a:r>
            <a:r>
              <a:rPr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beceriler</a:t>
            </a:r>
            <a:r>
              <a:rPr lang="tr-TR"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in</a:t>
            </a:r>
            <a:r>
              <a:rPr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 açık ve anlaşılır hale get</a:t>
            </a:r>
            <a:r>
              <a:rPr lang="tr-TR"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irilmesi...</a:t>
            </a: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2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109728" lvl="0" indent="0" defTabSz="1300480"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r>
              <a:rPr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 </a:t>
            </a:r>
            <a:endParaRPr sz="3200" dirty="0">
              <a:uFill>
                <a:solidFill/>
              </a:uFill>
              <a:latin typeface="Arial"/>
              <a:ea typeface="Helvetica"/>
              <a:cs typeface="Arial"/>
              <a:sym typeface="Helvetica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Ö</a:t>
            </a:r>
            <a:r>
              <a:rPr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ğretmen</a:t>
            </a:r>
            <a:r>
              <a:rPr lang="tr-TR"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in</a:t>
            </a:r>
            <a:r>
              <a:rPr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 </a:t>
            </a:r>
            <a:r>
              <a:rPr lang="tr-TR"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dikkat </a:t>
            </a:r>
            <a:r>
              <a:rPr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çekerek kavramları açık, basit ve doğrudan bilimsel açıklamalara uygun şekilde sun</a:t>
            </a:r>
            <a:r>
              <a:rPr lang="tr-TR" sz="3200" dirty="0" err="1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ması</a:t>
            </a:r>
            <a:endParaRPr lang="tr-TR" sz="32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109728" lvl="0" indent="0" defTabSz="1300480"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endParaRPr sz="3200" dirty="0">
              <a:uFill>
                <a:solidFill/>
              </a:uFill>
              <a:latin typeface="Arial"/>
              <a:ea typeface="Helvetica"/>
              <a:cs typeface="Arial"/>
              <a:sym typeface="Helvetica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Öğretmenin rolü ve önemi </a:t>
            </a:r>
          </a:p>
          <a:p>
            <a:pPr marL="109728" lvl="0" indent="0" defTabSz="1300480"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endParaRPr sz="3200" dirty="0">
              <a:uFill>
                <a:solidFill/>
              </a:uFill>
              <a:latin typeface="Arial"/>
              <a:ea typeface="Helvetica"/>
              <a:cs typeface="Arial"/>
              <a:sym typeface="Helvetica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32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Sözel anlatım, videolar, filmler, eğitim yazılımları</a:t>
            </a:r>
            <a:endParaRPr lang="tr-TR" sz="32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2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32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109728" lvl="0" indent="0" defTabSz="1300480"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endParaRPr sz="32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</p:txBody>
      </p:sp>
      <p:sp>
        <p:nvSpPr>
          <p:cNvPr id="88" name="Shape 88"/>
          <p:cNvSpPr>
            <a:spLocks noGrp="1"/>
          </p:cNvSpPr>
          <p:nvPr>
            <p:ph type="title"/>
          </p:nvPr>
        </p:nvSpPr>
        <p:spPr>
          <a:xfrm>
            <a:off x="650239" y="390596"/>
            <a:ext cx="11704321" cy="1106629"/>
          </a:xfrm>
          <a:prstGeom prst="rect">
            <a:avLst/>
          </a:prstGeom>
        </p:spPr>
        <p:txBody>
          <a:bodyPr lIns="126435" tIns="72248" rIns="126435" bIns="72248"/>
          <a:lstStyle>
            <a:lvl1pPr defTabSz="1300480">
              <a:defRPr sz="3982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  <a:uFillTx/>
              </a:defRPr>
            </a:pPr>
            <a:r>
              <a:rPr sz="3982" b="1" dirty="0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</a:rPr>
              <a:t>3. Açıklama (Explanation)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710076" y="8455020"/>
            <a:ext cx="7026667" cy="1309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rgbClr val="ABDEEB">
              <a:alpha val="40000"/>
            </a:srgbClr>
          </a:solidFill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690797" y="8446594"/>
            <a:ext cx="5248642" cy="13275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/>
          <a:ln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2" name="Shape 92"/>
          <p:cNvSpPr/>
          <p:nvPr/>
        </p:nvSpPr>
        <p:spPr>
          <a:xfrm>
            <a:off x="-8594" y="8236448"/>
            <a:ext cx="4838848" cy="1537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blipFill>
            <a:blip r:embed="rId2"/>
          </a:blipFill>
          <a:ln w="12700">
            <a:round/>
          </a:ln>
        </p:spPr>
        <p:txBody>
          <a:bodyPr lIns="72248" tIns="72248" rIns="72248" bIns="72248" anchor="ctr"/>
          <a:lstStyle/>
          <a:p>
            <a:pPr lvl="0" defTabSz="830862">
              <a:defRPr sz="3413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3" name="Shape 93"/>
          <p:cNvSpPr/>
          <p:nvPr/>
        </p:nvSpPr>
        <p:spPr>
          <a:xfrm>
            <a:off x="-13138" y="8231448"/>
            <a:ext cx="4843391" cy="1542234"/>
          </a:xfrm>
          <a:prstGeom prst="line">
            <a:avLst/>
          </a:prstGeom>
          <a:solidFill>
            <a:srgbClr val="000000">
              <a:alpha val="0"/>
            </a:srgbClr>
          </a:solidFill>
          <a:ln w="17159">
            <a:solidFill>
              <a:srgbClr val="5EA4B5"/>
            </a:solidFill>
            <a:miter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4" name="Shape 94"/>
          <p:cNvSpPr>
            <a:spLocks noGrp="1"/>
          </p:cNvSpPr>
          <p:nvPr>
            <p:ph type="body" idx="1"/>
          </p:nvPr>
        </p:nvSpPr>
        <p:spPr>
          <a:xfrm>
            <a:off x="650239" y="1259757"/>
            <a:ext cx="11704321" cy="8256823"/>
          </a:xfrm>
          <a:prstGeom prst="rect">
            <a:avLst/>
          </a:prstGeom>
        </p:spPr>
        <p:txBody>
          <a:bodyPr lIns="126435" tIns="72248" rIns="126435" bIns="72248" anchor="t">
            <a:noAutofit/>
          </a:bodyPr>
          <a:lstStyle/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Y</a:t>
            </a: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eni terim, kavram ve becerileri yeni duruma uyarla</a:t>
            </a:r>
            <a:r>
              <a:rPr lang="tr-TR"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n</a:t>
            </a: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maları ve uygulamaları</a:t>
            </a: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109728" lvl="0" indent="0" defTabSz="1300480"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Daha önceki üç basamakta elde edilenlerin genişlemesi</a:t>
            </a:r>
            <a:r>
              <a:rPr lang="tr-TR"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 ve</a:t>
            </a: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 detaylanması </a:t>
            </a: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109728" lvl="0" indent="0" defTabSz="1300480"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Kavramların, süreçlerin ve becerilerin genellenmesi </a:t>
            </a: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109728" lvl="0" indent="0" defTabSz="1300480">
              <a:spcBef>
                <a:spcPts val="400"/>
              </a:spcBef>
              <a:buClr>
                <a:srgbClr val="2DA2BF"/>
              </a:buClr>
              <a:buSzPct val="68000"/>
              <a:buNone/>
              <a:defRPr sz="1800"/>
            </a:pP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lang="tr-TR"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K</a:t>
            </a: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avram yanılgıları</a:t>
            </a:r>
            <a:r>
              <a:rPr lang="tr-TR" sz="2800" dirty="0" err="1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nın</a:t>
            </a:r>
            <a:r>
              <a:rPr lang="tr-TR"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 giderilmesi için </a:t>
            </a: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yeni bir fırsat</a:t>
            </a: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Tartışma</a:t>
            </a:r>
            <a:r>
              <a:rPr lang="tr-TR"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 ortamın teşvik edilmesi </a:t>
            </a: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Basılı materyaller, elektronik veritabları ve deneyler</a:t>
            </a: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r>
              <a:rPr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Öğrencilerin birbirlerinden</a:t>
            </a:r>
            <a:r>
              <a:rPr lang="tr-TR" sz="2800" dirty="0">
                <a:uFill>
                  <a:solidFill/>
                </a:uFill>
                <a:latin typeface="Arial"/>
                <a:ea typeface="Times New Roman"/>
                <a:cs typeface="Arial"/>
                <a:sym typeface="Times New Roman"/>
              </a:rPr>
              <a:t> geri bildirimler alması</a:t>
            </a:r>
          </a:p>
          <a:p>
            <a:pPr marL="433403" lvl="0" indent="-323675" defTabSz="1300480">
              <a:spcBef>
                <a:spcPts val="400"/>
              </a:spcBef>
              <a:buClr>
                <a:srgbClr val="2DA2BF"/>
              </a:buClr>
              <a:buSzPct val="68000"/>
              <a:buFont typeface="Arial"/>
              <a:defRPr sz="1800"/>
            </a:pPr>
            <a:endParaRPr lang="tr-TR" sz="2800" dirty="0">
              <a:uFill>
                <a:solidFill/>
              </a:uFill>
              <a:latin typeface="Arial"/>
              <a:ea typeface="Times New Roman"/>
              <a:cs typeface="Arial"/>
              <a:sym typeface="Times New Roman"/>
            </a:endParaRPr>
          </a:p>
        </p:txBody>
      </p:sp>
      <p:sp>
        <p:nvSpPr>
          <p:cNvPr id="95" name="Shape 95"/>
          <p:cNvSpPr>
            <a:spLocks noGrp="1"/>
          </p:cNvSpPr>
          <p:nvPr>
            <p:ph type="title"/>
          </p:nvPr>
        </p:nvSpPr>
        <p:spPr>
          <a:xfrm>
            <a:off x="650239" y="50718"/>
            <a:ext cx="11704321" cy="1209039"/>
          </a:xfrm>
          <a:prstGeom prst="rect">
            <a:avLst/>
          </a:prstGeom>
        </p:spPr>
        <p:txBody>
          <a:bodyPr lIns="126435" tIns="72248" rIns="126435" bIns="72248"/>
          <a:lstStyle>
            <a:lvl1pPr defTabSz="1300480">
              <a:defRPr sz="3413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  <a:uFillTx/>
              </a:defRPr>
            </a:pPr>
            <a:r>
              <a:rPr sz="3413" b="1" dirty="0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  <a:uFill>
                  <a:solidFill>
                    <a:srgbClr val="464646"/>
                  </a:solidFill>
                </a:uFill>
                <a:latin typeface="Arial"/>
                <a:cs typeface="Arial"/>
              </a:rPr>
              <a:t>4. Detaylandırma (Elaboration)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42464D"/>
      </a:dk2>
      <a:lt2>
        <a:srgbClr val="D4D6D9"/>
      </a:lt2>
      <a:accent1>
        <a:srgbClr val="095CC4"/>
      </a:accent1>
      <a:accent2>
        <a:srgbClr val="1B8518"/>
      </a:accent2>
      <a:accent3>
        <a:srgbClr val="D3B21C"/>
      </a:accent3>
      <a:accent4>
        <a:srgbClr val="D45510"/>
      </a:accent4>
      <a:accent5>
        <a:srgbClr val="BA120A"/>
      </a:accent5>
      <a:accent6>
        <a:srgbClr val="62298A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5CC4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42464D"/>
      </a:dk2>
      <a:lt2>
        <a:srgbClr val="D4D6D9"/>
      </a:lt2>
      <a:accent1>
        <a:srgbClr val="095CC4"/>
      </a:accent1>
      <a:accent2>
        <a:srgbClr val="1B8518"/>
      </a:accent2>
      <a:accent3>
        <a:srgbClr val="D3B21C"/>
      </a:accent3>
      <a:accent4>
        <a:srgbClr val="D45510"/>
      </a:accent4>
      <a:accent5>
        <a:srgbClr val="BA120A"/>
      </a:accent5>
      <a:accent6>
        <a:srgbClr val="62298A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5CC4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521</Words>
  <Application>Microsoft Office PowerPoint</Application>
  <PresentationFormat>Özel</PresentationFormat>
  <Paragraphs>101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Helvetica</vt:lpstr>
      <vt:lpstr>Helvetica Light</vt:lpstr>
      <vt:lpstr>Helvetica Neue</vt:lpstr>
      <vt:lpstr>Times New Roman</vt:lpstr>
      <vt:lpstr>White</vt:lpstr>
      <vt:lpstr>Fen ve Teknoloji Dersinde 5E Öğrenme Modeli</vt:lpstr>
      <vt:lpstr>Nesnelcilik (Objectivism) – Yapılandırmacılık (Constructivism)</vt:lpstr>
      <vt:lpstr>Yapılandırmacı Yaklaşımda Öğrenme Koşulları</vt:lpstr>
      <vt:lpstr>5E Öğrenme Modeli</vt:lpstr>
      <vt:lpstr>Öğrenme Döngüsü Yaklaşımı – 5E Öğrenme Modeli</vt:lpstr>
      <vt:lpstr>1. İlgi Çekmek (Engagement)</vt:lpstr>
      <vt:lpstr>2. Keşif (Exploration)</vt:lpstr>
      <vt:lpstr>3. Açıklama (Explanation)</vt:lpstr>
      <vt:lpstr>4. Detaylandırma (Elaboration)</vt:lpstr>
      <vt:lpstr>5. Değerlendirme (Evaluation)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 ve Teknoloji Dersinde 5E Öğrenme Modeli</dc:title>
  <dc:creator>90533</dc:creator>
  <cp:lastModifiedBy>Eren CEYLAN</cp:lastModifiedBy>
  <cp:revision>19</cp:revision>
  <dcterms:modified xsi:type="dcterms:W3CDTF">2020-04-06T21:14:13Z</dcterms:modified>
</cp:coreProperties>
</file>