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257" r:id="rId4"/>
    <p:sldId id="316" r:id="rId5"/>
    <p:sldId id="317" r:id="rId6"/>
    <p:sldId id="258" r:id="rId7"/>
    <p:sldId id="319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302" r:id="rId16"/>
    <p:sldId id="318" r:id="rId17"/>
    <p:sldId id="308" r:id="rId18"/>
    <p:sldId id="309" r:id="rId19"/>
    <p:sldId id="284" r:id="rId20"/>
    <p:sldId id="285" r:id="rId21"/>
    <p:sldId id="310" r:id="rId22"/>
    <p:sldId id="311" r:id="rId23"/>
    <p:sldId id="286" r:id="rId24"/>
    <p:sldId id="312" r:id="rId25"/>
    <p:sldId id="266" r:id="rId26"/>
    <p:sldId id="267" r:id="rId27"/>
    <p:sldId id="313" r:id="rId28"/>
    <p:sldId id="314" r:id="rId29"/>
    <p:sldId id="268" r:id="rId30"/>
    <p:sldId id="269" r:id="rId31"/>
    <p:sldId id="270" r:id="rId32"/>
    <p:sldId id="276" r:id="rId33"/>
    <p:sldId id="271" r:id="rId34"/>
    <p:sldId id="324" r:id="rId35"/>
    <p:sldId id="278" r:id="rId36"/>
    <p:sldId id="325" r:id="rId37"/>
    <p:sldId id="279" r:id="rId38"/>
    <p:sldId id="280" r:id="rId39"/>
    <p:sldId id="281" r:id="rId40"/>
    <p:sldId id="300" r:id="rId41"/>
    <p:sldId id="301" r:id="rId4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88" autoAdjust="0"/>
    <p:restoredTop sz="94660"/>
  </p:normalViewPr>
  <p:slideViewPr>
    <p:cSldViewPr>
      <p:cViewPr>
        <p:scale>
          <a:sx n="64" d="100"/>
          <a:sy n="64" d="100"/>
        </p:scale>
        <p:origin x="-1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0D70-DC81-488F-8246-02001906C218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334C8-A456-4628-91AE-7EB8A04E49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PASTEURELLA ve FRANCISELLA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Ebru Us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pneumotropica</a:t>
            </a:r>
            <a:r>
              <a:rPr lang="tr-TR" sz="2800" i="1" dirty="0" smtClean="0"/>
              <a:t> </a:t>
            </a:r>
            <a:r>
              <a:rPr lang="tr-TR" sz="2800" dirty="0" smtClean="0"/>
              <a:t>fare ve sıçanlarda solunum yolu ve bağırsakların normal flora üyesidir ve konak parazit dengesi bozulduğunda </a:t>
            </a:r>
            <a:r>
              <a:rPr lang="tr-TR" sz="2800" dirty="0" err="1" smtClean="0"/>
              <a:t>pnömoni</a:t>
            </a:r>
            <a:r>
              <a:rPr lang="tr-TR" sz="2800" dirty="0" smtClean="0"/>
              <a:t> veya </a:t>
            </a:r>
            <a:r>
              <a:rPr lang="tr-TR" sz="2800" dirty="0" err="1" smtClean="0"/>
              <a:t>sepsise</a:t>
            </a:r>
            <a:r>
              <a:rPr lang="tr-TR" sz="2800" dirty="0" smtClean="0"/>
              <a:t> neden olabilir</a:t>
            </a:r>
          </a:p>
          <a:p>
            <a:r>
              <a:rPr lang="tr-TR" sz="2800" dirty="0" smtClean="0"/>
              <a:t>Hayvan ısırmalarından sonra az sayıda insan enfeksiyonu oluşmuştur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ureae</a:t>
            </a:r>
            <a:r>
              <a:rPr lang="tr-TR" sz="2800" i="1" dirty="0" smtClean="0"/>
              <a:t> </a:t>
            </a:r>
            <a:r>
              <a:rPr lang="tr-TR" sz="2800" dirty="0" smtClean="0"/>
              <a:t>hayvanlarda ender olarak bulunur ama insanlarda kronik solunum yolu enfeksiyonlarında veya diğer </a:t>
            </a:r>
            <a:r>
              <a:rPr lang="tr-TR" sz="2800" dirty="0" err="1" smtClean="0"/>
              <a:t>süpüratif</a:t>
            </a:r>
            <a:r>
              <a:rPr lang="tr-TR" sz="2800" dirty="0" smtClean="0"/>
              <a:t> enfeksiyonlarda karışık floranın bir parçası olarak bulunur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Bulgular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En sık görülen, hayvan ısırığından sonra birkaç saat içinde akut başlangıçlı kızarıklık, ödem ve ağrı hikayesidir</a:t>
            </a:r>
          </a:p>
          <a:p>
            <a:r>
              <a:rPr lang="tr-TR" sz="2800" dirty="0" smtClean="0"/>
              <a:t>Bölgesel </a:t>
            </a:r>
            <a:r>
              <a:rPr lang="tr-TR" sz="2800" dirty="0" err="1" smtClean="0"/>
              <a:t>lenfadenopati</a:t>
            </a:r>
            <a:r>
              <a:rPr lang="tr-TR" sz="2800" dirty="0" smtClean="0"/>
              <a:t> değişkendir</a:t>
            </a:r>
          </a:p>
          <a:p>
            <a:r>
              <a:rPr lang="tr-TR" sz="2800" dirty="0" smtClean="0"/>
              <a:t>Ateş çoğunlukla düşük derecededir</a:t>
            </a:r>
          </a:p>
          <a:p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dirty="0" smtClean="0"/>
              <a:t>enfeksiyonları bazen hayvanlarda belirgin herhangi bir bağlantı olmaksızın </a:t>
            </a:r>
            <a:r>
              <a:rPr lang="tr-TR" sz="2800" dirty="0" err="1" smtClean="0"/>
              <a:t>bakteriyemi</a:t>
            </a:r>
            <a:r>
              <a:rPr lang="tr-TR" sz="2800" dirty="0" smtClean="0"/>
              <a:t> veya kronik solunum enfeksiyonu şeklinde görünebilir</a:t>
            </a:r>
            <a:endParaRPr lang="tr-TR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multocida</a:t>
            </a:r>
            <a:r>
              <a:rPr lang="tr-TR" sz="2800" i="1" dirty="0" smtClean="0"/>
              <a:t> </a:t>
            </a:r>
            <a:r>
              <a:rPr lang="tr-TR" sz="2800" dirty="0" smtClean="0"/>
              <a:t>bir çok antibiyotiğe duyarlıdır</a:t>
            </a:r>
          </a:p>
          <a:p>
            <a:r>
              <a:rPr lang="tr-TR" sz="2800" dirty="0" smtClean="0"/>
              <a:t>Hayvan ısırıklarından sonra gelişen </a:t>
            </a:r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multocida</a:t>
            </a:r>
            <a:r>
              <a:rPr lang="tr-TR" sz="2800" i="1" dirty="0" smtClean="0"/>
              <a:t> </a:t>
            </a:r>
            <a:r>
              <a:rPr lang="tr-TR" sz="2800" dirty="0" smtClean="0"/>
              <a:t>enfeksiyonları için penisilin G ilk seçenek olarak kabul edilmektedir</a:t>
            </a:r>
          </a:p>
          <a:p>
            <a:r>
              <a:rPr lang="tr-TR" sz="2800" dirty="0" err="1" smtClean="0"/>
              <a:t>Tetrasiklinler</a:t>
            </a:r>
            <a:r>
              <a:rPr lang="tr-TR" sz="2800" dirty="0" smtClean="0"/>
              <a:t> ve </a:t>
            </a:r>
            <a:r>
              <a:rPr lang="tr-TR" sz="2800" dirty="0" err="1" smtClean="0"/>
              <a:t>florokinolonlar</a:t>
            </a:r>
            <a:r>
              <a:rPr lang="tr-TR" sz="2800" dirty="0" smtClean="0"/>
              <a:t> diğer seçenek ilaçlardır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 smtClean="0"/>
              <a:t>Francisella</a:t>
            </a:r>
            <a:r>
              <a:rPr lang="tr-TR" i="1" dirty="0" smtClean="0"/>
              <a:t> </a:t>
            </a:r>
            <a:r>
              <a:rPr lang="tr-TR" i="1" dirty="0" err="1" smtClean="0"/>
              <a:t>tularensis</a:t>
            </a:r>
            <a:endParaRPr lang="tr-TR" i="1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 smtClean="0"/>
              <a:t>Tularemi</a:t>
            </a:r>
            <a:r>
              <a:rPr lang="tr-TR" dirty="0" smtClean="0"/>
              <a:t> , </a:t>
            </a:r>
            <a:r>
              <a:rPr lang="tr-TR" i="1" dirty="0" err="1" smtClean="0"/>
              <a:t>Francisella</a:t>
            </a:r>
            <a:r>
              <a:rPr lang="tr-TR" i="1" dirty="0" smtClean="0"/>
              <a:t> </a:t>
            </a:r>
            <a:r>
              <a:rPr lang="tr-TR" i="1" dirty="0" err="1" smtClean="0"/>
              <a:t>tularensis’</a:t>
            </a:r>
            <a:r>
              <a:rPr lang="tr-TR" dirty="0" err="1" smtClean="0"/>
              <a:t>in</a:t>
            </a:r>
            <a:r>
              <a:rPr lang="tr-TR" i="1" dirty="0" smtClean="0"/>
              <a:t>  </a:t>
            </a:r>
            <a:r>
              <a:rPr lang="tr-TR" dirty="0" smtClean="0"/>
              <a:t>neden olduğu </a:t>
            </a:r>
            <a:r>
              <a:rPr lang="tr-TR" dirty="0" err="1" smtClean="0"/>
              <a:t>holarktik</a:t>
            </a:r>
            <a:r>
              <a:rPr lang="tr-TR" dirty="0" smtClean="0"/>
              <a:t> dağılım gösteren ve farklı klinik tablolarla ortaya çıkan </a:t>
            </a:r>
            <a:r>
              <a:rPr lang="tr-TR" dirty="0" err="1" smtClean="0"/>
              <a:t>zoonotik</a:t>
            </a:r>
            <a:r>
              <a:rPr lang="tr-TR" dirty="0" smtClean="0"/>
              <a:t> bir enfeksiyondur</a:t>
            </a:r>
          </a:p>
          <a:p>
            <a:r>
              <a:rPr lang="tr-TR" dirty="0" smtClean="0"/>
              <a:t>Memelilerde klinik </a:t>
            </a:r>
            <a:r>
              <a:rPr lang="tr-TR" dirty="0" err="1" smtClean="0"/>
              <a:t>tulareminin</a:t>
            </a:r>
            <a:r>
              <a:rPr lang="tr-TR" dirty="0" smtClean="0"/>
              <a:t> büyük çoğunluğu  </a:t>
            </a:r>
            <a:r>
              <a:rPr lang="tr-TR" i="1" dirty="0" smtClean="0"/>
              <a:t>F. </a:t>
            </a:r>
            <a:r>
              <a:rPr lang="tr-TR" i="1" dirty="0" err="1" smtClean="0"/>
              <a:t>tularensis</a:t>
            </a:r>
            <a:r>
              <a:rPr lang="tr-TR" dirty="0" err="1" smtClean="0"/>
              <a:t>’in</a:t>
            </a:r>
            <a:r>
              <a:rPr lang="tr-TR" dirty="0" smtClean="0"/>
              <a:t> </a:t>
            </a:r>
            <a:r>
              <a:rPr lang="tr-TR" i="1" dirty="0" smtClean="0"/>
              <a:t> </a:t>
            </a:r>
            <a:r>
              <a:rPr lang="tr-TR" dirty="0" smtClean="0"/>
              <a:t>iki alttürü tarafından oluşturulur:  </a:t>
            </a:r>
          </a:p>
          <a:p>
            <a:pPr lvl="1"/>
            <a:r>
              <a:rPr lang="tr-TR" dirty="0" smtClean="0"/>
              <a:t>yüksek </a:t>
            </a:r>
            <a:r>
              <a:rPr lang="tr-TR" dirty="0" err="1" smtClean="0"/>
              <a:t>virulansa</a:t>
            </a:r>
            <a:r>
              <a:rPr lang="tr-TR" dirty="0" smtClean="0"/>
              <a:t> sahip </a:t>
            </a:r>
            <a:r>
              <a:rPr lang="tr-TR" u="sng" dirty="0" smtClean="0"/>
              <a:t>alttür </a:t>
            </a:r>
            <a:r>
              <a:rPr lang="tr-TR" i="1" u="sng" dirty="0" err="1" smtClean="0"/>
              <a:t>tularensis</a:t>
            </a:r>
            <a:r>
              <a:rPr lang="tr-TR" i="1" u="sng" dirty="0" smtClean="0"/>
              <a:t> </a:t>
            </a:r>
            <a:r>
              <a:rPr lang="tr-TR" u="sng" dirty="0" smtClean="0"/>
              <a:t>(tip A</a:t>
            </a:r>
            <a:r>
              <a:rPr lang="tr-TR" dirty="0" smtClean="0"/>
              <a:t>) (</a:t>
            </a:r>
            <a:r>
              <a:rPr lang="tr-TR" dirty="0" err="1" smtClean="0"/>
              <a:t>Jellison</a:t>
            </a:r>
            <a:r>
              <a:rPr lang="tr-TR" dirty="0" smtClean="0"/>
              <a:t> tip A), Kuzey Amerika’da sınırlıdır. Tavşanlara öldürücüdür, insanlarda ağır enfeksiyon oluşturur</a:t>
            </a:r>
          </a:p>
          <a:p>
            <a:pPr lvl="1"/>
            <a:r>
              <a:rPr lang="tr-TR" u="sng" dirty="0" smtClean="0"/>
              <a:t>alttür </a:t>
            </a:r>
            <a:r>
              <a:rPr lang="tr-TR" i="1" u="sng" dirty="0" err="1" smtClean="0"/>
              <a:t>holarctica</a:t>
            </a:r>
            <a:r>
              <a:rPr lang="tr-TR" u="sng" dirty="0" smtClean="0"/>
              <a:t> (tip B</a:t>
            </a:r>
            <a:r>
              <a:rPr lang="tr-TR" dirty="0" smtClean="0"/>
              <a:t>) (</a:t>
            </a:r>
            <a:r>
              <a:rPr lang="tr-TR" dirty="0" err="1" smtClean="0"/>
              <a:t>Jellison</a:t>
            </a:r>
            <a:r>
              <a:rPr lang="tr-TR" dirty="0" smtClean="0"/>
              <a:t> tip B), Avrasya ve yine Kuzey Amerika’da bulunur. Çoğunlukla kemirgenlerden ve sulardan izole edilir.  Tavşanlara öldürücü değildir, insanlarda daha hafif bir hastalık oluşturur. Tip </a:t>
            </a:r>
            <a:r>
              <a:rPr lang="tr-TR" dirty="0" err="1" smtClean="0"/>
              <a:t>B’nin</a:t>
            </a:r>
            <a:r>
              <a:rPr lang="tr-TR" dirty="0" smtClean="0"/>
              <a:t> 3 </a:t>
            </a:r>
            <a:r>
              <a:rPr lang="tr-TR" dirty="0" err="1" smtClean="0"/>
              <a:t>biyovarı</a:t>
            </a:r>
            <a:r>
              <a:rPr lang="tr-TR" dirty="0" smtClean="0"/>
              <a:t> tanımlanmıştır: </a:t>
            </a:r>
          </a:p>
          <a:p>
            <a:pPr lvl="2"/>
            <a:r>
              <a:rPr lang="tr-TR" dirty="0" err="1" smtClean="0"/>
              <a:t>biyovar</a:t>
            </a:r>
            <a:r>
              <a:rPr lang="tr-TR" dirty="0" smtClean="0"/>
              <a:t> I (</a:t>
            </a:r>
            <a:r>
              <a:rPr lang="tr-TR" dirty="0" err="1" smtClean="0"/>
              <a:t>eritromisin</a:t>
            </a:r>
            <a:r>
              <a:rPr lang="tr-TR" dirty="0" smtClean="0"/>
              <a:t> duyarlı), </a:t>
            </a:r>
          </a:p>
          <a:p>
            <a:pPr lvl="2"/>
            <a:r>
              <a:rPr lang="tr-TR" dirty="0" err="1" smtClean="0"/>
              <a:t>biyovar</a:t>
            </a:r>
            <a:r>
              <a:rPr lang="tr-TR" dirty="0" smtClean="0"/>
              <a:t> II (</a:t>
            </a:r>
            <a:r>
              <a:rPr lang="tr-TR" dirty="0" err="1" smtClean="0"/>
              <a:t>eritromisin</a:t>
            </a:r>
            <a:r>
              <a:rPr lang="tr-TR" dirty="0" smtClean="0"/>
              <a:t> dirençli) </a:t>
            </a:r>
          </a:p>
          <a:p>
            <a:pPr lvl="2"/>
            <a:r>
              <a:rPr lang="tr-TR" dirty="0" err="1" smtClean="0"/>
              <a:t>biyovar</a:t>
            </a:r>
            <a:r>
              <a:rPr lang="tr-TR" dirty="0" smtClean="0"/>
              <a:t> </a:t>
            </a:r>
            <a:r>
              <a:rPr lang="tr-TR" dirty="0" err="1" smtClean="0"/>
              <a:t>japonica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i="1" dirty="0" smtClean="0"/>
              <a:t>F. </a:t>
            </a:r>
            <a:r>
              <a:rPr lang="tr-TR" sz="2800" i="1" dirty="0" err="1" smtClean="0"/>
              <a:t>tularensis</a:t>
            </a:r>
            <a:r>
              <a:rPr lang="tr-TR" sz="2800" i="1" dirty="0" smtClean="0"/>
              <a:t> </a:t>
            </a:r>
            <a:r>
              <a:rPr lang="tr-TR" sz="2800" u="sng" dirty="0" smtClean="0"/>
              <a:t>alttür </a:t>
            </a:r>
            <a:r>
              <a:rPr lang="tr-TR" sz="2800" i="1" u="sng" dirty="0" err="1" smtClean="0"/>
              <a:t>mediasiatica</a:t>
            </a:r>
            <a:r>
              <a:rPr lang="tr-TR" sz="2800" u="sng" dirty="0" smtClean="0"/>
              <a:t> </a:t>
            </a:r>
            <a:r>
              <a:rPr lang="tr-TR" sz="2800" dirty="0" smtClean="0"/>
              <a:t>ve </a:t>
            </a:r>
            <a:r>
              <a:rPr lang="tr-TR" sz="2800" u="sng" dirty="0" smtClean="0"/>
              <a:t>alttür </a:t>
            </a:r>
            <a:r>
              <a:rPr lang="tr-TR" sz="2800" i="1" u="sng" dirty="0" err="1" smtClean="0"/>
              <a:t>novicida</a:t>
            </a:r>
            <a:r>
              <a:rPr lang="tr-TR" sz="2800" u="sng" dirty="0" smtClean="0"/>
              <a:t> </a:t>
            </a:r>
            <a:r>
              <a:rPr lang="tr-TR" sz="2800" dirty="0" smtClean="0"/>
              <a:t>insan enfeksiyonlarında ender olarak rastlanan alttürlerdir</a:t>
            </a:r>
          </a:p>
          <a:p>
            <a:r>
              <a:rPr lang="tr-TR" sz="2800" i="1" u="sng" dirty="0" smtClean="0"/>
              <a:t>F. </a:t>
            </a:r>
            <a:r>
              <a:rPr lang="tr-TR" sz="2800" i="1" u="sng" dirty="0" err="1" smtClean="0"/>
              <a:t>philomiragia</a:t>
            </a:r>
            <a:r>
              <a:rPr lang="tr-TR" sz="2800" i="1" u="sng" dirty="0" smtClean="0"/>
              <a:t> </a:t>
            </a:r>
            <a:r>
              <a:rPr lang="tr-TR" sz="2800" dirty="0" smtClean="0"/>
              <a:t>da ender rastlanan tuzlu su kaynaklı bir fırsatçı patojendir. </a:t>
            </a:r>
            <a:r>
              <a:rPr lang="tr-TR" sz="2800" dirty="0" err="1" smtClean="0"/>
              <a:t>İmmunyetmezlikli</a:t>
            </a:r>
            <a:r>
              <a:rPr lang="tr-TR" sz="2800" dirty="0" smtClean="0"/>
              <a:t> kişilerde hastalık yapma eğilimindedir </a:t>
            </a:r>
            <a:endParaRPr lang="tr-TR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İnsanlarda hastalığın klinik görünümü ve ağırlığı </a:t>
            </a:r>
          </a:p>
          <a:p>
            <a:pPr lvl="1"/>
            <a:r>
              <a:rPr lang="tr-TR" dirty="0" smtClean="0"/>
              <a:t>giriş kapısı</a:t>
            </a:r>
          </a:p>
          <a:p>
            <a:pPr lvl="1"/>
            <a:r>
              <a:rPr lang="tr-TR" dirty="0" smtClean="0"/>
              <a:t>organizmanın </a:t>
            </a:r>
            <a:r>
              <a:rPr lang="tr-TR" dirty="0" err="1" smtClean="0"/>
              <a:t>virulansı</a:t>
            </a:r>
            <a:endParaRPr lang="tr-TR" dirty="0" smtClean="0"/>
          </a:p>
          <a:p>
            <a:pPr lvl="1"/>
            <a:r>
              <a:rPr lang="tr-TR" dirty="0" smtClean="0"/>
              <a:t>konağın </a:t>
            </a:r>
            <a:r>
              <a:rPr lang="tr-TR" dirty="0" err="1" smtClean="0"/>
              <a:t>immun</a:t>
            </a:r>
            <a:r>
              <a:rPr lang="tr-TR" dirty="0" smtClean="0"/>
              <a:t> durumuna göre değişir</a:t>
            </a:r>
          </a:p>
          <a:p>
            <a:r>
              <a:rPr lang="tr-TR" dirty="0" smtClean="0"/>
              <a:t>Hangi alttürle olursa olsun enfeksiyonlar uzun sürdüğü için antibiyotik tedavisi gereklidir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600" dirty="0" smtClean="0"/>
              <a:t>Memelilerde </a:t>
            </a:r>
            <a:r>
              <a:rPr lang="tr-TR" sz="2600" i="1" dirty="0" smtClean="0"/>
              <a:t>F. </a:t>
            </a:r>
            <a:r>
              <a:rPr lang="tr-TR" sz="2600" i="1" dirty="0" err="1" smtClean="0"/>
              <a:t>tularensis</a:t>
            </a:r>
            <a:r>
              <a:rPr lang="tr-TR" sz="2600" dirty="0" smtClean="0"/>
              <a:t> çeşitli türlerin </a:t>
            </a:r>
            <a:r>
              <a:rPr lang="tr-TR" sz="2600" dirty="0" err="1" smtClean="0"/>
              <a:t>fagositik</a:t>
            </a:r>
            <a:r>
              <a:rPr lang="tr-TR" sz="2600" dirty="0" smtClean="0"/>
              <a:t> (</a:t>
            </a:r>
            <a:r>
              <a:rPr lang="tr-TR" sz="2600" dirty="0" err="1" smtClean="0"/>
              <a:t>makrofajlar</a:t>
            </a:r>
            <a:r>
              <a:rPr lang="tr-TR" sz="2600" dirty="0" smtClean="0"/>
              <a:t>) ve </a:t>
            </a:r>
            <a:r>
              <a:rPr lang="tr-TR" sz="2600" dirty="0" err="1" smtClean="0"/>
              <a:t>nonfagositik</a:t>
            </a:r>
            <a:r>
              <a:rPr lang="tr-TR" sz="2600" dirty="0" smtClean="0"/>
              <a:t> hücreleri de dahil olmak üzere pek çok hücresini </a:t>
            </a:r>
            <a:r>
              <a:rPr lang="tr-TR" sz="2600" dirty="0" err="1" smtClean="0"/>
              <a:t>invaze</a:t>
            </a:r>
            <a:r>
              <a:rPr lang="tr-TR" sz="2600" dirty="0" smtClean="0"/>
              <a:t> eder, bu hücreler içinde hayatta kalır ve çoğalır</a:t>
            </a:r>
            <a:r>
              <a:rPr lang="tr-TR" sz="2600" i="1" dirty="0" smtClean="0"/>
              <a:t> </a:t>
            </a:r>
          </a:p>
          <a:p>
            <a:r>
              <a:rPr lang="tr-TR" sz="2600" i="1" dirty="0" smtClean="0"/>
              <a:t>F. </a:t>
            </a:r>
            <a:r>
              <a:rPr lang="tr-TR" sz="2600" i="1" dirty="0" err="1" smtClean="0"/>
              <a:t>tularensis’</a:t>
            </a:r>
            <a:r>
              <a:rPr lang="tr-TR" sz="2600" dirty="0" err="1" smtClean="0"/>
              <a:t>in</a:t>
            </a:r>
            <a:r>
              <a:rPr lang="tr-TR" sz="2600" dirty="0" smtClean="0"/>
              <a:t> </a:t>
            </a:r>
            <a:r>
              <a:rPr lang="tr-TR" sz="2600" dirty="0" err="1" smtClean="0"/>
              <a:t>patojenitesi</a:t>
            </a:r>
            <a:r>
              <a:rPr lang="tr-TR" sz="2600" dirty="0" smtClean="0"/>
              <a:t> bakterinin konak hücreler içerisinde hayatta kalabilme ve çoğalabilme yeteneğine bağlıdır</a:t>
            </a:r>
          </a:p>
          <a:p>
            <a:r>
              <a:rPr lang="tr-TR" sz="2600" dirty="0" err="1" smtClean="0"/>
              <a:t>Relapsların</a:t>
            </a:r>
            <a:r>
              <a:rPr lang="tr-TR" sz="2600" dirty="0" smtClean="0"/>
              <a:t> (</a:t>
            </a:r>
            <a:r>
              <a:rPr lang="tr-TR" sz="2600" dirty="0" err="1" smtClean="0"/>
              <a:t>reaktivasyon</a:t>
            </a:r>
            <a:r>
              <a:rPr lang="tr-TR" sz="2600" dirty="0" smtClean="0"/>
              <a:t>) ve ciddi sekellerin önlenmesi hücre içi </a:t>
            </a:r>
            <a:r>
              <a:rPr lang="tr-TR" sz="2600" dirty="0" err="1" smtClean="0"/>
              <a:t>kompartmana</a:t>
            </a:r>
            <a:r>
              <a:rPr lang="tr-TR" sz="2600" dirty="0" smtClean="0"/>
              <a:t> </a:t>
            </a:r>
            <a:r>
              <a:rPr lang="tr-TR" sz="2600" dirty="0" err="1" smtClean="0"/>
              <a:t>penetre</a:t>
            </a:r>
            <a:r>
              <a:rPr lang="tr-TR" sz="2600" dirty="0" smtClean="0"/>
              <a:t> olabilen ve asidik ortamda bile etkisini koruyan </a:t>
            </a:r>
            <a:r>
              <a:rPr lang="tr-TR" sz="2600" dirty="0" err="1" smtClean="0"/>
              <a:t>antimikrobiyallerin</a:t>
            </a:r>
            <a:r>
              <a:rPr lang="tr-TR" sz="2600" dirty="0" smtClean="0"/>
              <a:t> kullanımı ile sağlanır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TULAREMİ</a:t>
            </a:r>
            <a:br>
              <a:rPr lang="tr-TR" b="1" dirty="0" smtClean="0"/>
            </a:br>
            <a:r>
              <a:rPr lang="tr-TR" sz="3600" b="1" dirty="0" smtClean="0"/>
              <a:t>(Tavşan Ateşi-Avcı Hastalığı-Kene Ateşi)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Tularemi</a:t>
            </a:r>
            <a:r>
              <a:rPr lang="tr-TR" dirty="0" smtClean="0"/>
              <a:t> dünyanın değişik bölgelerinde; “geyik sineği ateşi”, “tavşan ateşi”, “kene ateşi”, “avcı hastalığı”, “</a:t>
            </a:r>
            <a:r>
              <a:rPr lang="tr-TR" dirty="0" err="1" smtClean="0"/>
              <a:t>O'Hara</a:t>
            </a:r>
            <a:r>
              <a:rPr lang="tr-TR" dirty="0" smtClean="0"/>
              <a:t> Hastalığı” ve “Francis Hastalığı” gibi isimlerle tanımlanmaktadır. </a:t>
            </a:r>
          </a:p>
          <a:p>
            <a:r>
              <a:rPr lang="tr-TR" dirty="0" err="1" smtClean="0"/>
              <a:t>Tularemi</a:t>
            </a:r>
            <a:r>
              <a:rPr lang="tr-TR" dirty="0" smtClean="0"/>
              <a:t> ilk defa 1911 yılında </a:t>
            </a:r>
            <a:r>
              <a:rPr lang="tr-TR" dirty="0" err="1" smtClean="0"/>
              <a:t>McCoy</a:t>
            </a:r>
            <a:r>
              <a:rPr lang="tr-TR" dirty="0" smtClean="0"/>
              <a:t> tarafından Kaliforniya'nın </a:t>
            </a:r>
            <a:r>
              <a:rPr lang="tr-TR" dirty="0" err="1" smtClean="0"/>
              <a:t>Tulare</a:t>
            </a:r>
            <a:r>
              <a:rPr lang="tr-TR" dirty="0" smtClean="0"/>
              <a:t> bölgesinde, sincaplarda görülen veba benzeri bir salgın hastalık olarak tanımlanmıştır ve </a:t>
            </a:r>
            <a:r>
              <a:rPr lang="tr-TR" dirty="0" err="1" smtClean="0"/>
              <a:t>Tulare</a:t>
            </a:r>
            <a:r>
              <a:rPr lang="tr-TR" dirty="0" smtClean="0"/>
              <a:t> kentine izafeten </a:t>
            </a:r>
            <a:r>
              <a:rPr lang="tr-TR" i="1" dirty="0" err="1" smtClean="0"/>
              <a:t>Bacterium</a:t>
            </a:r>
            <a:r>
              <a:rPr lang="tr-TR" i="1" dirty="0" smtClean="0"/>
              <a:t> </a:t>
            </a:r>
            <a:r>
              <a:rPr lang="tr-TR" i="1" dirty="0" err="1" smtClean="0"/>
              <a:t>tularensis</a:t>
            </a:r>
            <a:r>
              <a:rPr lang="tr-TR" i="1" dirty="0" smtClean="0"/>
              <a:t> </a:t>
            </a:r>
            <a:r>
              <a:rPr lang="tr-TR" dirty="0" smtClean="0"/>
              <a:t>olarak isimlendirilmiştir </a:t>
            </a:r>
          </a:p>
          <a:p>
            <a:r>
              <a:rPr lang="tr-TR" dirty="0" smtClean="0"/>
              <a:t>İnsanlarda hastalığı ilk tanımlayan ise Edward </a:t>
            </a:r>
            <a:r>
              <a:rPr lang="tr-TR" dirty="0" err="1" smtClean="0"/>
              <a:t>Francis'dir</a:t>
            </a:r>
            <a:r>
              <a:rPr lang="tr-TR" dirty="0" smtClean="0"/>
              <a:t>. E. Francis'in 1912 ve 1925 yılları arasında yaptığı araştırmalarla, insanlarda “geyik sineği ateşi” (</a:t>
            </a:r>
            <a:r>
              <a:rPr lang="tr-TR" dirty="0" err="1" smtClean="0"/>
              <a:t>deer</a:t>
            </a:r>
            <a:r>
              <a:rPr lang="tr-TR" dirty="0" smtClean="0"/>
              <a:t>-</a:t>
            </a:r>
            <a:r>
              <a:rPr lang="tr-TR" dirty="0" err="1" smtClean="0"/>
              <a:t>fly</a:t>
            </a:r>
            <a:r>
              <a:rPr lang="tr-TR" dirty="0" smtClean="0"/>
              <a:t> </a:t>
            </a:r>
            <a:r>
              <a:rPr lang="tr-TR" dirty="0" err="1" smtClean="0"/>
              <a:t>fever</a:t>
            </a:r>
            <a:r>
              <a:rPr lang="tr-TR" dirty="0" smtClean="0"/>
              <a:t>) diye adlandırılan hastalığın sincaplarda görülen veba benzeri hastalık ile ilişkisini ortaya çıkartmış ve bu hastalığı “</a:t>
            </a:r>
            <a:r>
              <a:rPr lang="tr-TR" dirty="0" err="1" smtClean="0"/>
              <a:t>tularemi</a:t>
            </a:r>
            <a:r>
              <a:rPr lang="tr-TR" dirty="0" smtClean="0"/>
              <a:t>” olarak isimlendirmiştir</a:t>
            </a:r>
          </a:p>
          <a:p>
            <a:r>
              <a:rPr lang="tr-TR" dirty="0" smtClean="0"/>
              <a:t>Ayrıca geyik sineğinin </a:t>
            </a:r>
            <a:r>
              <a:rPr lang="tr-TR" dirty="0" err="1" smtClean="0"/>
              <a:t>tulareminin</a:t>
            </a:r>
            <a:r>
              <a:rPr lang="tr-TR" dirty="0" smtClean="0"/>
              <a:t> asıl sebebi değil bakteriyi taşıyan bir vektör olduğunu göstermiştir. Bu çalışmaları nedeniyle Edward Francis'e 1959'da Nobel ödülü verilmiş ve bakterinin adı </a:t>
            </a:r>
            <a:r>
              <a:rPr lang="tr-TR" i="1" dirty="0" err="1" smtClean="0"/>
              <a:t>Francisella</a:t>
            </a:r>
            <a:r>
              <a:rPr lang="tr-TR" i="1" dirty="0" smtClean="0"/>
              <a:t> </a:t>
            </a:r>
            <a:r>
              <a:rPr lang="tr-TR" i="1" dirty="0" err="1" smtClean="0"/>
              <a:t>tularensis</a:t>
            </a:r>
            <a:r>
              <a:rPr lang="tr-TR" i="1" dirty="0" smtClean="0"/>
              <a:t> </a:t>
            </a:r>
            <a:r>
              <a:rPr lang="tr-TR" dirty="0" smtClean="0"/>
              <a:t>olarak değiştirilmiştir</a:t>
            </a:r>
          </a:p>
          <a:p>
            <a:r>
              <a:rPr lang="tr-TR" dirty="0" smtClean="0"/>
              <a:t>Hastalığın yeterince tanınmaması ve bildirim eksikliği nedeniyle dünyada </a:t>
            </a:r>
            <a:r>
              <a:rPr lang="tr-TR" dirty="0" err="1" smtClean="0"/>
              <a:t>tularemi</a:t>
            </a:r>
            <a:r>
              <a:rPr lang="tr-TR" dirty="0" smtClean="0"/>
              <a:t> </a:t>
            </a:r>
            <a:r>
              <a:rPr lang="tr-TR" dirty="0" err="1" smtClean="0"/>
              <a:t>insidansı</a:t>
            </a:r>
            <a:r>
              <a:rPr lang="tr-TR" dirty="0" smtClean="0"/>
              <a:t> tam olarak </a:t>
            </a:r>
            <a:r>
              <a:rPr lang="tr-TR" dirty="0" err="1" smtClean="0"/>
              <a:t>bilimiyor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 smtClean="0"/>
              <a:t>Pasteurella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Hayvanlara bulaş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Bakteri </a:t>
            </a:r>
            <a:r>
              <a:rPr lang="tr-TR" sz="2800" dirty="0" smtClean="0">
                <a:solidFill>
                  <a:srgbClr val="FF0000"/>
                </a:solidFill>
              </a:rPr>
              <a:t>direkt temas </a:t>
            </a:r>
            <a:r>
              <a:rPr lang="tr-TR" sz="2800" dirty="0" smtClean="0"/>
              <a:t>veya </a:t>
            </a:r>
            <a:r>
              <a:rPr lang="tr-TR" sz="2800" dirty="0" err="1" smtClean="0">
                <a:solidFill>
                  <a:srgbClr val="FF0000"/>
                </a:solidFill>
              </a:rPr>
              <a:t>artropodlar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aracılığıyla sığır, keçi, koyun, at, kedi ve köpek gibi evcil hayvanları </a:t>
            </a:r>
            <a:r>
              <a:rPr lang="tr-TR" sz="2800" dirty="0" err="1" smtClean="0"/>
              <a:t>infekte</a:t>
            </a:r>
            <a:r>
              <a:rPr lang="tr-TR" sz="2800" dirty="0" smtClean="0"/>
              <a:t> edebilir</a:t>
            </a:r>
          </a:p>
          <a:p>
            <a:endParaRPr lang="tr-TR" sz="2800" dirty="0" smtClean="0"/>
          </a:p>
          <a:p>
            <a:r>
              <a:rPr lang="tr-TR" sz="2800" dirty="0" smtClean="0"/>
              <a:t>Kedi, köpek gibi evcil hayvanlar, </a:t>
            </a:r>
            <a:r>
              <a:rPr lang="tr-TR" sz="2800" dirty="0" err="1" smtClean="0"/>
              <a:t>infekte</a:t>
            </a:r>
            <a:r>
              <a:rPr lang="tr-TR" sz="2800" dirty="0" smtClean="0"/>
              <a:t> yabani hayvan leşlerini </a:t>
            </a:r>
            <a:r>
              <a:rPr lang="tr-TR" sz="2800" dirty="0" smtClean="0">
                <a:solidFill>
                  <a:srgbClr val="FF0000"/>
                </a:solidFill>
              </a:rPr>
              <a:t>yemek</a:t>
            </a:r>
            <a:r>
              <a:rPr lang="tr-TR" sz="2800" dirty="0" smtClean="0"/>
              <a:t> suretiyle de </a:t>
            </a:r>
            <a:r>
              <a:rPr lang="tr-TR" sz="2800" dirty="0" err="1" smtClean="0"/>
              <a:t>infekte</a:t>
            </a:r>
            <a:r>
              <a:rPr lang="tr-TR" sz="2800" dirty="0" smtClean="0"/>
              <a:t> olabilirler</a:t>
            </a:r>
          </a:p>
          <a:p>
            <a:endParaRPr lang="tr-TR" sz="8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İnsanlara bulaş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İnsanlara bulaş çoğunlukla </a:t>
            </a:r>
            <a:r>
              <a:rPr lang="tr-TR" i="1" dirty="0" smtClean="0"/>
              <a:t>F. </a:t>
            </a:r>
            <a:r>
              <a:rPr lang="tr-TR" i="1" dirty="0" err="1" smtClean="0"/>
              <a:t>tularensisi</a:t>
            </a:r>
            <a:r>
              <a:rPr lang="tr-TR" i="1" dirty="0" smtClean="0"/>
              <a:t> </a:t>
            </a:r>
            <a:r>
              <a:rPr lang="tr-TR" dirty="0" smtClean="0"/>
              <a:t>taşıyan kene veya sinek gibi </a:t>
            </a:r>
            <a:r>
              <a:rPr lang="tr-TR" dirty="0" err="1" smtClean="0">
                <a:solidFill>
                  <a:srgbClr val="FF0000"/>
                </a:solidFill>
              </a:rPr>
              <a:t>artropodların</a:t>
            </a:r>
            <a:r>
              <a:rPr lang="tr-TR" dirty="0" smtClean="0"/>
              <a:t> insanı ısırması sırasında gerçekleşir. </a:t>
            </a:r>
          </a:p>
          <a:p>
            <a:r>
              <a:rPr lang="tr-TR" dirty="0" err="1" smtClean="0"/>
              <a:t>Enfekte</a:t>
            </a:r>
            <a:r>
              <a:rPr lang="tr-TR" dirty="0" smtClean="0"/>
              <a:t> hayvanın idrar, </a:t>
            </a:r>
            <a:r>
              <a:rPr lang="tr-TR" dirty="0" err="1" smtClean="0"/>
              <a:t>feçes</a:t>
            </a:r>
            <a:r>
              <a:rPr lang="tr-TR" dirty="0" smtClean="0"/>
              <a:t>, kan ve organlarının deri, mukoza veya </a:t>
            </a:r>
            <a:r>
              <a:rPr lang="tr-TR" dirty="0" err="1" smtClean="0"/>
              <a:t>konjunktivaya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direkt teması </a:t>
            </a:r>
            <a:r>
              <a:rPr lang="tr-TR" dirty="0" smtClean="0"/>
              <a:t>yada bu hayvanlar tarafından ısırılma yoluyla da bakteri bulaşabilir</a:t>
            </a:r>
          </a:p>
          <a:p>
            <a:endParaRPr lang="tr-TR" i="1" dirty="0" smtClean="0"/>
          </a:p>
          <a:p>
            <a:r>
              <a:rPr lang="tr-TR" i="1" dirty="0" smtClean="0"/>
              <a:t>F. </a:t>
            </a:r>
            <a:r>
              <a:rPr lang="tr-TR" i="1" dirty="0" err="1" smtClean="0"/>
              <a:t>tularensis</a:t>
            </a:r>
            <a:r>
              <a:rPr lang="tr-TR" i="1" dirty="0" smtClean="0"/>
              <a:t> </a:t>
            </a:r>
            <a:r>
              <a:rPr lang="tr-TR" dirty="0" smtClean="0"/>
              <a:t>ile </a:t>
            </a:r>
            <a:r>
              <a:rPr lang="tr-TR" dirty="0" err="1" smtClean="0">
                <a:solidFill>
                  <a:srgbClr val="FF0000"/>
                </a:solidFill>
              </a:rPr>
              <a:t>kontamine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besinlerin ve suyun tüketimi </a:t>
            </a:r>
            <a:r>
              <a:rPr lang="tr-TR" dirty="0" smtClean="0"/>
              <a:t>özellikle </a:t>
            </a:r>
            <a:r>
              <a:rPr lang="tr-TR" dirty="0" err="1" smtClean="0"/>
              <a:t>tularemi</a:t>
            </a:r>
            <a:r>
              <a:rPr lang="tr-TR" dirty="0" smtClean="0"/>
              <a:t> epidemilerinde görülen temel bulaş yollarından biridir</a:t>
            </a:r>
          </a:p>
          <a:p>
            <a:endParaRPr lang="tr-TR" dirty="0" smtClean="0"/>
          </a:p>
          <a:p>
            <a:r>
              <a:rPr lang="tr-TR" dirty="0" smtClean="0"/>
              <a:t>Bir diğer bulaş şekli, </a:t>
            </a:r>
            <a:r>
              <a:rPr lang="tr-TR" dirty="0" err="1" smtClean="0"/>
              <a:t>kontamine</a:t>
            </a:r>
            <a:r>
              <a:rPr lang="tr-TR" dirty="0" smtClean="0"/>
              <a:t> </a:t>
            </a:r>
            <a:r>
              <a:rPr lang="tr-TR" dirty="0" err="1" smtClean="0"/>
              <a:t>aerosollerin</a:t>
            </a:r>
            <a:r>
              <a:rPr lang="tr-TR" dirty="0" smtClean="0"/>
              <a:t> </a:t>
            </a:r>
            <a:r>
              <a:rPr lang="tr-TR" dirty="0" err="1" smtClean="0">
                <a:solidFill>
                  <a:srgbClr val="FF0000"/>
                </a:solidFill>
              </a:rPr>
              <a:t>inhalasyonu</a:t>
            </a:r>
            <a:r>
              <a:rPr lang="tr-TR" dirty="0" smtClean="0"/>
              <a:t> ve </a:t>
            </a:r>
            <a:r>
              <a:rPr lang="tr-TR" dirty="0" err="1" smtClean="0"/>
              <a:t>enfekte</a:t>
            </a:r>
            <a:r>
              <a:rPr lang="tr-TR" dirty="0" smtClean="0"/>
              <a:t> hayvanların iyi pişmemiş etlerinin </a:t>
            </a:r>
            <a:r>
              <a:rPr lang="tr-TR" dirty="0" smtClean="0">
                <a:solidFill>
                  <a:srgbClr val="FF0000"/>
                </a:solidFill>
              </a:rPr>
              <a:t>yenmesidir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İnsanlara bulaş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İnsandan insana bulaşma, olağan bir bulaş yolu değildir ve hiç gösterilmemiştir</a:t>
            </a:r>
          </a:p>
          <a:p>
            <a:endParaRPr lang="tr-TR" sz="2800" dirty="0" smtClean="0"/>
          </a:p>
          <a:p>
            <a:r>
              <a:rPr lang="tr-TR" sz="2800" dirty="0" smtClean="0"/>
              <a:t>Bulaş yolları nedeniyle; </a:t>
            </a:r>
          </a:p>
          <a:p>
            <a:pPr lvl="1"/>
            <a:r>
              <a:rPr lang="tr-TR" sz="2400" dirty="0" smtClean="0"/>
              <a:t>avcılar </a:t>
            </a:r>
          </a:p>
          <a:p>
            <a:pPr lvl="1"/>
            <a:r>
              <a:rPr lang="tr-TR" sz="2400" dirty="0" smtClean="0"/>
              <a:t>tarımla uğraşanlar</a:t>
            </a:r>
          </a:p>
          <a:p>
            <a:pPr lvl="1"/>
            <a:r>
              <a:rPr lang="tr-TR" sz="2400" dirty="0" smtClean="0"/>
              <a:t>ormanda çalışanlar </a:t>
            </a:r>
          </a:p>
          <a:p>
            <a:pPr lvl="1"/>
            <a:r>
              <a:rPr lang="tr-TR" sz="2400" dirty="0" smtClean="0"/>
              <a:t>doğa tutkunları</a:t>
            </a:r>
          </a:p>
          <a:p>
            <a:pPr lvl="1"/>
            <a:r>
              <a:rPr lang="tr-TR" sz="2400" dirty="0" smtClean="0"/>
              <a:t>veteriner hekimler</a:t>
            </a:r>
          </a:p>
          <a:p>
            <a:pPr lvl="1"/>
            <a:r>
              <a:rPr lang="tr-TR" sz="2400" dirty="0" err="1" smtClean="0"/>
              <a:t>laboratuvar</a:t>
            </a:r>
            <a:r>
              <a:rPr lang="tr-TR" sz="2400" dirty="0" smtClean="0"/>
              <a:t> çalışanları </a:t>
            </a:r>
          </a:p>
          <a:p>
            <a:pPr lvl="1">
              <a:buNone/>
            </a:pPr>
            <a:r>
              <a:rPr lang="tr-TR" sz="2400" dirty="0" smtClean="0"/>
              <a:t>                                      </a:t>
            </a:r>
            <a:r>
              <a:rPr lang="tr-TR" sz="2400" dirty="0" err="1" smtClean="0"/>
              <a:t>tularemi</a:t>
            </a:r>
            <a:r>
              <a:rPr lang="tr-TR" sz="2400" dirty="0" smtClean="0"/>
              <a:t> yönünden risk grubudur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Avrupa ve Asya'da </a:t>
            </a:r>
            <a:r>
              <a:rPr lang="tr-TR" dirty="0" smtClean="0">
                <a:solidFill>
                  <a:srgbClr val="FF0000"/>
                </a:solidFill>
              </a:rPr>
              <a:t>su</a:t>
            </a:r>
            <a:r>
              <a:rPr lang="tr-TR" dirty="0" smtClean="0"/>
              <a:t> kaynaklı, </a:t>
            </a:r>
            <a:r>
              <a:rPr lang="tr-TR" dirty="0" err="1" smtClean="0">
                <a:solidFill>
                  <a:srgbClr val="FF0000"/>
                </a:solidFill>
              </a:rPr>
              <a:t>artropod</a:t>
            </a:r>
            <a:r>
              <a:rPr lang="tr-TR" dirty="0" smtClean="0"/>
              <a:t> kaynaklı ve </a:t>
            </a:r>
            <a:r>
              <a:rPr lang="tr-TR" dirty="0" err="1" smtClean="0">
                <a:solidFill>
                  <a:srgbClr val="FF0000"/>
                </a:solidFill>
              </a:rPr>
              <a:t>aerosol</a:t>
            </a:r>
            <a:r>
              <a:rPr lang="tr-TR" dirty="0" smtClean="0"/>
              <a:t> kaynaklı yüzlerce kişinin etkilendiği epidemiler yayınlanmıştır</a:t>
            </a:r>
          </a:p>
          <a:p>
            <a:r>
              <a:rPr lang="tr-TR" dirty="0" smtClean="0"/>
              <a:t>ABD'de 1950 den önce her yıl binlerce olgu bildirilirken günümüzde bu sayı yılda yaklaşık 200 olguya inmiştir. Bu olgularda ölüm oranı % 1,4 olarak hesaplanmıştır</a:t>
            </a:r>
          </a:p>
          <a:p>
            <a:r>
              <a:rPr lang="tr-TR" dirty="0" smtClean="0"/>
              <a:t>Hastalık her mevsimde görülebilmesine karşın yaz aylarında ve kış aylarında iki pik yapmaktadır</a:t>
            </a:r>
          </a:p>
          <a:p>
            <a:pPr lvl="1"/>
            <a:r>
              <a:rPr lang="tr-TR" dirty="0" smtClean="0"/>
              <a:t>Yaz aylarındaki pik, </a:t>
            </a:r>
            <a:r>
              <a:rPr lang="tr-TR" dirty="0" smtClean="0">
                <a:solidFill>
                  <a:srgbClr val="FF0000"/>
                </a:solidFill>
              </a:rPr>
              <a:t>doğadaki aktivitelerin artması </a:t>
            </a:r>
            <a:r>
              <a:rPr lang="tr-TR" dirty="0" smtClean="0"/>
              <a:t>ve bunun sonucu olarak kene gibi vektörlere </a:t>
            </a:r>
            <a:r>
              <a:rPr lang="tr-TR" dirty="0" err="1" smtClean="0"/>
              <a:t>maruziyetin</a:t>
            </a:r>
            <a:r>
              <a:rPr lang="tr-TR" dirty="0" smtClean="0"/>
              <a:t> artmasıyla açıklanmaktadır </a:t>
            </a:r>
          </a:p>
          <a:p>
            <a:pPr lvl="1"/>
            <a:r>
              <a:rPr lang="tr-TR" dirty="0" smtClean="0"/>
              <a:t>Kış aylarındaki pik ise </a:t>
            </a:r>
            <a:r>
              <a:rPr lang="tr-TR" dirty="0" smtClean="0">
                <a:solidFill>
                  <a:srgbClr val="FF0000"/>
                </a:solidFill>
              </a:rPr>
              <a:t>avcılık</a:t>
            </a:r>
            <a:r>
              <a:rPr lang="tr-TR" dirty="0" smtClean="0"/>
              <a:t> </a:t>
            </a:r>
            <a:r>
              <a:rPr lang="tr-TR" dirty="0" err="1" smtClean="0"/>
              <a:t>faliyetlerine</a:t>
            </a:r>
            <a:r>
              <a:rPr lang="tr-TR" dirty="0" smtClean="0"/>
              <a:t> bağlanmaktadır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tr-TR" dirty="0" smtClean="0"/>
              <a:t>Hastalık her yaştan insanı etkilemekle birlikte olguların çoğunluğu 30 yaş üstü erişkinlerdir. Olguların %75' inin erkek olması ve yaş grubu dağılımı muhtemelen risk grubu aktivitelerini çoğunlukla erişkin yaştaki erkeklerin yapmasıyla ilgilidir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i="1" dirty="0" smtClean="0"/>
              <a:t>F. </a:t>
            </a:r>
            <a:r>
              <a:rPr lang="tr-TR" i="1" dirty="0" err="1" smtClean="0"/>
              <a:t>tularensis</a:t>
            </a:r>
            <a:r>
              <a:rPr lang="tr-TR" i="1" dirty="0" smtClean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Küçük (0,2-0,5 x 0,7-1</a:t>
            </a:r>
            <a:r>
              <a:rPr lang="el-GR" dirty="0" smtClean="0"/>
              <a:t>μ</a:t>
            </a:r>
            <a:r>
              <a:rPr lang="tr-TR" dirty="0" smtClean="0"/>
              <a:t>m),</a:t>
            </a:r>
          </a:p>
          <a:p>
            <a:r>
              <a:rPr lang="tr-TR" dirty="0" err="1" smtClean="0"/>
              <a:t>Aerob</a:t>
            </a:r>
            <a:r>
              <a:rPr lang="tr-TR" dirty="0" smtClean="0"/>
              <a:t>, </a:t>
            </a:r>
            <a:r>
              <a:rPr lang="tr-TR" dirty="0" err="1" smtClean="0"/>
              <a:t>pleomorfik</a:t>
            </a:r>
            <a:r>
              <a:rPr lang="tr-TR" dirty="0" smtClean="0"/>
              <a:t>, hareketsiz</a:t>
            </a:r>
          </a:p>
          <a:p>
            <a:r>
              <a:rPr lang="tr-TR" dirty="0" smtClean="0"/>
              <a:t>Hücre içi ve hücre </a:t>
            </a:r>
            <a:r>
              <a:rPr lang="tr-TR" dirty="0" err="1" smtClean="0"/>
              <a:t>dıșında</a:t>
            </a:r>
            <a:r>
              <a:rPr lang="tr-TR" dirty="0" smtClean="0"/>
              <a:t> </a:t>
            </a:r>
            <a:r>
              <a:rPr lang="tr-TR" dirty="0" err="1" smtClean="0"/>
              <a:t>yerleșebilen</a:t>
            </a:r>
            <a:r>
              <a:rPr lang="tr-TR" dirty="0" smtClean="0"/>
              <a:t> gram negatif </a:t>
            </a:r>
            <a:r>
              <a:rPr lang="tr-TR" dirty="0" err="1" smtClean="0"/>
              <a:t>kokobasil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Klinik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Klinik görünüm enfeksiyonun izlediği yola bağlıdır</a:t>
            </a:r>
          </a:p>
          <a:p>
            <a:r>
              <a:rPr lang="tr-TR" dirty="0" smtClean="0"/>
              <a:t>Altı önemli sendrom tanımlanmaktadır</a:t>
            </a:r>
          </a:p>
          <a:p>
            <a:pPr lvl="1"/>
            <a:r>
              <a:rPr lang="tr-TR" sz="2400" dirty="0" err="1" smtClean="0"/>
              <a:t>Ülseroglandüler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 smtClean="0"/>
          </a:p>
          <a:p>
            <a:pPr lvl="1"/>
            <a:r>
              <a:rPr lang="tr-TR" sz="2400" dirty="0" err="1" smtClean="0"/>
              <a:t>Pnömonik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 smtClean="0"/>
          </a:p>
          <a:p>
            <a:pPr lvl="1"/>
            <a:r>
              <a:rPr lang="tr-TR" sz="2400" dirty="0" err="1" smtClean="0"/>
              <a:t>Oküloglandüler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 smtClean="0"/>
          </a:p>
          <a:p>
            <a:pPr lvl="1"/>
            <a:r>
              <a:rPr lang="tr-TR" sz="2400" dirty="0" err="1" smtClean="0"/>
              <a:t>Glandüler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 smtClean="0"/>
          </a:p>
          <a:p>
            <a:pPr lvl="1"/>
            <a:r>
              <a:rPr lang="tr-TR" sz="2400" dirty="0" err="1" smtClean="0"/>
              <a:t>Orofaringeal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 smtClean="0"/>
          </a:p>
          <a:p>
            <a:pPr lvl="1"/>
            <a:r>
              <a:rPr lang="tr-TR" sz="2400" dirty="0" err="1" smtClean="0"/>
              <a:t>Tifoidal</a:t>
            </a:r>
            <a:r>
              <a:rPr lang="tr-TR" sz="2400" dirty="0" smtClean="0"/>
              <a:t> </a:t>
            </a:r>
            <a:r>
              <a:rPr lang="tr-TR" sz="2400" dirty="0" err="1" smtClean="0"/>
              <a:t>tularemi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Patogenez</a:t>
            </a:r>
            <a:r>
              <a:rPr lang="tr-TR" dirty="0" smtClean="0"/>
              <a:t> ve klinik bulgular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/>
              <a:t>F. </a:t>
            </a:r>
            <a:r>
              <a:rPr lang="tr-TR" sz="2400" i="1" dirty="0" err="1" smtClean="0"/>
              <a:t>tularensis</a:t>
            </a:r>
            <a:r>
              <a:rPr lang="tr-TR" sz="2400" i="1" dirty="0" smtClean="0"/>
              <a:t> </a:t>
            </a:r>
            <a:r>
              <a:rPr lang="tr-TR" sz="2400" dirty="0" smtClean="0"/>
              <a:t>çok bulaşıcıdır: </a:t>
            </a:r>
            <a:r>
              <a:rPr lang="tr-TR" sz="2400" dirty="0" smtClean="0">
                <a:solidFill>
                  <a:srgbClr val="FF0000"/>
                </a:solidFill>
              </a:rPr>
              <a:t>50</a:t>
            </a:r>
            <a:r>
              <a:rPr lang="tr-TR" sz="2400" dirty="0" smtClean="0"/>
              <a:t> bakterinin deriden veya mukoza </a:t>
            </a:r>
            <a:r>
              <a:rPr lang="tr-TR" sz="2400" dirty="0" err="1" smtClean="0"/>
              <a:t>membranlarından</a:t>
            </a:r>
            <a:r>
              <a:rPr lang="tr-TR" sz="2400" dirty="0" smtClean="0"/>
              <a:t> girişi ya da </a:t>
            </a:r>
            <a:r>
              <a:rPr lang="tr-TR" sz="2400" dirty="0" err="1" smtClean="0"/>
              <a:t>inhalasyonu</a:t>
            </a:r>
            <a:r>
              <a:rPr lang="tr-TR" sz="2400" dirty="0" smtClean="0"/>
              <a:t> ile enfeksiyon oluşabilir</a:t>
            </a:r>
          </a:p>
          <a:p>
            <a:r>
              <a:rPr lang="tr-TR" sz="2400" dirty="0" smtClean="0"/>
              <a:t>En sık olarak bakteriler deri çatlaklarından girer</a:t>
            </a:r>
          </a:p>
          <a:p>
            <a:r>
              <a:rPr lang="tr-TR" sz="2400" dirty="0" smtClean="0"/>
              <a:t>2-6 gün içinde </a:t>
            </a:r>
            <a:r>
              <a:rPr lang="tr-TR" sz="2400" dirty="0" err="1" smtClean="0"/>
              <a:t>enflamatuvar</a:t>
            </a:r>
            <a:r>
              <a:rPr lang="tr-TR" sz="2400" dirty="0" smtClean="0"/>
              <a:t>, ülserli bir </a:t>
            </a:r>
            <a:r>
              <a:rPr lang="tr-TR" sz="2400" dirty="0" err="1" smtClean="0"/>
              <a:t>papül</a:t>
            </a:r>
            <a:r>
              <a:rPr lang="tr-TR" sz="2400" dirty="0" smtClean="0"/>
              <a:t> oluşur</a:t>
            </a:r>
          </a:p>
          <a:p>
            <a:r>
              <a:rPr lang="tr-TR" sz="2400" dirty="0" smtClean="0"/>
              <a:t>Bölgesel lenf düğümleri büyür ve nekrotikleşir, bazen haftalarca akıntı olabilir (</a:t>
            </a:r>
            <a:r>
              <a:rPr lang="tr-TR" sz="2400" dirty="0" err="1" smtClean="0">
                <a:solidFill>
                  <a:srgbClr val="FF0000"/>
                </a:solidFill>
              </a:rPr>
              <a:t>Ülseroglandüler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tularemi</a:t>
            </a:r>
            <a:r>
              <a:rPr lang="tr-TR" sz="2400" dirty="0" smtClean="0">
                <a:solidFill>
                  <a:srgbClr val="FF0000"/>
                </a:solidFill>
              </a:rPr>
              <a:t>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err="1" smtClean="0"/>
              <a:t>Enfektif</a:t>
            </a:r>
            <a:r>
              <a:rPr lang="tr-TR" sz="2200" dirty="0" smtClean="0"/>
              <a:t> bir </a:t>
            </a:r>
            <a:r>
              <a:rPr lang="tr-TR" sz="2200" dirty="0" err="1" smtClean="0"/>
              <a:t>aerosolün</a:t>
            </a:r>
            <a:r>
              <a:rPr lang="tr-TR" sz="2200" dirty="0" smtClean="0"/>
              <a:t> solunması ile </a:t>
            </a:r>
            <a:r>
              <a:rPr lang="tr-TR" sz="2200" dirty="0" err="1" smtClean="0"/>
              <a:t>peribronşiyal</a:t>
            </a:r>
            <a:r>
              <a:rPr lang="tr-TR" sz="2200" dirty="0" smtClean="0"/>
              <a:t> </a:t>
            </a:r>
            <a:r>
              <a:rPr lang="tr-TR" sz="2200" dirty="0" err="1" smtClean="0"/>
              <a:t>enflamasyon</a:t>
            </a:r>
            <a:r>
              <a:rPr lang="tr-TR" sz="2200" dirty="0" smtClean="0"/>
              <a:t> ve lokalize </a:t>
            </a:r>
            <a:r>
              <a:rPr lang="tr-TR" sz="2200" dirty="0" err="1" smtClean="0"/>
              <a:t>pnömoni</a:t>
            </a:r>
            <a:r>
              <a:rPr lang="tr-TR" sz="2200" dirty="0" smtClean="0"/>
              <a:t> oluşur </a:t>
            </a:r>
            <a:r>
              <a:rPr lang="tr-TR" sz="2200" dirty="0" smtClean="0">
                <a:solidFill>
                  <a:srgbClr val="FF0000"/>
                </a:solidFill>
              </a:rPr>
              <a:t>(</a:t>
            </a:r>
            <a:r>
              <a:rPr lang="tr-TR" sz="2200" dirty="0" err="1" smtClean="0">
                <a:solidFill>
                  <a:srgbClr val="FF0000"/>
                </a:solidFill>
              </a:rPr>
              <a:t>Pnömonik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>
                <a:solidFill>
                  <a:srgbClr val="FF0000"/>
                </a:solidFill>
              </a:rPr>
              <a:t>tularemi</a:t>
            </a:r>
            <a:r>
              <a:rPr lang="tr-TR" sz="22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tr-TR" sz="2200" dirty="0" err="1" smtClean="0">
                <a:solidFill>
                  <a:srgbClr val="FF0000"/>
                </a:solidFill>
              </a:rPr>
              <a:t>Oküloglandüler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>
                <a:solidFill>
                  <a:srgbClr val="FF0000"/>
                </a:solidFill>
              </a:rPr>
              <a:t>tularemi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/>
              <a:t>enfekte</a:t>
            </a:r>
            <a:r>
              <a:rPr lang="tr-TR" sz="2200" dirty="0" smtClean="0"/>
              <a:t> bir parmak veya damlacık </a:t>
            </a:r>
            <a:r>
              <a:rPr lang="tr-TR" sz="2200" dirty="0" err="1" smtClean="0"/>
              <a:t>konjunktivaya</a:t>
            </a:r>
            <a:r>
              <a:rPr lang="tr-TR" sz="2200" dirty="0" smtClean="0"/>
              <a:t> değdiğinde gelişebilir</a:t>
            </a:r>
          </a:p>
          <a:p>
            <a:r>
              <a:rPr lang="tr-TR" sz="2200" dirty="0" smtClean="0"/>
              <a:t>Göz kapaklarındaki sarımsı </a:t>
            </a:r>
            <a:r>
              <a:rPr lang="tr-TR" sz="2200" dirty="0" err="1" smtClean="0"/>
              <a:t>granülamatöz</a:t>
            </a:r>
            <a:r>
              <a:rPr lang="tr-TR" sz="2200" dirty="0" smtClean="0"/>
              <a:t> lezyonlar ile birlikte </a:t>
            </a:r>
            <a:r>
              <a:rPr lang="tr-TR" sz="2200" dirty="0" err="1" smtClean="0"/>
              <a:t>preauriküler</a:t>
            </a:r>
            <a:r>
              <a:rPr lang="tr-TR" sz="2200" dirty="0" smtClean="0"/>
              <a:t> </a:t>
            </a:r>
            <a:r>
              <a:rPr lang="tr-TR" sz="2200" dirty="0" err="1" smtClean="0"/>
              <a:t>adenopati</a:t>
            </a:r>
            <a:r>
              <a:rPr lang="tr-TR" sz="2200" dirty="0" smtClean="0"/>
              <a:t> olabilir</a:t>
            </a:r>
          </a:p>
          <a:p>
            <a:r>
              <a:rPr lang="tr-TR" sz="2200" dirty="0" smtClean="0"/>
              <a:t>Hastalığın diğer şekilleri </a:t>
            </a:r>
            <a:r>
              <a:rPr lang="tr-TR" sz="2200" dirty="0" err="1" smtClean="0">
                <a:solidFill>
                  <a:srgbClr val="FF0000"/>
                </a:solidFill>
              </a:rPr>
              <a:t>glandüler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>
                <a:solidFill>
                  <a:srgbClr val="FF0000"/>
                </a:solidFill>
              </a:rPr>
              <a:t>tularemi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smtClean="0"/>
              <a:t>(</a:t>
            </a:r>
            <a:r>
              <a:rPr lang="tr-TR" sz="2200" dirty="0" err="1" smtClean="0"/>
              <a:t>lenfadenopati</a:t>
            </a:r>
            <a:r>
              <a:rPr lang="tr-TR" sz="2200" dirty="0" smtClean="0"/>
              <a:t> var ama ülser yok), </a:t>
            </a:r>
            <a:r>
              <a:rPr lang="tr-TR" sz="2200" dirty="0" err="1" smtClean="0">
                <a:solidFill>
                  <a:srgbClr val="FF0000"/>
                </a:solidFill>
              </a:rPr>
              <a:t>orofaringeal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>
                <a:solidFill>
                  <a:srgbClr val="FF0000"/>
                </a:solidFill>
              </a:rPr>
              <a:t>tularemi</a:t>
            </a:r>
            <a:r>
              <a:rPr lang="tr-TR" sz="2200" dirty="0" smtClean="0"/>
              <a:t> ve </a:t>
            </a:r>
            <a:r>
              <a:rPr lang="tr-TR" sz="2200" dirty="0" err="1" smtClean="0">
                <a:solidFill>
                  <a:srgbClr val="FF0000"/>
                </a:solidFill>
              </a:rPr>
              <a:t>tifoidal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err="1" smtClean="0">
                <a:solidFill>
                  <a:srgbClr val="FF0000"/>
                </a:solidFill>
              </a:rPr>
              <a:t>tularemi</a:t>
            </a:r>
            <a:r>
              <a:rPr lang="tr-TR" sz="2200" dirty="0" smtClean="0">
                <a:solidFill>
                  <a:srgbClr val="FF0000"/>
                </a:solidFill>
              </a:rPr>
              <a:t> </a:t>
            </a:r>
            <a:r>
              <a:rPr lang="tr-TR" sz="2200" dirty="0" smtClean="0"/>
              <a:t>(septisemi) </a:t>
            </a:r>
            <a:r>
              <a:rPr lang="tr-TR" sz="2200" dirty="0" err="1" smtClean="0"/>
              <a:t>dir</a:t>
            </a:r>
            <a:endParaRPr lang="tr-TR" sz="2200" dirty="0" smtClean="0"/>
          </a:p>
          <a:p>
            <a:r>
              <a:rPr lang="tr-TR" sz="2200" dirty="0" smtClean="0"/>
              <a:t>Tüm olgularda ateş, kırıklık, baş ağrısı ve enfeksiyona katılan bölge ve bölgesel lenf </a:t>
            </a:r>
            <a:r>
              <a:rPr lang="tr-TR" sz="2200" dirty="0" err="1" smtClean="0"/>
              <a:t>nodlarında</a:t>
            </a:r>
            <a:r>
              <a:rPr lang="tr-TR" sz="2200" dirty="0" smtClean="0"/>
              <a:t> ağrı vardır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Laboratuvar</a:t>
            </a:r>
            <a:r>
              <a:rPr lang="tr-TR" dirty="0" smtClean="0"/>
              <a:t> Tanı Yöntemleri: </a:t>
            </a:r>
            <a:br>
              <a:rPr lang="tr-TR" dirty="0" smtClean="0"/>
            </a:br>
            <a:r>
              <a:rPr lang="tr-TR" b="1" dirty="0" smtClean="0"/>
              <a:t>Gram boyama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F. </a:t>
            </a:r>
            <a:r>
              <a:rPr lang="tr-TR" i="1" dirty="0" err="1" smtClean="0"/>
              <a:t>tularensis</a:t>
            </a:r>
            <a:r>
              <a:rPr lang="tr-TR" i="1" dirty="0" smtClean="0"/>
              <a:t> </a:t>
            </a:r>
            <a:r>
              <a:rPr lang="tr-TR" dirty="0" smtClean="0"/>
              <a:t>Gramla çok zayıf boyanır</a:t>
            </a:r>
          </a:p>
          <a:p>
            <a:r>
              <a:rPr lang="tr-TR" dirty="0" smtClean="0"/>
              <a:t>Gram negatif kısa basiller ve </a:t>
            </a:r>
            <a:r>
              <a:rPr lang="tr-TR" dirty="0" err="1" smtClean="0"/>
              <a:t>kokoidformlar</a:t>
            </a:r>
            <a:r>
              <a:rPr lang="tr-TR" dirty="0" smtClean="0"/>
              <a:t> </a:t>
            </a:r>
            <a:r>
              <a:rPr lang="tr-TR" dirty="0" err="1" smtClean="0"/>
              <a:t>șeklinde</a:t>
            </a:r>
            <a:r>
              <a:rPr lang="tr-TR" dirty="0" smtClean="0"/>
              <a:t> görülür.</a:t>
            </a:r>
          </a:p>
          <a:p>
            <a:r>
              <a:rPr lang="tr-TR" dirty="0" smtClean="0"/>
              <a:t>Doku yaymalarında nadiren görülür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i="1" dirty="0" err="1" smtClean="0"/>
              <a:t>Pasteurella</a:t>
            </a:r>
            <a:r>
              <a:rPr lang="tr-TR" sz="2600" i="1" dirty="0" smtClean="0"/>
              <a:t> </a:t>
            </a:r>
            <a:r>
              <a:rPr lang="tr-TR" sz="2600" dirty="0" smtClean="0"/>
              <a:t>sağlıklı hayvanların </a:t>
            </a:r>
            <a:r>
              <a:rPr lang="tr-TR" sz="2600" dirty="0" err="1" smtClean="0"/>
              <a:t>orofarinksinde</a:t>
            </a:r>
            <a:r>
              <a:rPr lang="tr-TR" sz="2600" dirty="0" smtClean="0"/>
              <a:t> yaygın bir şekilde </a:t>
            </a:r>
            <a:r>
              <a:rPr lang="tr-TR" sz="2600" dirty="0" err="1" smtClean="0"/>
              <a:t>kommensal</a:t>
            </a:r>
            <a:r>
              <a:rPr lang="tr-TR" sz="2600" dirty="0" smtClean="0"/>
              <a:t> olarak bulunan ufak </a:t>
            </a:r>
            <a:r>
              <a:rPr lang="tr-TR" sz="2600" dirty="0" err="1" smtClean="0"/>
              <a:t>fakültatif</a:t>
            </a:r>
            <a:r>
              <a:rPr lang="tr-TR" sz="2600" dirty="0" smtClean="0"/>
              <a:t> </a:t>
            </a:r>
            <a:r>
              <a:rPr lang="tr-TR" sz="2600" dirty="0" err="1" smtClean="0"/>
              <a:t>anaerop</a:t>
            </a:r>
            <a:r>
              <a:rPr lang="tr-TR" sz="2600" dirty="0" smtClean="0"/>
              <a:t> ve </a:t>
            </a:r>
            <a:r>
              <a:rPr lang="tr-TR" sz="2600" dirty="0" err="1" smtClean="0"/>
              <a:t>fermentatif</a:t>
            </a:r>
            <a:r>
              <a:rPr lang="tr-TR" sz="2600" dirty="0" smtClean="0"/>
              <a:t> bir </a:t>
            </a:r>
            <a:r>
              <a:rPr lang="tr-TR" sz="2600" dirty="0" err="1" smtClean="0"/>
              <a:t>kokobasildir</a:t>
            </a:r>
            <a:endParaRPr lang="tr-TR" sz="2600" dirty="0" smtClean="0"/>
          </a:p>
          <a:p>
            <a:r>
              <a:rPr lang="tr-TR" sz="2600" dirty="0" smtClean="0"/>
              <a:t>Bir çok insan enfeksiyonu hayvanlarla temas (örn,hayvan tırmalaması, pençeleme, paylaşılan yiyecek) sonucu oluşur</a:t>
            </a:r>
          </a:p>
          <a:p>
            <a:r>
              <a:rPr lang="tr-TR" sz="2600" i="1" dirty="0" err="1" smtClean="0"/>
              <a:t>Pasteurella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multocida</a:t>
            </a:r>
            <a:r>
              <a:rPr lang="tr-TR" sz="2600" dirty="0" smtClean="0"/>
              <a:t> (en yaygın </a:t>
            </a:r>
            <a:r>
              <a:rPr lang="tr-TR" sz="2600" dirty="0" err="1" smtClean="0"/>
              <a:t>izolat</a:t>
            </a:r>
            <a:r>
              <a:rPr lang="tr-TR" sz="2600" dirty="0" smtClean="0"/>
              <a:t>) ve </a:t>
            </a:r>
            <a:r>
              <a:rPr lang="tr-TR" sz="2600" i="1" dirty="0" err="1" smtClean="0"/>
              <a:t>Pasteurella</a:t>
            </a:r>
            <a:r>
              <a:rPr lang="tr-TR" sz="2600" dirty="0" smtClean="0"/>
              <a:t> </a:t>
            </a:r>
            <a:r>
              <a:rPr lang="tr-TR" sz="2600" i="1" dirty="0" err="1" smtClean="0"/>
              <a:t>canis</a:t>
            </a:r>
            <a:r>
              <a:rPr lang="tr-TR" sz="2600" i="1" dirty="0" smtClean="0"/>
              <a:t> </a:t>
            </a:r>
            <a:r>
              <a:rPr lang="tr-TR" sz="2600" dirty="0" smtClean="0"/>
              <a:t>insan  patojenleridir; diğer </a:t>
            </a:r>
            <a:r>
              <a:rPr lang="tr-TR" sz="2600" i="1" dirty="0" err="1" smtClean="0"/>
              <a:t>Pasteurella</a:t>
            </a:r>
            <a:r>
              <a:rPr lang="tr-TR" sz="2600" dirty="0" smtClean="0"/>
              <a:t> türleri insan enfeksiyonları ile nadiren ilişkilidir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Kültür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sz="3100" dirty="0" smtClean="0"/>
              <a:t>Lenf düğümü </a:t>
            </a:r>
            <a:r>
              <a:rPr lang="tr-TR" sz="3100" dirty="0" err="1" smtClean="0"/>
              <a:t>aspiratları</a:t>
            </a:r>
            <a:r>
              <a:rPr lang="tr-TR" sz="3100" dirty="0" smtClean="0"/>
              <a:t>, kemik iliği, </a:t>
            </a:r>
            <a:r>
              <a:rPr lang="tr-TR" sz="3100" dirty="0" err="1" smtClean="0"/>
              <a:t>periferal</a:t>
            </a:r>
            <a:r>
              <a:rPr lang="tr-TR" sz="3100" dirty="0" smtClean="0"/>
              <a:t> kan, derin doku ve ülser biyopsilerinden yapılan kültürlerde bakteri izole edilebilir</a:t>
            </a:r>
          </a:p>
          <a:p>
            <a:r>
              <a:rPr lang="tr-TR" sz="3100" dirty="0" smtClean="0"/>
              <a:t>Üreme için </a:t>
            </a:r>
            <a:r>
              <a:rPr lang="tr-TR" sz="3100" dirty="0" err="1" smtClean="0"/>
              <a:t>sistein</a:t>
            </a:r>
            <a:r>
              <a:rPr lang="tr-TR" sz="3100" dirty="0" smtClean="0"/>
              <a:t> içeren zenginleştirilmiş </a:t>
            </a:r>
            <a:r>
              <a:rPr lang="tr-TR" sz="3100" dirty="0" err="1" smtClean="0"/>
              <a:t>besiyerine</a:t>
            </a:r>
            <a:r>
              <a:rPr lang="tr-TR" sz="3100" dirty="0" smtClean="0"/>
              <a:t> ihtiyaç vardır</a:t>
            </a:r>
          </a:p>
          <a:p>
            <a:r>
              <a:rPr lang="tr-TR" sz="3100" dirty="0" smtClean="0"/>
              <a:t>Bu amaçla </a:t>
            </a:r>
            <a:r>
              <a:rPr lang="tr-TR" sz="3100" dirty="0" err="1" smtClean="0"/>
              <a:t>sistein</a:t>
            </a:r>
            <a:r>
              <a:rPr lang="tr-TR" sz="3100" dirty="0" smtClean="0"/>
              <a:t>/sistin gibi </a:t>
            </a:r>
            <a:r>
              <a:rPr lang="tr-TR" sz="3100" dirty="0" err="1" smtClean="0"/>
              <a:t>sulfidril</a:t>
            </a:r>
            <a:r>
              <a:rPr lang="tr-TR" sz="3100" dirty="0" smtClean="0"/>
              <a:t> </a:t>
            </a:r>
            <a:r>
              <a:rPr lang="tr-TR" sz="3100" dirty="0" err="1" smtClean="0"/>
              <a:t>bileșikleri</a:t>
            </a:r>
            <a:r>
              <a:rPr lang="tr-TR" sz="3100" dirty="0" smtClean="0"/>
              <a:t>, </a:t>
            </a:r>
            <a:r>
              <a:rPr lang="tr-TR" sz="3100" dirty="0" err="1" smtClean="0"/>
              <a:t>glukoz</a:t>
            </a:r>
            <a:r>
              <a:rPr lang="tr-TR" sz="3100" dirty="0" smtClean="0"/>
              <a:t> ve </a:t>
            </a:r>
            <a:r>
              <a:rPr lang="tr-TR" sz="3100" dirty="0" err="1" smtClean="0"/>
              <a:t>ferrik</a:t>
            </a:r>
            <a:r>
              <a:rPr lang="tr-TR" sz="3100" dirty="0" smtClean="0"/>
              <a:t> </a:t>
            </a:r>
            <a:r>
              <a:rPr lang="tr-TR" sz="3100" dirty="0" err="1" smtClean="0"/>
              <a:t>pirofosfat</a:t>
            </a:r>
            <a:r>
              <a:rPr lang="tr-TR" sz="3100" dirty="0" smtClean="0"/>
              <a:t> ya da </a:t>
            </a:r>
            <a:r>
              <a:rPr lang="tr-TR" sz="3100" dirty="0" err="1" smtClean="0"/>
              <a:t>İsoVitalex</a:t>
            </a:r>
            <a:r>
              <a:rPr lang="tr-TR" sz="3100" dirty="0" smtClean="0"/>
              <a:t> içeren </a:t>
            </a:r>
            <a:r>
              <a:rPr lang="tr-TR" sz="3100" dirty="0" err="1" smtClean="0"/>
              <a:t>besiyerleri</a:t>
            </a:r>
            <a:r>
              <a:rPr lang="tr-TR" sz="3100" dirty="0" smtClean="0"/>
              <a:t> kullanılır</a:t>
            </a:r>
          </a:p>
          <a:p>
            <a:pPr lvl="1"/>
            <a:r>
              <a:rPr lang="tr-TR" sz="2600" dirty="0" smtClean="0"/>
              <a:t>Geçmişte </a:t>
            </a:r>
            <a:r>
              <a:rPr lang="tr-TR" sz="2600" dirty="0" err="1" smtClean="0"/>
              <a:t>glukoz</a:t>
            </a:r>
            <a:r>
              <a:rPr lang="tr-TR" sz="2600" dirty="0" smtClean="0"/>
              <a:t>-</a:t>
            </a:r>
            <a:r>
              <a:rPr lang="tr-TR" sz="2600" dirty="0" err="1" smtClean="0"/>
              <a:t>sistein</a:t>
            </a:r>
            <a:r>
              <a:rPr lang="tr-TR" sz="2600" dirty="0" smtClean="0"/>
              <a:t> kanlı </a:t>
            </a:r>
            <a:r>
              <a:rPr lang="tr-TR" sz="2600" dirty="0" err="1" smtClean="0"/>
              <a:t>agar</a:t>
            </a:r>
            <a:r>
              <a:rPr lang="tr-TR" sz="2600" dirty="0" smtClean="0"/>
              <a:t> tercih edilmekte idi</a:t>
            </a:r>
          </a:p>
          <a:p>
            <a:pPr lvl="1"/>
            <a:r>
              <a:rPr lang="tr-TR" sz="2600" dirty="0" err="1" smtClean="0">
                <a:solidFill>
                  <a:srgbClr val="FF0000"/>
                </a:solidFill>
              </a:rPr>
              <a:t>Çukulata</a:t>
            </a:r>
            <a:r>
              <a:rPr lang="tr-TR" sz="2600" dirty="0" smtClean="0">
                <a:solidFill>
                  <a:srgbClr val="FF0000"/>
                </a:solidFill>
              </a:rPr>
              <a:t> </a:t>
            </a:r>
            <a:r>
              <a:rPr lang="tr-TR" sz="2600" dirty="0" err="1" smtClean="0">
                <a:solidFill>
                  <a:srgbClr val="FF0000"/>
                </a:solidFill>
              </a:rPr>
              <a:t>agar</a:t>
            </a:r>
            <a:r>
              <a:rPr lang="tr-TR" sz="2600" dirty="0" smtClean="0">
                <a:solidFill>
                  <a:srgbClr val="FF0000"/>
                </a:solidFill>
              </a:rPr>
              <a:t> </a:t>
            </a:r>
            <a:r>
              <a:rPr lang="tr-TR" sz="2600" dirty="0" smtClean="0"/>
              <a:t>gibi </a:t>
            </a:r>
            <a:r>
              <a:rPr lang="tr-TR" sz="2600" dirty="0" err="1" smtClean="0"/>
              <a:t>hemin</a:t>
            </a:r>
            <a:r>
              <a:rPr lang="tr-TR" sz="2600" dirty="0" smtClean="0"/>
              <a:t> içeren ve ticari olarak bulunabilen </a:t>
            </a:r>
            <a:r>
              <a:rPr lang="tr-TR" sz="2600" dirty="0" err="1" smtClean="0"/>
              <a:t>besiyerleri</a:t>
            </a:r>
            <a:r>
              <a:rPr lang="tr-TR" sz="2600" dirty="0" smtClean="0"/>
              <a:t> </a:t>
            </a:r>
          </a:p>
          <a:p>
            <a:pPr lvl="1"/>
            <a:r>
              <a:rPr lang="tr-TR" sz="2600" dirty="0" err="1" smtClean="0">
                <a:solidFill>
                  <a:srgbClr val="FF0000"/>
                </a:solidFill>
              </a:rPr>
              <a:t>Modifiye</a:t>
            </a:r>
            <a:r>
              <a:rPr lang="tr-TR" sz="2600" dirty="0" smtClean="0">
                <a:solidFill>
                  <a:srgbClr val="FF0000"/>
                </a:solidFill>
              </a:rPr>
              <a:t> </a:t>
            </a:r>
            <a:r>
              <a:rPr lang="tr-TR" sz="2600" dirty="0" err="1" smtClean="0">
                <a:solidFill>
                  <a:srgbClr val="FF0000"/>
                </a:solidFill>
              </a:rPr>
              <a:t>Thayer</a:t>
            </a:r>
            <a:r>
              <a:rPr lang="tr-TR" sz="2600" dirty="0" smtClean="0">
                <a:solidFill>
                  <a:srgbClr val="FF0000"/>
                </a:solidFill>
              </a:rPr>
              <a:t> Martin </a:t>
            </a:r>
            <a:r>
              <a:rPr lang="tr-TR" sz="2600" dirty="0" err="1" smtClean="0">
                <a:solidFill>
                  <a:srgbClr val="FF0000"/>
                </a:solidFill>
              </a:rPr>
              <a:t>agar</a:t>
            </a:r>
            <a:endParaRPr lang="tr-TR" sz="2600" dirty="0" smtClean="0">
              <a:solidFill>
                <a:srgbClr val="FF0000"/>
              </a:solidFill>
            </a:endParaRPr>
          </a:p>
          <a:p>
            <a:pPr lvl="1"/>
            <a:r>
              <a:rPr lang="tr-TR" sz="2600" dirty="0" smtClean="0">
                <a:solidFill>
                  <a:srgbClr val="FF0000"/>
                </a:solidFill>
              </a:rPr>
              <a:t>BCYE </a:t>
            </a:r>
            <a:r>
              <a:rPr lang="tr-TR" sz="2600" dirty="0" smtClean="0"/>
              <a:t>(tamponlu odun kömürlü maya özütlü </a:t>
            </a:r>
            <a:r>
              <a:rPr lang="tr-TR" sz="2600" dirty="0" err="1" smtClean="0"/>
              <a:t>besiyerinde</a:t>
            </a:r>
            <a:r>
              <a:rPr lang="tr-TR" sz="2600" dirty="0" smtClean="0"/>
              <a:t>) </a:t>
            </a:r>
          </a:p>
          <a:p>
            <a:pPr lvl="1"/>
            <a:r>
              <a:rPr lang="tr-TR" sz="2600" dirty="0" err="1" smtClean="0"/>
              <a:t>Sistein</a:t>
            </a:r>
            <a:r>
              <a:rPr lang="tr-TR" sz="2600" dirty="0" smtClean="0"/>
              <a:t>-</a:t>
            </a:r>
            <a:r>
              <a:rPr lang="tr-TR" sz="2600" dirty="0" err="1" smtClean="0"/>
              <a:t>glukoziçeren</a:t>
            </a:r>
            <a:r>
              <a:rPr lang="tr-TR" sz="2600" dirty="0" smtClean="0"/>
              <a:t> kanlı </a:t>
            </a:r>
            <a:r>
              <a:rPr lang="tr-TR" sz="2600" dirty="0" err="1" smtClean="0"/>
              <a:t>agar</a:t>
            </a:r>
            <a:r>
              <a:rPr lang="tr-TR" sz="2600" dirty="0" smtClean="0"/>
              <a:t> (</a:t>
            </a:r>
            <a:r>
              <a:rPr lang="tr-TR" sz="2600" dirty="0" smtClean="0">
                <a:solidFill>
                  <a:srgbClr val="FF0000"/>
                </a:solidFill>
              </a:rPr>
              <a:t>Francis </a:t>
            </a:r>
            <a:r>
              <a:rPr lang="tr-TR" sz="2600" dirty="0" err="1" smtClean="0">
                <a:solidFill>
                  <a:srgbClr val="FF0000"/>
                </a:solidFill>
              </a:rPr>
              <a:t>besiyeri</a:t>
            </a:r>
            <a:r>
              <a:rPr lang="tr-TR" sz="2600" dirty="0" smtClean="0"/>
              <a:t>)</a:t>
            </a:r>
          </a:p>
          <a:p>
            <a:pPr lvl="1"/>
            <a:r>
              <a:rPr lang="tr-TR" sz="2600" dirty="0" err="1" smtClean="0"/>
              <a:t>Sistein’li</a:t>
            </a:r>
            <a:r>
              <a:rPr lang="tr-TR" sz="2600" dirty="0" smtClean="0"/>
              <a:t> kalp </a:t>
            </a:r>
            <a:r>
              <a:rPr lang="tr-TR" sz="2600" dirty="0" err="1" smtClean="0"/>
              <a:t>agar</a:t>
            </a:r>
            <a:r>
              <a:rPr lang="tr-TR" sz="2600" dirty="0" smtClean="0"/>
              <a:t> (CHAB)+%9 </a:t>
            </a:r>
            <a:r>
              <a:rPr lang="tr-TR" sz="2600" dirty="0" err="1" smtClean="0"/>
              <a:t>ısıtılmıș</a:t>
            </a:r>
            <a:r>
              <a:rPr lang="tr-TR" sz="2600" dirty="0" smtClean="0"/>
              <a:t> koyun kanı </a:t>
            </a:r>
            <a:r>
              <a:rPr lang="tr-TR" sz="2600" dirty="0" err="1" smtClean="0"/>
              <a:t>eklenmiș</a:t>
            </a:r>
            <a:r>
              <a:rPr lang="tr-TR" sz="2600" dirty="0" smtClean="0"/>
              <a:t> </a:t>
            </a:r>
            <a:r>
              <a:rPr lang="tr-TR" sz="2600" dirty="0" err="1" smtClean="0"/>
              <a:t>sisteinle</a:t>
            </a:r>
            <a:r>
              <a:rPr lang="tr-TR" sz="2600" dirty="0" smtClean="0"/>
              <a:t> </a:t>
            </a:r>
            <a:r>
              <a:rPr lang="tr-TR" sz="2600" dirty="0" err="1" smtClean="0"/>
              <a:t>zenginleștirilmiș</a:t>
            </a:r>
            <a:r>
              <a:rPr lang="tr-TR" sz="2600" dirty="0" smtClean="0"/>
              <a:t> </a:t>
            </a:r>
            <a:r>
              <a:rPr lang="tr-TR" sz="2600" dirty="0" err="1" smtClean="0"/>
              <a:t>çukulata</a:t>
            </a:r>
            <a:r>
              <a:rPr lang="tr-TR" sz="2600" dirty="0" smtClean="0"/>
              <a:t> </a:t>
            </a:r>
            <a:r>
              <a:rPr lang="tr-TR" sz="2600" dirty="0" err="1" smtClean="0"/>
              <a:t>agar</a:t>
            </a:r>
            <a:r>
              <a:rPr lang="tr-TR" sz="2600" dirty="0" smtClean="0"/>
              <a:t> </a:t>
            </a:r>
          </a:p>
          <a:p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Besiyeri</a:t>
            </a:r>
            <a:r>
              <a:rPr lang="tr-TR" sz="2400" dirty="0" smtClean="0"/>
              <a:t> CO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’ de 35-37</a:t>
            </a:r>
            <a:r>
              <a:rPr lang="tr-TR" sz="2400" dirty="0" smtClean="0">
                <a:sym typeface="Symbol"/>
              </a:rPr>
              <a:t></a:t>
            </a:r>
            <a:r>
              <a:rPr lang="tr-TR" sz="2400" dirty="0" err="1" smtClean="0">
                <a:sym typeface="Symbol"/>
              </a:rPr>
              <a:t>C’de</a:t>
            </a:r>
            <a:r>
              <a:rPr lang="tr-TR" sz="2400" dirty="0" smtClean="0">
                <a:sym typeface="Symbol"/>
              </a:rPr>
              <a:t> 2-5 gün </a:t>
            </a:r>
            <a:r>
              <a:rPr lang="tr-TR" sz="2400" dirty="0" err="1" smtClean="0">
                <a:sym typeface="Symbol"/>
              </a:rPr>
              <a:t>inkübe</a:t>
            </a:r>
            <a:r>
              <a:rPr lang="tr-TR" sz="2400" dirty="0" smtClean="0">
                <a:sym typeface="Symbol"/>
              </a:rPr>
              <a:t> edilmelidir</a:t>
            </a:r>
          </a:p>
          <a:p>
            <a:r>
              <a:rPr lang="tr-TR" sz="2400" dirty="0" smtClean="0"/>
              <a:t>Tip A </a:t>
            </a:r>
            <a:r>
              <a:rPr lang="tr-TR" sz="2400" dirty="0" err="1" smtClean="0"/>
              <a:t>gliserolü</a:t>
            </a:r>
            <a:r>
              <a:rPr lang="tr-TR" sz="2400" dirty="0" smtClean="0"/>
              <a:t> fermente eder ve </a:t>
            </a:r>
            <a:r>
              <a:rPr lang="tr-TR" sz="2400" dirty="0" err="1" smtClean="0"/>
              <a:t>sitrülin</a:t>
            </a:r>
            <a:r>
              <a:rPr lang="tr-TR" sz="2400" dirty="0" smtClean="0"/>
              <a:t> </a:t>
            </a:r>
            <a:r>
              <a:rPr lang="tr-TR" sz="2400" dirty="0" err="1" smtClean="0"/>
              <a:t>üreidaz</a:t>
            </a:r>
            <a:r>
              <a:rPr lang="tr-TR" sz="2400" dirty="0" smtClean="0"/>
              <a:t> içerir</a:t>
            </a:r>
          </a:p>
          <a:p>
            <a:r>
              <a:rPr lang="tr-TR" sz="2400" dirty="0" smtClean="0"/>
              <a:t>Tip </a:t>
            </a:r>
            <a:r>
              <a:rPr lang="tr-TR" sz="2400" dirty="0" err="1" smtClean="0"/>
              <a:t>B’de</a:t>
            </a:r>
            <a:r>
              <a:rPr lang="tr-TR" sz="2400" dirty="0" smtClean="0"/>
              <a:t> bu biyokimyasal özellikler yoktur</a:t>
            </a:r>
          </a:p>
          <a:p>
            <a:r>
              <a:rPr lang="tr-TR" sz="2400" dirty="0" smtClean="0"/>
              <a:t>Bakterinin kültürünün yapılması oldukça zordur ve bu bakteri ile çalışan </a:t>
            </a:r>
            <a:r>
              <a:rPr lang="tr-TR" sz="2400" dirty="0" err="1" smtClean="0"/>
              <a:t>laboratuvar</a:t>
            </a:r>
            <a:r>
              <a:rPr lang="tr-TR" sz="2400" dirty="0" smtClean="0"/>
              <a:t> personeli için önemli bir bulaş riski mevcuttur</a:t>
            </a:r>
            <a:endParaRPr lang="tr-TR" sz="2400" dirty="0" smtClean="0">
              <a:sym typeface="Symbol"/>
            </a:endParaRPr>
          </a:p>
          <a:p>
            <a:r>
              <a:rPr lang="tr-TR" sz="2400" dirty="0" err="1" smtClean="0">
                <a:sym typeface="Symbol"/>
              </a:rPr>
              <a:t>Laboratuvardan</a:t>
            </a:r>
            <a:r>
              <a:rPr lang="tr-TR" sz="2400" dirty="0" smtClean="0">
                <a:sym typeface="Symbol"/>
              </a:rPr>
              <a:t> edinilen enfeksiyonlardan korunmak için </a:t>
            </a:r>
            <a:r>
              <a:rPr lang="tr-TR" sz="2400" i="1" dirty="0" smtClean="0"/>
              <a:t>F. </a:t>
            </a:r>
            <a:r>
              <a:rPr lang="tr-TR" sz="2400" i="1" dirty="0" err="1" smtClean="0"/>
              <a:t>tularensis</a:t>
            </a:r>
            <a:r>
              <a:rPr lang="tr-TR" sz="2400" i="1" dirty="0" smtClean="0"/>
              <a:t> </a:t>
            </a:r>
            <a:r>
              <a:rPr lang="tr-TR" sz="2400" dirty="0" smtClean="0"/>
              <a:t>içerdiği düşünülen canlı kültürler ile çalışırken </a:t>
            </a:r>
            <a:r>
              <a:rPr lang="tr-TR" sz="2400" dirty="0" err="1" smtClean="0"/>
              <a:t>biyogüvenlik</a:t>
            </a:r>
            <a:r>
              <a:rPr lang="tr-TR" sz="2400" dirty="0" smtClean="0"/>
              <a:t> düzeyi üç </a:t>
            </a:r>
            <a:r>
              <a:rPr lang="tr-TR" sz="2400" dirty="0" smtClean="0">
                <a:solidFill>
                  <a:srgbClr val="FF0000"/>
                </a:solidFill>
              </a:rPr>
              <a:t>(BSL III) </a:t>
            </a:r>
            <a:r>
              <a:rPr lang="tr-TR" sz="2400" dirty="0" smtClean="0"/>
              <a:t>koşulları uygulanmalıdır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i="1" dirty="0" smtClean="0"/>
              <a:t>F. </a:t>
            </a:r>
            <a:r>
              <a:rPr lang="tr-TR" sz="2800" i="1" dirty="0" err="1" smtClean="0"/>
              <a:t>tularensis</a:t>
            </a:r>
            <a:r>
              <a:rPr lang="tr-TR" sz="2800" i="1" dirty="0" smtClean="0"/>
              <a:t> </a:t>
            </a:r>
            <a:r>
              <a:rPr lang="tr-TR" sz="2800" dirty="0" smtClean="0"/>
              <a:t>çok bulaşıcı olması nedeniyle bu bakteri potansiyel bir </a:t>
            </a:r>
            <a:r>
              <a:rPr lang="tr-TR" sz="2800" dirty="0" err="1" smtClean="0">
                <a:solidFill>
                  <a:srgbClr val="FF0000"/>
                </a:solidFill>
              </a:rPr>
              <a:t>biyoterörizm</a:t>
            </a:r>
            <a:r>
              <a:rPr lang="tr-TR" sz="2800" dirty="0" smtClean="0"/>
              <a:t> etkenidir ve şu anda seçilmiş etkenler arasında </a:t>
            </a:r>
            <a:r>
              <a:rPr lang="tr-TR" sz="2800" dirty="0" smtClean="0">
                <a:solidFill>
                  <a:srgbClr val="FF0000"/>
                </a:solidFill>
              </a:rPr>
              <a:t>kategori </a:t>
            </a:r>
            <a:r>
              <a:rPr lang="tr-TR" sz="2800" dirty="0" err="1" smtClean="0">
                <a:solidFill>
                  <a:srgbClr val="FF0000"/>
                </a:solidFill>
              </a:rPr>
              <a:t>A</a:t>
            </a:r>
            <a:r>
              <a:rPr lang="tr-TR" sz="2800" dirty="0" err="1" smtClean="0"/>
              <a:t>’da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yer almaktadır</a:t>
            </a:r>
          </a:p>
          <a:p>
            <a:r>
              <a:rPr lang="tr-TR" sz="2800" i="1" dirty="0" smtClean="0"/>
              <a:t>F. </a:t>
            </a:r>
            <a:r>
              <a:rPr lang="tr-TR" sz="2800" i="1" dirty="0" err="1" smtClean="0"/>
              <a:t>tularensis</a:t>
            </a:r>
            <a:r>
              <a:rPr lang="tr-TR" sz="2800" i="1" dirty="0" smtClean="0"/>
              <a:t> </a:t>
            </a:r>
            <a:r>
              <a:rPr lang="tr-TR" sz="2800" dirty="0" smtClean="0"/>
              <a:t>şüpheli bir bakteri izole edildiğinde </a:t>
            </a:r>
            <a:r>
              <a:rPr lang="tr-TR" sz="2800" dirty="0" err="1" smtClean="0"/>
              <a:t>laboratuvar</a:t>
            </a:r>
            <a:r>
              <a:rPr lang="tr-TR" sz="2800" dirty="0" smtClean="0"/>
              <a:t> halk sağlığı personelini haberdar etmeli ve </a:t>
            </a:r>
            <a:r>
              <a:rPr lang="tr-TR" sz="2800" dirty="0" err="1" smtClean="0"/>
              <a:t>izolatı</a:t>
            </a:r>
            <a:r>
              <a:rPr lang="tr-TR" sz="2800" dirty="0" smtClean="0"/>
              <a:t> kesin tanımlama yapabilecek olanaklara sahip bir referans </a:t>
            </a:r>
            <a:r>
              <a:rPr lang="tr-TR" sz="2800" dirty="0" err="1" smtClean="0"/>
              <a:t>laboratuvara</a:t>
            </a:r>
            <a:r>
              <a:rPr lang="tr-TR" sz="2800" dirty="0" smtClean="0"/>
              <a:t> göndermelidir</a:t>
            </a:r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Seroloji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Tanıda </a:t>
            </a:r>
            <a:r>
              <a:rPr lang="tr-TR" dirty="0" err="1" smtClean="0"/>
              <a:t>serolojik</a:t>
            </a:r>
            <a:r>
              <a:rPr lang="tr-TR" dirty="0" smtClean="0"/>
              <a:t> inceleme altın standart olarak kabul edilmektedir</a:t>
            </a:r>
          </a:p>
          <a:p>
            <a:r>
              <a:rPr lang="tr-TR" dirty="0" err="1" smtClean="0"/>
              <a:t>Serolojik</a:t>
            </a:r>
            <a:r>
              <a:rPr lang="tr-TR" dirty="0" smtClean="0"/>
              <a:t> testler için kan alınır</a:t>
            </a:r>
          </a:p>
          <a:p>
            <a:r>
              <a:rPr lang="tr-TR" dirty="0" smtClean="0"/>
              <a:t>Tüm </a:t>
            </a:r>
            <a:r>
              <a:rPr lang="tr-TR" dirty="0" err="1" smtClean="0"/>
              <a:t>izolatlar</a:t>
            </a:r>
            <a:r>
              <a:rPr lang="tr-TR" dirty="0" smtClean="0"/>
              <a:t> </a:t>
            </a:r>
            <a:r>
              <a:rPr lang="tr-TR" dirty="0" err="1" smtClean="0"/>
              <a:t>serolojik</a:t>
            </a:r>
            <a:r>
              <a:rPr lang="tr-TR" dirty="0" smtClean="0"/>
              <a:t> olarak aynıdır</a:t>
            </a:r>
          </a:p>
          <a:p>
            <a:r>
              <a:rPr lang="tr-TR" dirty="0" err="1" smtClean="0"/>
              <a:t>Polisakkarit</a:t>
            </a:r>
            <a:r>
              <a:rPr lang="tr-TR" dirty="0" smtClean="0"/>
              <a:t> bir antijen ve </a:t>
            </a:r>
            <a:r>
              <a:rPr lang="tr-TR" dirty="0" err="1" smtClean="0"/>
              <a:t>brusella</a:t>
            </a:r>
            <a:r>
              <a:rPr lang="tr-TR" dirty="0" smtClean="0"/>
              <a:t> ile çapraz reaksiyon veren bir iki protein antijen içermektedir</a:t>
            </a:r>
          </a:p>
          <a:p>
            <a:r>
              <a:rPr lang="tr-TR" dirty="0" smtClean="0"/>
              <a:t>Genel antikor yanıtı hastalığın başlamasından 7-10 gün içinde gelişen aglütininlerden oluşmaktadır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Bu bakteriye karşı oluşan antikorlar hastalığın başlangıcından itibaren genellikle 10-14 gün içinde oluşurlar ve bu antikorlar </a:t>
            </a:r>
            <a:r>
              <a:rPr lang="tr-TR" sz="2600" dirty="0" err="1" smtClean="0"/>
              <a:t>mikroaglütinasyon</a:t>
            </a:r>
            <a:r>
              <a:rPr lang="tr-TR" sz="2600" dirty="0" smtClean="0"/>
              <a:t> veya tüp aglütinasyon yöntemi ile saptanabilir</a:t>
            </a:r>
          </a:p>
          <a:p>
            <a:r>
              <a:rPr lang="tr-TR" sz="2600" dirty="0" smtClean="0"/>
              <a:t>Tek bir serumda </a:t>
            </a:r>
            <a:r>
              <a:rPr lang="tr-TR" sz="2600" dirty="0" err="1" smtClean="0"/>
              <a:t>mikroaglütinasyon</a:t>
            </a:r>
            <a:r>
              <a:rPr lang="tr-TR" sz="2600" dirty="0" smtClean="0"/>
              <a:t> yönteminde 1/128 </a:t>
            </a:r>
            <a:r>
              <a:rPr lang="tr-TR" sz="2600" dirty="0" err="1" smtClean="0"/>
              <a:t>titrede</a:t>
            </a:r>
            <a:r>
              <a:rPr lang="tr-TR" sz="2600" dirty="0" smtClean="0"/>
              <a:t>, tüp aglütinasyon yönteminde ise 1/160 </a:t>
            </a:r>
            <a:r>
              <a:rPr lang="tr-TR" sz="2600" dirty="0" err="1" smtClean="0"/>
              <a:t>titredeki</a:t>
            </a:r>
            <a:r>
              <a:rPr lang="tr-TR" sz="2600" dirty="0" smtClean="0"/>
              <a:t> pozitiflik tanı koydurucudur (</a:t>
            </a:r>
            <a:r>
              <a:rPr lang="tr-TR" sz="2400" dirty="0" smtClean="0"/>
              <a:t>hikaye ve fizik bulgular tanı ile uyumlu ise anlamlıdır)</a:t>
            </a:r>
            <a:endParaRPr lang="tr-TR" sz="2600" dirty="0" smtClean="0"/>
          </a:p>
          <a:p>
            <a:r>
              <a:rPr lang="tr-TR" sz="2600" dirty="0" smtClean="0"/>
              <a:t>Akut ve </a:t>
            </a:r>
            <a:r>
              <a:rPr lang="tr-TR" sz="2600" dirty="0" err="1" smtClean="0"/>
              <a:t>nekahat</a:t>
            </a:r>
            <a:r>
              <a:rPr lang="tr-TR" sz="2600" dirty="0" smtClean="0"/>
              <a:t> dönemde alınan serum örneklerindeki antikor </a:t>
            </a:r>
            <a:r>
              <a:rPr lang="tr-TR" sz="2600" dirty="0" err="1" smtClean="0"/>
              <a:t>titresinde</a:t>
            </a:r>
            <a:r>
              <a:rPr lang="tr-TR" sz="2600" dirty="0" smtClean="0"/>
              <a:t> 4 kat artış olması da tanı koydurucudur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/>
              <a:t>Tularemi</a:t>
            </a:r>
            <a:r>
              <a:rPr lang="tr-TR" sz="2400" dirty="0" smtClean="0"/>
              <a:t> için yapılan aglütinasyon testinde rol alan antikorlar aynı zamanda </a:t>
            </a:r>
            <a:r>
              <a:rPr lang="tr-TR" sz="2400" dirty="0" err="1" smtClean="0"/>
              <a:t>bruselloz</a:t>
            </a:r>
            <a:r>
              <a:rPr lang="tr-TR" sz="2400" dirty="0" smtClean="0"/>
              <a:t> için yapılan testte de reaksiyon verdiğinden her iki test pozitif kontrol serumu ile çalışılmalıdır</a:t>
            </a:r>
          </a:p>
          <a:p>
            <a:r>
              <a:rPr lang="tr-TR" sz="2400" dirty="0" smtClean="0"/>
              <a:t>Hastayı etkileyen enfeksiyon için çıkan </a:t>
            </a:r>
            <a:r>
              <a:rPr lang="tr-TR" sz="2400" dirty="0" err="1" smtClean="0"/>
              <a:t>titreler</a:t>
            </a:r>
            <a:r>
              <a:rPr lang="tr-TR" sz="2400" dirty="0" smtClean="0"/>
              <a:t> genellikle diğer enfeksiyon için çıkandan dört kat yüksektir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Moleküler yöntemler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Tanı için </a:t>
            </a:r>
            <a:r>
              <a:rPr lang="tr-TR" sz="2800" dirty="0" err="1" smtClean="0"/>
              <a:t>polimeraz</a:t>
            </a:r>
            <a:r>
              <a:rPr lang="tr-TR" sz="2800" dirty="0" smtClean="0"/>
              <a:t> zincir reaksiyonu (PZR) ile de çalışmalar mevcuttur ve bu yöntemin duyarlılığı %62-75 arasında değişmektedir</a:t>
            </a:r>
          </a:p>
          <a:p>
            <a:r>
              <a:rPr lang="tr-TR" sz="2800" dirty="0" smtClean="0"/>
              <a:t>PZR kültüre göre daha duyarlı ve güvenlidir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i="1" dirty="0" smtClean="0"/>
              <a:t>F. </a:t>
            </a:r>
            <a:r>
              <a:rPr lang="tr-TR" sz="2800" i="1" dirty="0" err="1" smtClean="0"/>
              <a:t>tularensis</a:t>
            </a:r>
            <a:r>
              <a:rPr lang="tr-TR" sz="2800" dirty="0" smtClean="0"/>
              <a:t> tüm beta-</a:t>
            </a:r>
            <a:r>
              <a:rPr lang="tr-TR" sz="2800" dirty="0" err="1" smtClean="0"/>
              <a:t>laktam</a:t>
            </a:r>
            <a:r>
              <a:rPr lang="tr-TR" sz="2800" dirty="0" smtClean="0"/>
              <a:t> antibiyotiklere dirençlidir</a:t>
            </a:r>
          </a:p>
          <a:p>
            <a:r>
              <a:rPr lang="tr-TR" sz="2800" dirty="0" smtClean="0"/>
              <a:t>Streptomisin veya </a:t>
            </a:r>
            <a:r>
              <a:rPr lang="tr-TR" sz="2800" dirty="0" err="1" smtClean="0"/>
              <a:t>gentamisin</a:t>
            </a:r>
            <a:r>
              <a:rPr lang="tr-TR" sz="2800" dirty="0" smtClean="0"/>
              <a:t> ile 10 gün tedavi hemen her zaman hızlı bir iyileşme sağlar</a:t>
            </a:r>
          </a:p>
          <a:p>
            <a:r>
              <a:rPr lang="tr-TR" sz="2800" dirty="0" err="1" smtClean="0"/>
              <a:t>Tetrasiklinler</a:t>
            </a:r>
            <a:r>
              <a:rPr lang="tr-TR" sz="2800" dirty="0" smtClean="0"/>
              <a:t> de aynı şekilde etkin olabilir ancak </a:t>
            </a:r>
            <a:r>
              <a:rPr lang="tr-TR" sz="2800" dirty="0" err="1" smtClean="0"/>
              <a:t>relapslar</a:t>
            </a:r>
            <a:r>
              <a:rPr lang="tr-TR" sz="2800" dirty="0" smtClean="0"/>
              <a:t> daha sıktır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Önlem ve kontrol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İnsanlar </a:t>
            </a:r>
            <a:r>
              <a:rPr lang="tr-TR" sz="2800" dirty="0" err="1" smtClean="0"/>
              <a:t>tularemiyi</a:t>
            </a:r>
            <a:r>
              <a:rPr lang="tr-TR" sz="2800" dirty="0" smtClean="0"/>
              <a:t> </a:t>
            </a:r>
            <a:r>
              <a:rPr lang="tr-TR" sz="2800" dirty="0" err="1" smtClean="0"/>
              <a:t>enfekte</a:t>
            </a:r>
            <a:r>
              <a:rPr lang="tr-TR" sz="2800" dirty="0" smtClean="0"/>
              <a:t> tavşan veya misk sıçanı ile uğraşırken veya </a:t>
            </a:r>
            <a:r>
              <a:rPr lang="tr-TR" sz="2800" dirty="0" err="1" smtClean="0"/>
              <a:t>enfekte</a:t>
            </a:r>
            <a:r>
              <a:rPr lang="tr-TR" sz="2800" dirty="0" smtClean="0"/>
              <a:t> kene veya at sineklerinin ısırması ile almaktadır</a:t>
            </a:r>
          </a:p>
          <a:p>
            <a:r>
              <a:rPr lang="tr-TR" sz="2800" dirty="0" smtClean="0"/>
              <a:t>Daha ender olarak kaynak </a:t>
            </a:r>
            <a:r>
              <a:rPr lang="tr-TR" sz="2800" dirty="0" err="1" smtClean="0"/>
              <a:t>kontamine</a:t>
            </a:r>
            <a:r>
              <a:rPr lang="tr-TR" sz="2800" dirty="0" smtClean="0"/>
              <a:t> su veya besin veya </a:t>
            </a:r>
            <a:r>
              <a:rPr lang="tr-TR" sz="2800" dirty="0" err="1" smtClean="0"/>
              <a:t>enfekte</a:t>
            </a:r>
            <a:r>
              <a:rPr lang="tr-TR" sz="2800" dirty="0" smtClean="0"/>
              <a:t> bir hayvan yakalamış olan bir kedi veya köpekle temas olabilir</a:t>
            </a:r>
          </a:p>
          <a:p>
            <a:r>
              <a:rPr lang="tr-TR" sz="2800" dirty="0" smtClean="0"/>
              <a:t>Korunmanın anahtarı kaçınmaktır</a:t>
            </a:r>
          </a:p>
          <a:p>
            <a:r>
              <a:rPr lang="tr-TR" sz="2800" dirty="0" smtClean="0"/>
              <a:t>Vahşi hayvanlardaki enfeksiyon kontrol edilemez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Çok yüksek risk altındaki kişiler-özellikle araştırma </a:t>
            </a:r>
            <a:r>
              <a:rPr lang="tr-TR" sz="2400" dirty="0" err="1" smtClean="0"/>
              <a:t>laboratuvarı</a:t>
            </a:r>
            <a:r>
              <a:rPr lang="tr-TR" sz="2400" dirty="0" smtClean="0"/>
              <a:t> personeli- canlı </a:t>
            </a:r>
            <a:r>
              <a:rPr lang="tr-TR" sz="2400" dirty="0" err="1" smtClean="0"/>
              <a:t>attenue</a:t>
            </a:r>
            <a:r>
              <a:rPr lang="tr-TR" sz="2400" dirty="0" smtClean="0"/>
              <a:t> bir </a:t>
            </a:r>
            <a:r>
              <a:rPr lang="tr-TR" sz="2400" i="1" dirty="0" smtClean="0"/>
              <a:t>F. </a:t>
            </a:r>
            <a:r>
              <a:rPr lang="tr-TR" sz="2400" i="1" dirty="0" err="1" smtClean="0"/>
              <a:t>tularensis</a:t>
            </a:r>
            <a:r>
              <a:rPr lang="tr-TR" sz="2400" dirty="0" smtClean="0"/>
              <a:t> </a:t>
            </a:r>
            <a:r>
              <a:rPr lang="tr-TR" sz="2400" dirty="0" err="1" smtClean="0"/>
              <a:t>suşu</a:t>
            </a:r>
            <a:r>
              <a:rPr lang="tr-TR" sz="2400" dirty="0" smtClean="0"/>
              <a:t> ile </a:t>
            </a:r>
            <a:r>
              <a:rPr lang="tr-TR" sz="2400" dirty="0" err="1" smtClean="0"/>
              <a:t>bağışıklanabilir</a:t>
            </a:r>
            <a:endParaRPr lang="tr-TR" sz="2400" dirty="0" smtClean="0"/>
          </a:p>
          <a:p>
            <a:r>
              <a:rPr lang="tr-TR" sz="2400" dirty="0" smtClean="0"/>
              <a:t>Bu aşı sadece US Enfeksiyon Hastalıkları Ordu Tıbbi Araştırma Enstitü’sünden araştırma işbirliği anlaşması yoluyla sağlanabilir</a:t>
            </a:r>
          </a:p>
          <a:p>
            <a:r>
              <a:rPr lang="tr-TR" sz="2400" dirty="0" smtClean="0"/>
              <a:t>Aşı deriden çok sayıda ponksiyon ile yapılır ve kısmi bir bağışıklık sağlar</a:t>
            </a:r>
          </a:p>
          <a:p>
            <a:r>
              <a:rPr lang="tr-TR" sz="2400" dirty="0" smtClean="0"/>
              <a:t>Buna benzer canlı bir aşı Rusya’da geniş çapta yapılmaktadır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İnsan hastalığı ile ilişkili </a:t>
            </a:r>
            <a:r>
              <a:rPr lang="tr-TR" i="1" dirty="0" err="1" smtClean="0"/>
              <a:t>Pasteurella</a:t>
            </a:r>
            <a:r>
              <a:rPr lang="tr-TR" dirty="0" smtClean="0"/>
              <a:t>  türleri</a:t>
            </a:r>
            <a:endParaRPr lang="tr-TR" dirty="0"/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Tür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Başlıca hastalık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Sıklık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P. </a:t>
                      </a:r>
                      <a:r>
                        <a:rPr lang="tr-TR" i="1" dirty="0" err="1" smtClean="0"/>
                        <a:t>multocida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Isırık yarası enfeksiyonları</a:t>
                      </a:r>
                    </a:p>
                    <a:p>
                      <a:r>
                        <a:rPr lang="tr-TR" dirty="0" err="1" smtClean="0"/>
                        <a:t>Pulmoner</a:t>
                      </a:r>
                      <a:r>
                        <a:rPr lang="tr-TR" dirty="0" smtClean="0"/>
                        <a:t> hastalık</a:t>
                      </a:r>
                    </a:p>
                    <a:p>
                      <a:r>
                        <a:rPr lang="tr-TR" dirty="0" err="1" smtClean="0"/>
                        <a:t>Bakteremi</a:t>
                      </a:r>
                      <a:endParaRPr lang="tr-TR" dirty="0" smtClean="0"/>
                    </a:p>
                    <a:p>
                      <a:r>
                        <a:rPr lang="tr-TR" dirty="0" smtClean="0"/>
                        <a:t>Menenjit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Yaygın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P.</a:t>
                      </a:r>
                      <a:r>
                        <a:rPr lang="tr-TR" i="1" baseline="0" dirty="0" smtClean="0"/>
                        <a:t> </a:t>
                      </a:r>
                      <a:r>
                        <a:rPr lang="tr-TR" i="1" baseline="0" dirty="0" err="1" smtClean="0"/>
                        <a:t>canis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Isırık yarası enfeksiyonları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Yaygın değil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P. </a:t>
                      </a:r>
                      <a:r>
                        <a:rPr lang="tr-TR" i="1" dirty="0" err="1" smtClean="0"/>
                        <a:t>bettyae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Fırsatçı enfeksiyonlar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(apse, ısırık yarası enfeksiyonları, </a:t>
                      </a:r>
                      <a:r>
                        <a:rPr lang="tr-TR" dirty="0" err="1" smtClean="0"/>
                        <a:t>ürogenital</a:t>
                      </a:r>
                      <a:r>
                        <a:rPr lang="tr-TR" dirty="0" smtClean="0"/>
                        <a:t> enfeksiyonlar, </a:t>
                      </a:r>
                      <a:r>
                        <a:rPr lang="tr-TR" dirty="0" err="1" smtClean="0"/>
                        <a:t>bakteremi</a:t>
                      </a:r>
                      <a:r>
                        <a:rPr lang="tr-TR" dirty="0" smtClean="0"/>
                        <a:t>)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Nadir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P.</a:t>
                      </a:r>
                      <a:r>
                        <a:rPr lang="tr-TR" i="1" baseline="0" dirty="0" smtClean="0"/>
                        <a:t> </a:t>
                      </a:r>
                      <a:r>
                        <a:rPr lang="tr-TR" i="1" baseline="0" dirty="0" err="1" smtClean="0"/>
                        <a:t>dagmatis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Isırık yarası enfeksiyonları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Nadir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P. </a:t>
                      </a:r>
                      <a:r>
                        <a:rPr lang="tr-TR" i="1" dirty="0" err="1" smtClean="0"/>
                        <a:t>stomatis</a:t>
                      </a:r>
                      <a:endParaRPr lang="tr-TR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Isırık yarası enfeksiyonları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Nadir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Hastaların daha önce </a:t>
            </a:r>
            <a:r>
              <a:rPr lang="tr-TR" sz="2400" dirty="0" err="1" smtClean="0"/>
              <a:t>tonsillofarenjit</a:t>
            </a:r>
            <a:r>
              <a:rPr lang="tr-TR" sz="2400" dirty="0" smtClean="0"/>
              <a:t> tanısı ile almış oldukları beta-</a:t>
            </a:r>
            <a:r>
              <a:rPr lang="tr-TR" sz="2400" dirty="0" err="1" smtClean="0"/>
              <a:t>laktam</a:t>
            </a:r>
            <a:r>
              <a:rPr lang="tr-TR" sz="2400" dirty="0" smtClean="0"/>
              <a:t> grubu antibiyotik tedavisine (penisilin gibi) yanıt alınamamış olması</a:t>
            </a:r>
          </a:p>
          <a:p>
            <a:r>
              <a:rPr lang="tr-TR" sz="2400" dirty="0" smtClean="0"/>
              <a:t>Bulundukları bölgede </a:t>
            </a:r>
            <a:r>
              <a:rPr lang="es-ES" sz="2400" dirty="0" smtClean="0"/>
              <a:t>başka hastalarda da hastalığın mevcudiyeti</a:t>
            </a:r>
            <a:r>
              <a:rPr lang="tr-TR" sz="2400" dirty="0" smtClean="0"/>
              <a:t> </a:t>
            </a:r>
            <a:r>
              <a:rPr lang="es-ES" sz="2400" dirty="0" smtClean="0"/>
              <a:t>(epidemik</a:t>
            </a:r>
            <a:r>
              <a:rPr lang="tr-TR" sz="2400" dirty="0" smtClean="0"/>
              <a:t> karakter) ve </a:t>
            </a:r>
          </a:p>
          <a:p>
            <a:r>
              <a:rPr lang="tr-TR" sz="2400" dirty="0" smtClean="0"/>
              <a:t>Endemik bölgeye seyahat gibi faktörlerden birinin bulunması </a:t>
            </a:r>
          </a:p>
          <a:p>
            <a:pPr lvl="1"/>
            <a:r>
              <a:rPr lang="tr-TR" dirty="0" err="1" smtClean="0"/>
              <a:t>Tularemi</a:t>
            </a:r>
            <a:r>
              <a:rPr lang="tr-TR" dirty="0" smtClean="0"/>
              <a:t> için şüphe uyandırmalıdır ve </a:t>
            </a:r>
            <a:r>
              <a:rPr lang="tr-TR" dirty="0" err="1" smtClean="0"/>
              <a:t>tularemi</a:t>
            </a:r>
            <a:r>
              <a:rPr lang="tr-TR" dirty="0" smtClean="0"/>
              <a:t> </a:t>
            </a:r>
            <a:r>
              <a:rPr lang="tr-TR" dirty="0" err="1" smtClean="0"/>
              <a:t>mikroaglütinasyon</a:t>
            </a:r>
            <a:r>
              <a:rPr lang="tr-TR" dirty="0" smtClean="0"/>
              <a:t> testi istenmelidir</a:t>
            </a:r>
          </a:p>
          <a:p>
            <a:pPr lvl="1"/>
            <a:r>
              <a:rPr lang="tr-TR" dirty="0" smtClean="0"/>
              <a:t>Şüpheye düşüldüğünde biyopsi yapılmasından kaçınılmamalıdır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 err="1" smtClean="0"/>
              <a:t>Granülomatöz</a:t>
            </a:r>
            <a:r>
              <a:rPr lang="tr-TR" sz="2200" dirty="0" smtClean="0"/>
              <a:t> iltihabı yansıtan bir biyopsi raporunun sadece tüberkülozu değil, </a:t>
            </a:r>
            <a:r>
              <a:rPr lang="tr-TR" sz="2200" dirty="0" err="1" smtClean="0"/>
              <a:t>tularemi</a:t>
            </a:r>
            <a:r>
              <a:rPr lang="tr-TR" sz="2200" dirty="0" smtClean="0"/>
              <a:t>, kedi tırmığı hastalığı ya da CMV veya </a:t>
            </a:r>
            <a:r>
              <a:rPr lang="tr-TR" sz="2200" dirty="0" err="1"/>
              <a:t>e</a:t>
            </a:r>
            <a:r>
              <a:rPr lang="tr-TR" sz="2200" dirty="0" err="1" smtClean="0"/>
              <a:t>nfeksiyöz</a:t>
            </a:r>
            <a:r>
              <a:rPr lang="tr-TR" sz="2200" dirty="0" smtClean="0"/>
              <a:t> </a:t>
            </a:r>
            <a:r>
              <a:rPr lang="tr-TR" sz="2200" dirty="0" err="1" smtClean="0"/>
              <a:t>mononükleoz</a:t>
            </a:r>
            <a:r>
              <a:rPr lang="tr-TR" sz="2200" dirty="0" smtClean="0"/>
              <a:t> gibi </a:t>
            </a:r>
            <a:r>
              <a:rPr lang="tr-TR" sz="2200" dirty="0" err="1" smtClean="0"/>
              <a:t>viral</a:t>
            </a:r>
            <a:r>
              <a:rPr lang="tr-TR" sz="2200" dirty="0" smtClean="0"/>
              <a:t> bir enfeksiyona ait olabileceği de akılda tutulmalıdır</a:t>
            </a:r>
          </a:p>
          <a:p>
            <a:r>
              <a:rPr lang="tr-TR" sz="2200" dirty="0" smtClean="0"/>
              <a:t>Ülkemizde hastalığın önlenmesi açısından kırsal alanlardaki içme sularının yeterli sanitasyonunun büyük önem taşıdığı unutulmamalıdır</a:t>
            </a:r>
            <a:endParaRPr lang="tr-T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Üç genel hastalık şekli bildirilmiştir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Bir hayvan ısırığı veya tırmalaması sonucunda oluşan lokalize </a:t>
            </a:r>
            <a:r>
              <a:rPr lang="tr-TR" sz="2400" dirty="0" err="1" smtClean="0"/>
              <a:t>sellülit</a:t>
            </a:r>
            <a:r>
              <a:rPr lang="tr-TR" sz="2400" dirty="0" smtClean="0"/>
              <a:t> ve </a:t>
            </a:r>
            <a:r>
              <a:rPr lang="tr-TR" sz="2400" dirty="0" err="1" smtClean="0"/>
              <a:t>lenfadenit</a:t>
            </a:r>
            <a:r>
              <a:rPr lang="tr-TR" sz="2400" dirty="0" smtClean="0"/>
              <a:t> (</a:t>
            </a:r>
            <a:r>
              <a:rPr lang="tr-TR" sz="2400" i="1" dirty="0" smtClean="0"/>
              <a:t>P. </a:t>
            </a:r>
            <a:r>
              <a:rPr lang="tr-TR" sz="2400" i="1" dirty="0" err="1" smtClean="0"/>
              <a:t>multocida</a:t>
            </a:r>
            <a:r>
              <a:rPr lang="tr-TR" sz="2400" i="1" dirty="0" smtClean="0"/>
              <a:t> </a:t>
            </a:r>
            <a:r>
              <a:rPr lang="tr-TR" sz="2400" dirty="0" smtClean="0"/>
              <a:t>kedi ve köpeklerle temas sonucu, </a:t>
            </a:r>
            <a:r>
              <a:rPr lang="tr-TR" sz="2400" i="1" dirty="0" smtClean="0"/>
              <a:t>P. </a:t>
            </a:r>
            <a:r>
              <a:rPr lang="tr-TR" sz="2400" i="1" dirty="0" err="1" smtClean="0"/>
              <a:t>canis</a:t>
            </a:r>
            <a:r>
              <a:rPr lang="tr-TR" sz="2400" i="1" dirty="0" smtClean="0"/>
              <a:t> </a:t>
            </a:r>
            <a:r>
              <a:rPr lang="tr-TR" sz="2400" dirty="0" smtClean="0"/>
              <a:t>köpeklerle temas sonucu)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Altta yatan </a:t>
            </a:r>
            <a:r>
              <a:rPr lang="tr-TR" sz="2400" dirty="0" err="1" smtClean="0"/>
              <a:t>pulmoner</a:t>
            </a:r>
            <a:r>
              <a:rPr lang="tr-TR" sz="2400" dirty="0" smtClean="0"/>
              <a:t> </a:t>
            </a:r>
            <a:r>
              <a:rPr lang="tr-TR" sz="2400" dirty="0" err="1" smtClean="0"/>
              <a:t>disfonksiyonu</a:t>
            </a:r>
            <a:r>
              <a:rPr lang="tr-TR" sz="2400" dirty="0" smtClean="0"/>
              <a:t> olan hastalardaki kronik solunum yolu hastalığının şiddetlenmesi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400" dirty="0" smtClean="0"/>
              <a:t>Özellikle altta yatan bir </a:t>
            </a:r>
            <a:r>
              <a:rPr lang="tr-TR" sz="2400" dirty="0" err="1" smtClean="0"/>
              <a:t>hepatik</a:t>
            </a:r>
            <a:r>
              <a:rPr lang="tr-TR" sz="2400" dirty="0" smtClean="0"/>
              <a:t> hastalığı olan </a:t>
            </a:r>
            <a:r>
              <a:rPr lang="tr-TR" sz="2400" dirty="0" err="1" smtClean="0"/>
              <a:t>immunkompromize</a:t>
            </a:r>
            <a:r>
              <a:rPr lang="tr-TR" sz="2400" dirty="0" smtClean="0"/>
              <a:t> hastalarda sistemik bir enfeksiyon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i="1" dirty="0" err="1" smtClean="0"/>
              <a:t>Pasteurellalar</a:t>
            </a:r>
            <a:r>
              <a:rPr lang="tr-TR" sz="2200" i="1" dirty="0" smtClean="0"/>
              <a:t> </a:t>
            </a:r>
            <a:r>
              <a:rPr lang="tr-TR" sz="2200" dirty="0" smtClean="0"/>
              <a:t>boyalı preparatlarda </a:t>
            </a:r>
            <a:r>
              <a:rPr lang="tr-TR" sz="2200" dirty="0" err="1" smtClean="0"/>
              <a:t>bipolar</a:t>
            </a:r>
            <a:r>
              <a:rPr lang="tr-TR" sz="2200" dirty="0" smtClean="0"/>
              <a:t> görünen hareketsiz, Gram negatif </a:t>
            </a:r>
            <a:r>
              <a:rPr lang="tr-TR" sz="2200" dirty="0" err="1" smtClean="0"/>
              <a:t>kokobasillerdir</a:t>
            </a:r>
            <a:endParaRPr lang="tr-TR" sz="2200" dirty="0" smtClean="0"/>
          </a:p>
          <a:p>
            <a:r>
              <a:rPr lang="tr-TR" sz="2200" dirty="0" smtClean="0"/>
              <a:t>Rutin bakteriyolojik </a:t>
            </a:r>
            <a:r>
              <a:rPr lang="tr-TR" sz="2200" dirty="0" err="1" smtClean="0"/>
              <a:t>besiyerlerinde</a:t>
            </a:r>
            <a:r>
              <a:rPr lang="tr-TR" sz="2200" dirty="0" smtClean="0"/>
              <a:t> 37</a:t>
            </a:r>
            <a:r>
              <a:rPr lang="tr-TR" sz="2200" dirty="0" smtClean="0">
                <a:sym typeface="Symbol"/>
              </a:rPr>
              <a:t></a:t>
            </a:r>
            <a:r>
              <a:rPr lang="tr-TR" sz="2200" dirty="0" err="1">
                <a:sym typeface="Symbol"/>
              </a:rPr>
              <a:t>C</a:t>
            </a:r>
            <a:r>
              <a:rPr lang="tr-TR" sz="2200" dirty="0" err="1" smtClean="0">
                <a:sym typeface="Symbol"/>
              </a:rPr>
              <a:t>’de</a:t>
            </a:r>
            <a:r>
              <a:rPr lang="tr-TR" sz="2200" dirty="0" smtClean="0">
                <a:sym typeface="Symbol"/>
              </a:rPr>
              <a:t> kolay üreyen </a:t>
            </a:r>
            <a:r>
              <a:rPr lang="tr-TR" sz="2200" dirty="0" err="1" smtClean="0">
                <a:sym typeface="Symbol"/>
              </a:rPr>
              <a:t>aerob</a:t>
            </a:r>
            <a:r>
              <a:rPr lang="tr-TR" sz="2200" dirty="0" smtClean="0">
                <a:sym typeface="Symbol"/>
              </a:rPr>
              <a:t> veya </a:t>
            </a:r>
            <a:r>
              <a:rPr lang="tr-TR" sz="2200" dirty="0" err="1" smtClean="0">
                <a:sym typeface="Symbol"/>
              </a:rPr>
              <a:t>fakültatif</a:t>
            </a:r>
            <a:r>
              <a:rPr lang="tr-TR" sz="2200" dirty="0" smtClean="0">
                <a:sym typeface="Symbol"/>
              </a:rPr>
              <a:t> </a:t>
            </a:r>
            <a:r>
              <a:rPr lang="tr-TR" sz="2200" dirty="0" err="1" smtClean="0">
                <a:sym typeface="Symbol"/>
              </a:rPr>
              <a:t>anaerop</a:t>
            </a:r>
            <a:r>
              <a:rPr lang="tr-TR" sz="2200" dirty="0" smtClean="0">
                <a:sym typeface="Symbol"/>
              </a:rPr>
              <a:t> bakterilerdir</a:t>
            </a:r>
          </a:p>
          <a:p>
            <a:r>
              <a:rPr lang="tr-TR" sz="2200" dirty="0" smtClean="0">
                <a:sym typeface="Symbol"/>
              </a:rPr>
              <a:t>Kanlı ve </a:t>
            </a:r>
            <a:r>
              <a:rPr lang="tr-TR" sz="2200" dirty="0" err="1" smtClean="0">
                <a:sym typeface="Symbol"/>
              </a:rPr>
              <a:t>çukulata</a:t>
            </a:r>
            <a:r>
              <a:rPr lang="tr-TR" sz="2200" dirty="0" smtClean="0">
                <a:sym typeface="Symbol"/>
              </a:rPr>
              <a:t> </a:t>
            </a:r>
            <a:r>
              <a:rPr lang="tr-TR" sz="2200" dirty="0" err="1" smtClean="0">
                <a:sym typeface="Symbol"/>
              </a:rPr>
              <a:t>agarda</a:t>
            </a:r>
            <a:r>
              <a:rPr lang="tr-TR" sz="2200" dirty="0" smtClean="0">
                <a:sym typeface="Symbol"/>
              </a:rPr>
              <a:t> çok iyi ürer, fakat </a:t>
            </a:r>
            <a:r>
              <a:rPr lang="tr-TR" sz="2200" dirty="0" err="1" smtClean="0">
                <a:sym typeface="Symbol"/>
              </a:rPr>
              <a:t>MacConkey</a:t>
            </a:r>
            <a:r>
              <a:rPr lang="tr-TR" sz="2200" dirty="0" smtClean="0">
                <a:sym typeface="Symbol"/>
              </a:rPr>
              <a:t> </a:t>
            </a:r>
            <a:r>
              <a:rPr lang="tr-TR" sz="2200" dirty="0" err="1" smtClean="0">
                <a:sym typeface="Symbol"/>
              </a:rPr>
              <a:t>agarda</a:t>
            </a:r>
            <a:r>
              <a:rPr lang="tr-TR" sz="2200" dirty="0" smtClean="0">
                <a:sym typeface="Symbol"/>
              </a:rPr>
              <a:t> ve tipik olarak diğer gram negatif çomaklar için olan seçici </a:t>
            </a:r>
            <a:r>
              <a:rPr lang="tr-TR" sz="2200" dirty="0" err="1" smtClean="0">
                <a:sym typeface="Symbol"/>
              </a:rPr>
              <a:t>agarda</a:t>
            </a:r>
            <a:r>
              <a:rPr lang="tr-TR" sz="2200" dirty="0" smtClean="0">
                <a:sym typeface="Symbol"/>
              </a:rPr>
              <a:t> zayıf ürer</a:t>
            </a:r>
          </a:p>
          <a:p>
            <a:r>
              <a:rPr lang="tr-TR" sz="2200" dirty="0" smtClean="0">
                <a:sym typeface="Symbol"/>
              </a:rPr>
              <a:t>Kanlı </a:t>
            </a:r>
            <a:r>
              <a:rPr lang="tr-TR" sz="2200" dirty="0" err="1" smtClean="0">
                <a:sym typeface="Symbol"/>
              </a:rPr>
              <a:t>agarda</a:t>
            </a:r>
            <a:r>
              <a:rPr lang="tr-TR" sz="2200" dirty="0" smtClean="0">
                <a:sym typeface="Symbol"/>
              </a:rPr>
              <a:t> bir gecelik </a:t>
            </a:r>
            <a:r>
              <a:rPr lang="tr-TR" sz="2200" dirty="0" err="1" smtClean="0">
                <a:sym typeface="Symbol"/>
              </a:rPr>
              <a:t>inkubasyondan</a:t>
            </a:r>
            <a:r>
              <a:rPr lang="tr-TR" sz="2200" dirty="0" smtClean="0">
                <a:sym typeface="Symbol"/>
              </a:rPr>
              <a:t> sonra geniş ve </a:t>
            </a:r>
            <a:r>
              <a:rPr lang="tr-TR" sz="2200" dirty="0" err="1" smtClean="0">
                <a:sym typeface="Symbol"/>
              </a:rPr>
              <a:t>indol</a:t>
            </a:r>
            <a:r>
              <a:rPr lang="tr-TR" sz="2200" dirty="0" smtClean="0">
                <a:sym typeface="Symbol"/>
              </a:rPr>
              <a:t> üretimi nedeniyle oluşan karakteristik küf kokusuna sahip tereyağına benzer koloniler oluşturur</a:t>
            </a:r>
          </a:p>
          <a:p>
            <a:r>
              <a:rPr lang="tr-TR" sz="2200" dirty="0" smtClean="0">
                <a:sym typeface="Symbol"/>
              </a:rPr>
              <a:t>Tümü </a:t>
            </a:r>
            <a:r>
              <a:rPr lang="tr-TR" sz="2200" dirty="0" err="1" smtClean="0">
                <a:sym typeface="Symbol"/>
              </a:rPr>
              <a:t>oksidaz</a:t>
            </a:r>
            <a:r>
              <a:rPr lang="tr-TR" sz="2200" dirty="0" smtClean="0">
                <a:sym typeface="Symbol"/>
              </a:rPr>
              <a:t> ve </a:t>
            </a:r>
            <a:r>
              <a:rPr lang="tr-TR" sz="2200" dirty="0" err="1" smtClean="0">
                <a:sym typeface="Symbol"/>
              </a:rPr>
              <a:t>katalaz</a:t>
            </a:r>
            <a:r>
              <a:rPr lang="tr-TR" sz="2200" dirty="0" smtClean="0">
                <a:sym typeface="Symbol"/>
              </a:rPr>
              <a:t> pozitiftir ancak biyokimyasal reaksiyonları değişkendir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 smtClean="0"/>
              <a:t>P. </a:t>
            </a:r>
            <a:r>
              <a:rPr lang="en-US" sz="4000" b="1" i="1" dirty="0" err="1" smtClean="0"/>
              <a:t>multocida</a:t>
            </a:r>
            <a:r>
              <a:rPr lang="en-US" sz="4000" b="1" dirty="0" smtClean="0"/>
              <a:t> </a:t>
            </a:r>
            <a:r>
              <a:rPr lang="tr-TR" sz="4000" b="1" dirty="0" smtClean="0"/>
              <a:t> kültürü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Küçük, </a:t>
            </a:r>
            <a:r>
              <a:rPr lang="tr-TR" dirty="0" err="1" smtClean="0"/>
              <a:t>bipolar</a:t>
            </a:r>
            <a:r>
              <a:rPr lang="tr-TR" dirty="0" smtClean="0"/>
              <a:t> boyanan </a:t>
            </a:r>
            <a:r>
              <a:rPr lang="tr-TR" dirty="0" err="1" smtClean="0"/>
              <a:t>endotoksin</a:t>
            </a:r>
            <a:r>
              <a:rPr lang="tr-TR" dirty="0" smtClean="0"/>
              <a:t> oluşturan gram negatif bir basil</a:t>
            </a:r>
          </a:p>
          <a:p>
            <a:r>
              <a:rPr lang="tr-TR" dirty="0" smtClean="0"/>
              <a:t>Çoğu </a:t>
            </a:r>
            <a:r>
              <a:rPr lang="tr-TR" dirty="0" err="1" smtClean="0"/>
              <a:t>izolat</a:t>
            </a:r>
            <a:r>
              <a:rPr lang="tr-TR" dirty="0" smtClean="0"/>
              <a:t> kanlı </a:t>
            </a:r>
            <a:r>
              <a:rPr lang="tr-TR" dirty="0" err="1" smtClean="0"/>
              <a:t>agarda</a:t>
            </a:r>
            <a:r>
              <a:rPr lang="tr-TR" dirty="0" smtClean="0"/>
              <a:t> yuvarlak, konveks, düzgün, beyaz koloniler oluşturur</a:t>
            </a:r>
          </a:p>
          <a:p>
            <a:r>
              <a:rPr lang="tr-TR" dirty="0" smtClean="0"/>
              <a:t>Çoğu </a:t>
            </a:r>
            <a:r>
              <a:rPr lang="tr-TR" dirty="0" err="1" smtClean="0"/>
              <a:t>izolatın</a:t>
            </a:r>
            <a:r>
              <a:rPr lang="tr-TR" dirty="0" smtClean="0"/>
              <a:t> kapsülü var</a:t>
            </a:r>
          </a:p>
          <a:p>
            <a:r>
              <a:rPr lang="tr-TR" dirty="0" err="1" smtClean="0"/>
              <a:t>Kapsüler</a:t>
            </a:r>
            <a:r>
              <a:rPr lang="tr-TR" dirty="0" smtClean="0"/>
              <a:t> tip A ve D tavşanlarda bulunur </a:t>
            </a:r>
          </a:p>
          <a:p>
            <a:r>
              <a:rPr lang="tr-TR" dirty="0" smtClean="0"/>
              <a:t>Somatik (O) </a:t>
            </a:r>
            <a:r>
              <a:rPr lang="tr-TR" dirty="0" err="1" smtClean="0"/>
              <a:t>antijenik</a:t>
            </a:r>
            <a:r>
              <a:rPr lang="tr-TR" dirty="0" smtClean="0"/>
              <a:t> tip 3 ve 12 en sık rastlananlardır </a:t>
            </a:r>
          </a:p>
          <a:p>
            <a:r>
              <a:rPr lang="tr-TR" dirty="0" err="1" smtClean="0"/>
              <a:t>Virulans</a:t>
            </a:r>
            <a:r>
              <a:rPr lang="tr-TR" dirty="0" smtClean="0"/>
              <a:t> </a:t>
            </a:r>
            <a:r>
              <a:rPr lang="tr-TR" dirty="0" err="1" smtClean="0"/>
              <a:t>benign</a:t>
            </a:r>
            <a:r>
              <a:rPr lang="tr-TR" dirty="0" smtClean="0"/>
              <a:t> ve yüksek patojen arasında değişir ve </a:t>
            </a:r>
            <a:r>
              <a:rPr lang="tr-TR" dirty="0" err="1" smtClean="0"/>
              <a:t>antijenik</a:t>
            </a:r>
            <a:r>
              <a:rPr lang="tr-TR" dirty="0" smtClean="0"/>
              <a:t> tiple sıkı ilişki içinde değildir</a:t>
            </a:r>
          </a:p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i="1" dirty="0" err="1" smtClean="0"/>
              <a:t>Pasteurella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multocida</a:t>
            </a:r>
            <a:r>
              <a:rPr lang="tr-TR" sz="2400" i="1" dirty="0" smtClean="0"/>
              <a:t> </a:t>
            </a:r>
            <a:r>
              <a:rPr lang="tr-TR" sz="2400" dirty="0" smtClean="0"/>
              <a:t>tüm dünyada bir çok evcil ve yabani hayvanın solunum ve </a:t>
            </a:r>
            <a:r>
              <a:rPr lang="tr-TR" sz="2400" dirty="0" err="1" smtClean="0"/>
              <a:t>gastrointestinal</a:t>
            </a:r>
            <a:r>
              <a:rPr lang="tr-TR" sz="2400" dirty="0" smtClean="0"/>
              <a:t> sistemlerinde bulunur</a:t>
            </a:r>
          </a:p>
          <a:p>
            <a:r>
              <a:rPr lang="tr-TR" sz="2400" dirty="0" smtClean="0"/>
              <a:t>İnsanlarda kedi ve köpek ısırmaları ile oluşan yaraların en sık etkeni olabilir</a:t>
            </a:r>
          </a:p>
          <a:p>
            <a:r>
              <a:rPr lang="tr-TR" sz="2400" dirty="0" smtClean="0"/>
              <a:t>Tavşan, sıçan, at, koyun, hindi, kedi ve domuz gibi çeşitli hayvanlarda </a:t>
            </a:r>
            <a:r>
              <a:rPr lang="tr-TR" sz="2400" dirty="0" err="1" smtClean="0"/>
              <a:t>hemorajik</a:t>
            </a:r>
            <a:r>
              <a:rPr lang="tr-TR" sz="2400" dirty="0" smtClean="0"/>
              <a:t> septiseminin en yaygın etkenlerindendir</a:t>
            </a:r>
          </a:p>
          <a:p>
            <a:r>
              <a:rPr lang="tr-TR" sz="2400" dirty="0" smtClean="0"/>
              <a:t>İnsanlarda pek çok sistemde enfeksiyon oluşturabilir ve arada bir normal florada bulunabilir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i="1" dirty="0" err="1" smtClean="0"/>
              <a:t>Pasteurella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haemolytica</a:t>
            </a:r>
            <a:r>
              <a:rPr lang="tr-TR" sz="2800" i="1" dirty="0" smtClean="0"/>
              <a:t> </a:t>
            </a:r>
            <a:r>
              <a:rPr lang="tr-TR" sz="2800" dirty="0" smtClean="0"/>
              <a:t>sığır, koyun, domuz, at ve hindilerin üst solunum yollarında bulunur</a:t>
            </a:r>
          </a:p>
          <a:p>
            <a:r>
              <a:rPr lang="tr-TR" sz="2800" dirty="0" smtClean="0"/>
              <a:t>Sığır ve koyunlarda salgınlar halinde seyreden </a:t>
            </a:r>
            <a:r>
              <a:rPr lang="tr-TR" sz="2800" dirty="0" err="1" smtClean="0"/>
              <a:t>pnömoni</a:t>
            </a:r>
            <a:r>
              <a:rPr lang="tr-TR" sz="2800" dirty="0" smtClean="0"/>
              <a:t>, tavuk ve hindilerde hindi kolerasının önde gelen etkenlerindendir ve büyük ekonomik kayıplara yol açar</a:t>
            </a:r>
          </a:p>
          <a:p>
            <a:r>
              <a:rPr lang="tr-TR" sz="2800" dirty="0" smtClean="0"/>
              <a:t>İnsanlarda enfeksiyon oldukça enderdir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1558</TotalTime>
  <Words>2026</Words>
  <Application>Microsoft Office PowerPoint</Application>
  <PresentationFormat>Ekran Gösterisi (4:3)</PresentationFormat>
  <Paragraphs>197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41</vt:i4>
      </vt:variant>
    </vt:vector>
  </HeadingPairs>
  <TitlesOfParts>
    <vt:vector size="42" baseType="lpstr">
      <vt:lpstr>Ofis Teması</vt:lpstr>
      <vt:lpstr>PASTEURELLA ve FRANCISELLA</vt:lpstr>
      <vt:lpstr>Pasteurella</vt:lpstr>
      <vt:lpstr>PowerPoint Sunusu</vt:lpstr>
      <vt:lpstr>İnsan hastalığı ile ilişkili Pasteurella  türleri</vt:lpstr>
      <vt:lpstr>PowerPoint Sunusu</vt:lpstr>
      <vt:lpstr>PowerPoint Sunusu</vt:lpstr>
      <vt:lpstr>P. multocida  kültürü  </vt:lpstr>
      <vt:lpstr>PowerPoint Sunusu</vt:lpstr>
      <vt:lpstr>PowerPoint Sunusu</vt:lpstr>
      <vt:lpstr>PowerPoint Sunusu</vt:lpstr>
      <vt:lpstr>PowerPoint Sunusu</vt:lpstr>
      <vt:lpstr>Klinik Bulgular</vt:lpstr>
      <vt:lpstr>Tedavi </vt:lpstr>
      <vt:lpstr>Francisella tularensis</vt:lpstr>
      <vt:lpstr>PowerPoint Sunusu</vt:lpstr>
      <vt:lpstr>PowerPoint Sunusu</vt:lpstr>
      <vt:lpstr>PowerPoint Sunusu</vt:lpstr>
      <vt:lpstr>PowerPoint Sunusu</vt:lpstr>
      <vt:lpstr>TULAREMİ (Tavşan Ateşi-Avcı Hastalığı-Kene Ateşi)</vt:lpstr>
      <vt:lpstr>Hayvanlara bulaş </vt:lpstr>
      <vt:lpstr>İnsanlara bulaş </vt:lpstr>
      <vt:lpstr>İnsanlara bulaş </vt:lpstr>
      <vt:lpstr>PowerPoint Sunusu</vt:lpstr>
      <vt:lpstr>PowerPoint Sunusu</vt:lpstr>
      <vt:lpstr>F. tularensis  </vt:lpstr>
      <vt:lpstr>Klinik </vt:lpstr>
      <vt:lpstr>Patogenez ve klinik bulgular</vt:lpstr>
      <vt:lpstr>PowerPoint Sunusu</vt:lpstr>
      <vt:lpstr>Laboratuvar Tanı Yöntemleri:  Gram boyama  </vt:lpstr>
      <vt:lpstr>Kültür </vt:lpstr>
      <vt:lpstr>PowerPoint Sunusu</vt:lpstr>
      <vt:lpstr>PowerPoint Sunusu</vt:lpstr>
      <vt:lpstr>Seroloji </vt:lpstr>
      <vt:lpstr>PowerPoint Sunusu</vt:lpstr>
      <vt:lpstr>PowerPoint Sunusu</vt:lpstr>
      <vt:lpstr>Moleküler yöntemler</vt:lpstr>
      <vt:lpstr>Tedavi </vt:lpstr>
      <vt:lpstr>Önlem ve kontrol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PASTEURELLA</dc:title>
  <dc:creator>user</dc:creator>
  <cp:lastModifiedBy>user</cp:lastModifiedBy>
  <cp:revision>110</cp:revision>
  <dcterms:created xsi:type="dcterms:W3CDTF">2011-10-18T12:35:47Z</dcterms:created>
  <dcterms:modified xsi:type="dcterms:W3CDTF">2018-08-28T15:59:01Z</dcterms:modified>
</cp:coreProperties>
</file>