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57" r:id="rId5"/>
    <p:sldId id="261" r:id="rId6"/>
    <p:sldId id="262" r:id="rId7"/>
    <p:sldId id="259"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8D6334E-B8C6-4BFC-BDE8-BE414F69E819}" type="datetimeFigureOut">
              <a:rPr lang="tr-TR" smtClean="0"/>
              <a:t>4.11.2019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D619A7C-B5E1-4F57-876B-FC0F91E06D9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8D6334E-B8C6-4BFC-BDE8-BE414F69E819}" type="datetimeFigureOut">
              <a:rPr lang="tr-TR" smtClean="0"/>
              <a:t>4.11.2019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D619A7C-B5E1-4F57-876B-FC0F91E06D9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8D6334E-B8C6-4BFC-BDE8-BE414F69E819}" type="datetimeFigureOut">
              <a:rPr lang="tr-TR" smtClean="0"/>
              <a:t>4.11.2019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D619A7C-B5E1-4F57-876B-FC0F91E06D9D}"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8D6334E-B8C6-4BFC-BDE8-BE414F69E819}" type="datetimeFigureOut">
              <a:rPr lang="tr-TR" smtClean="0"/>
              <a:t>4.11.2019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D619A7C-B5E1-4F57-876B-FC0F91E06D9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8D6334E-B8C6-4BFC-BDE8-BE414F69E819}" type="datetimeFigureOut">
              <a:rPr lang="tr-TR" smtClean="0"/>
              <a:t>4.11.2019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D619A7C-B5E1-4F57-876B-FC0F91E06D9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8D6334E-B8C6-4BFC-BDE8-BE414F69E819}" type="datetimeFigureOut">
              <a:rPr lang="tr-TR" smtClean="0"/>
              <a:t>4.11.2019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D619A7C-B5E1-4F57-876B-FC0F91E06D9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8D6334E-B8C6-4BFC-BDE8-BE414F69E819}" type="datetimeFigureOut">
              <a:rPr lang="tr-TR" smtClean="0"/>
              <a:t>4.11.2019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D619A7C-B5E1-4F57-876B-FC0F91E06D9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8D6334E-B8C6-4BFC-BDE8-BE414F69E819}" type="datetimeFigureOut">
              <a:rPr lang="tr-TR" smtClean="0"/>
              <a:t>4.11.2019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D619A7C-B5E1-4F57-876B-FC0F91E06D9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8D6334E-B8C6-4BFC-BDE8-BE414F69E819}" type="datetimeFigureOut">
              <a:rPr lang="tr-TR" smtClean="0"/>
              <a:t>4.11.2019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D619A7C-B5E1-4F57-876B-FC0F91E06D9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8D6334E-B8C6-4BFC-BDE8-BE414F69E819}" type="datetimeFigureOut">
              <a:rPr lang="tr-TR" smtClean="0"/>
              <a:t>4.11.2019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D619A7C-B5E1-4F57-876B-FC0F91E06D9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8D6334E-B8C6-4BFC-BDE8-BE414F69E819}" type="datetimeFigureOut">
              <a:rPr lang="tr-TR" smtClean="0"/>
              <a:t>4.11.2019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D619A7C-B5E1-4F57-876B-FC0F91E06D9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D6334E-B8C6-4BFC-BDE8-BE414F69E819}" type="datetimeFigureOut">
              <a:rPr lang="tr-TR" smtClean="0"/>
              <a:t>4.11.2019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619A7C-B5E1-4F57-876B-FC0F91E06D9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RUHSAL HASTALIK VE İNSAN HAKLARI </a:t>
            </a:r>
            <a:endParaRPr lang="tr-TR" dirty="0"/>
          </a:p>
        </p:txBody>
      </p:sp>
      <p:sp>
        <p:nvSpPr>
          <p:cNvPr id="3" name="2 Alt Başlık"/>
          <p:cNvSpPr>
            <a:spLocks noGrp="1"/>
          </p:cNvSpPr>
          <p:nvPr>
            <p:ph type="subTitle" idx="1"/>
          </p:nvPr>
        </p:nvSpPr>
        <p:spPr/>
        <p:txBody>
          <a:bodyPr/>
          <a:lstStyle/>
          <a:p>
            <a:r>
              <a:rPr lang="tr-TR" dirty="0" smtClean="0"/>
              <a:t>DOÇ.DR. GONCA POLAT </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700" b="1" dirty="0" smtClean="0"/>
              <a:t/>
            </a:r>
            <a:br>
              <a:rPr lang="tr-TR" sz="2700" b="1" dirty="0" smtClean="0"/>
            </a:br>
            <a:r>
              <a:rPr lang="tr-TR" sz="2700" b="1" dirty="0" smtClean="0"/>
              <a:t>Tema 4. İşkence, insanlık dışı veya aşağılayıcı muamele veya cezaya maruz kalmama ve sömürü, şiddet veya istismara maruz kalmama (EHİS Madde 15 ve 16) </a:t>
            </a:r>
            <a:r>
              <a:rPr lang="tr-TR" sz="2700" dirty="0" smtClean="0"/>
              <a:t/>
            </a:r>
            <a:br>
              <a:rPr lang="tr-TR" sz="2700" dirty="0" smtClean="0"/>
            </a:br>
            <a:endParaRPr lang="tr-TR" dirty="0"/>
          </a:p>
        </p:txBody>
      </p:sp>
      <p:sp>
        <p:nvSpPr>
          <p:cNvPr id="3" name="2 İçerik Yer Tutucusu"/>
          <p:cNvSpPr>
            <a:spLocks noGrp="1"/>
          </p:cNvSpPr>
          <p:nvPr>
            <p:ph idx="1"/>
          </p:nvPr>
        </p:nvSpPr>
        <p:spPr/>
        <p:txBody>
          <a:bodyPr>
            <a:normAutofit fontScale="62500" lnSpcReduction="20000"/>
          </a:bodyPr>
          <a:lstStyle/>
          <a:p>
            <a:pPr>
              <a:buNone/>
            </a:pPr>
            <a:endParaRPr lang="tr-TR" dirty="0" smtClean="0"/>
          </a:p>
          <a:p>
            <a:r>
              <a:rPr lang="tr-TR" dirty="0" smtClean="0"/>
              <a:t>Standart 4.1 Hizmet kullanıcıları sözlü, ruhsal, fiziksel ve cinsel istismara ve fiziksel ve duygusal ihmale maruz kalmama hakkına sahip  </a:t>
            </a:r>
          </a:p>
          <a:p>
            <a:r>
              <a:rPr lang="tr-TR" dirty="0" smtClean="0"/>
              <a:t>Standart 4.2 Potansiyel krizlerin hafifletilmesi için tecrit ve kısıtlama yerine alternatif yöntemler kullanılıyor  </a:t>
            </a:r>
          </a:p>
          <a:p>
            <a:r>
              <a:rPr lang="tr-TR" dirty="0" smtClean="0"/>
              <a:t>Standart 4.3 </a:t>
            </a:r>
            <a:r>
              <a:rPr lang="tr-TR" dirty="0" err="1" smtClean="0"/>
              <a:t>Elektrokonvülzif</a:t>
            </a:r>
            <a:r>
              <a:rPr lang="tr-TR" dirty="0" smtClean="0"/>
              <a:t> tedavi, </a:t>
            </a:r>
            <a:r>
              <a:rPr lang="tr-TR" dirty="0" err="1" smtClean="0"/>
              <a:t>psikocerrahi</a:t>
            </a:r>
            <a:r>
              <a:rPr lang="tr-TR" dirty="0" smtClean="0"/>
              <a:t> ve kalıcı veya geri döndürülemeyen etkilere sahip olabilecek diğer tıbbi prosedürler, kurumda veya sevk ile başka bir kurumda gerçekleştirilmiş olmasından bağımsız olarak, kötüye kullanılmamaktadır ve sadece hizmet kullanıcının özgür iradesiyle verdiği bilgilendirilmiş onam ile uygulanmaktadır  </a:t>
            </a:r>
          </a:p>
          <a:p>
            <a:r>
              <a:rPr lang="tr-TR" dirty="0" smtClean="0"/>
              <a:t>Standart 4.4 Bilgilendirilmiş onam olmaksızın hiçbir hizmet kullanıcısı üzerinde tıbbi veya bilimsel deney yapılmıyor  </a:t>
            </a:r>
          </a:p>
          <a:p>
            <a:r>
              <a:rPr lang="tr-TR" dirty="0" smtClean="0"/>
              <a:t>Standart 4.5 İşkence, zalimane, insanlık dışı veya aşağılayıcı muamele ile diğer kötü muamele biçimlerinin ve istismarın engellenmesi için koruma tedbirleri vardır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600" b="1" dirty="0" smtClean="0"/>
              <a:t/>
            </a:r>
            <a:br>
              <a:rPr lang="tr-TR" sz="3600" b="1" dirty="0" smtClean="0"/>
            </a:br>
            <a:r>
              <a:rPr lang="tr-TR" sz="3600" b="1" dirty="0" smtClean="0"/>
              <a:t>Tema 5. Bağımsız yaşayabilme ve topluma dahil olma hakkı (EHİS Madde 19) </a:t>
            </a:r>
            <a:r>
              <a:rPr lang="tr-TR" sz="3600" dirty="0" smtClean="0"/>
              <a:t/>
            </a:r>
            <a:br>
              <a:rPr lang="tr-TR" sz="3600" dirty="0" smtClean="0"/>
            </a:b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Standart 5.1 Hizmet kullanıcıları, yaşayacak bir yere erişim kazanma ve topluluk içinde yaşamak için gerekli mali kaynaklara sahip olma konusunda destekleniyor  </a:t>
            </a:r>
          </a:p>
          <a:p>
            <a:r>
              <a:rPr lang="tr-TR" dirty="0" smtClean="0"/>
              <a:t>Standart 5.2 Hizmet kullanıcıları eğitim ve istihdam olanaklarına erişebiliyor  </a:t>
            </a:r>
          </a:p>
          <a:p>
            <a:r>
              <a:rPr lang="tr-TR" dirty="0" smtClean="0"/>
              <a:t>Standart 5.3 Hizmet kullanıcılarının siyasi ve kamusal hayata katılma ve örgütlenme özgürlüğünü kullanma hakkı destekleniyor  </a:t>
            </a:r>
          </a:p>
          <a:p>
            <a:r>
              <a:rPr lang="tr-TR" dirty="0" smtClean="0"/>
              <a:t>Standart 5.4 Hizmet kullanıcıları; sosyal, kültürel, dini ve boş zaman etkinliklerine katılma konusunda destekleniyor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smtClean="0"/>
              <a:t>Hak temelli yaklaşım, uluslararası hukuktan dayanak alır ve hak sahipleri ile görev sahipleri arasındaki ilişkiyi düzenleyerek insan haklarını gerçekleştirmeyi amaçlar. </a:t>
            </a:r>
          </a:p>
          <a:p>
            <a:r>
              <a:rPr lang="tr-TR" dirty="0" smtClean="0"/>
              <a:t>Hak temelli yaklaşımda söz konusu olan; bireylerin ihtiyaçlarını karşılamak bir anlamda haklarını yerine getirmektir. Böylece hak temelli yaklaşım adaletsizliği, eşitsizliği ve ihmal edilmişliği ortadan kaldırır. Hak temelli bir yaklaşım bu hizmeti “hayır” için yapmaz, o kişinin buna “hakkı” olduğu için yapar. </a:t>
            </a:r>
          </a:p>
          <a:p>
            <a:r>
              <a:rPr lang="tr-TR" dirty="0" smtClean="0"/>
              <a:t>Hak temelli yaklaşım; görev sahiplerini kendi yükümlülüklerini yerine getirmeleri için hak sahiplerini ise hak talebinde bulunmalarını sağlamak için güçlendirir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smtClean="0"/>
              <a:t>                     HAK ----------SORUMLULUK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HAK TEMELLİ YAKLAŞIM</a:t>
            </a:r>
            <a:endParaRPr lang="tr-TR" dirty="0"/>
          </a:p>
        </p:txBody>
      </p:sp>
      <p:sp>
        <p:nvSpPr>
          <p:cNvPr id="3" name="2 İçerik Yer Tutucusu"/>
          <p:cNvSpPr>
            <a:spLocks noGrp="1"/>
          </p:cNvSpPr>
          <p:nvPr>
            <p:ph idx="1"/>
          </p:nvPr>
        </p:nvSpPr>
        <p:spPr/>
        <p:txBody>
          <a:bodyPr/>
          <a:lstStyle/>
          <a:p>
            <a:r>
              <a:rPr lang="tr-TR" dirty="0" smtClean="0"/>
              <a:t> Politika oluşturma ve planlamanın kalbine insan hakları ilke ve standartlarını koymak</a:t>
            </a:r>
          </a:p>
          <a:p>
            <a:r>
              <a:rPr lang="tr-TR" dirty="0" smtClean="0"/>
              <a:t>Toplumu hak temelli yaklaşım konusunda eğitmek; </a:t>
            </a:r>
          </a:p>
          <a:p>
            <a:r>
              <a:rPr lang="tr-TR" dirty="0" smtClean="0"/>
              <a:t>Tüm paydaşların nitelikli katılımını sağlamak; </a:t>
            </a:r>
          </a:p>
          <a:p>
            <a:r>
              <a:rPr lang="tr-TR" dirty="0" smtClean="0"/>
              <a:t>Hesap verebilirliği garantilemek; </a:t>
            </a:r>
          </a:p>
          <a:p>
            <a:r>
              <a:rPr lang="tr-TR" dirty="0" smtClean="0"/>
              <a:t>Dezavantajlı gruplara ayrımcılık yapmamak.</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Hak Temelli Yaklaşıma Göre Devletin Sorumlulukları </a:t>
            </a:r>
            <a:endParaRPr lang="tr-TR" dirty="0"/>
          </a:p>
        </p:txBody>
      </p:sp>
      <p:sp>
        <p:nvSpPr>
          <p:cNvPr id="3" name="2 İçerik Yer Tutucusu"/>
          <p:cNvSpPr>
            <a:spLocks noGrp="1"/>
          </p:cNvSpPr>
          <p:nvPr>
            <p:ph idx="1"/>
          </p:nvPr>
        </p:nvSpPr>
        <p:spPr/>
        <p:txBody>
          <a:bodyPr/>
          <a:lstStyle/>
          <a:p>
            <a:r>
              <a:rPr lang="tr-TR" dirty="0" smtClean="0"/>
              <a:t>Saygı Duyma </a:t>
            </a:r>
          </a:p>
          <a:p>
            <a:endParaRPr lang="tr-TR" dirty="0"/>
          </a:p>
          <a:p>
            <a:r>
              <a:rPr lang="tr-TR" dirty="0" smtClean="0"/>
              <a:t>Koruma </a:t>
            </a:r>
          </a:p>
          <a:p>
            <a:pPr>
              <a:buNone/>
            </a:pPr>
            <a:endParaRPr lang="tr-TR" dirty="0" smtClean="0"/>
          </a:p>
          <a:p>
            <a:r>
              <a:rPr lang="tr-TR" dirty="0" smtClean="0"/>
              <a:t>Yerine Getirme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BM ENGELLİ HAKLARI SÖZLEŞMESİ </a:t>
            </a:r>
            <a:endParaRPr lang="tr-TR" dirty="0"/>
          </a:p>
        </p:txBody>
      </p:sp>
      <p:sp>
        <p:nvSpPr>
          <p:cNvPr id="3" name="2 İçerik Yer Tutucusu"/>
          <p:cNvSpPr>
            <a:spLocks noGrp="1"/>
          </p:cNvSpPr>
          <p:nvPr>
            <p:ph idx="1"/>
          </p:nvPr>
        </p:nvSpPr>
        <p:spPr/>
        <p:txBody>
          <a:bodyPr>
            <a:normAutofit fontScale="70000" lnSpcReduction="20000"/>
          </a:bodyPr>
          <a:lstStyle/>
          <a:p>
            <a:r>
              <a:rPr lang="tr-TR" dirty="0"/>
              <a:t>TEMA 1 </a:t>
            </a:r>
            <a:r>
              <a:rPr lang="tr-TR" dirty="0" smtClean="0"/>
              <a:t>:YETERLİ </a:t>
            </a:r>
            <a:r>
              <a:rPr lang="tr-TR" dirty="0"/>
              <a:t>YAŞAM STANDARDI HAKKI (EHİS MADDE </a:t>
            </a:r>
            <a:r>
              <a:rPr lang="tr-TR" dirty="0" smtClean="0"/>
              <a:t>28)</a:t>
            </a:r>
          </a:p>
          <a:p>
            <a:endParaRPr lang="tr-TR" dirty="0"/>
          </a:p>
          <a:p>
            <a:r>
              <a:rPr lang="tr-TR" dirty="0"/>
              <a:t>TEMA 2 </a:t>
            </a:r>
            <a:r>
              <a:rPr lang="tr-TR" dirty="0" smtClean="0"/>
              <a:t>:ULAŞILABİLİR </a:t>
            </a:r>
            <a:r>
              <a:rPr lang="tr-TR" dirty="0"/>
              <a:t>EN YÜKSEK FİZİKSEL VE RUHSAL SAĞLIK STANDARDINDAN YARARLANMA HAKKI (EHİS MADDE 25</a:t>
            </a:r>
            <a:r>
              <a:rPr lang="tr-TR" dirty="0" smtClean="0"/>
              <a:t>)</a:t>
            </a:r>
          </a:p>
          <a:p>
            <a:endParaRPr lang="tr-TR" dirty="0" smtClean="0"/>
          </a:p>
          <a:p>
            <a:r>
              <a:rPr lang="tr-TR" dirty="0" smtClean="0"/>
              <a:t>TEMA 3 : HUKUKİ </a:t>
            </a:r>
            <a:r>
              <a:rPr lang="tr-TR" dirty="0"/>
              <a:t>EHLİYETİNİ KULLANMA HAKKI VE KİŞİ ÖZGÜRLÜĞÜ VE GÜVENLİĞİ HAKKI (EHİS MADDE 12, 13 VE 14) </a:t>
            </a:r>
            <a:endParaRPr lang="tr-TR" dirty="0" smtClean="0"/>
          </a:p>
          <a:p>
            <a:endParaRPr lang="tr-TR" dirty="0" smtClean="0"/>
          </a:p>
          <a:p>
            <a:r>
              <a:rPr lang="tr-TR" dirty="0"/>
              <a:t>TEMA 4 </a:t>
            </a:r>
            <a:r>
              <a:rPr lang="tr-TR" dirty="0" smtClean="0"/>
              <a:t>: İŞKENCE</a:t>
            </a:r>
            <a:r>
              <a:rPr lang="tr-TR" dirty="0"/>
              <a:t>, İNSANLIK DIŞI VEYA AŞAĞILAYICI MUAMELE VEYA CEZAYA MARUZ KALMAMA VE SÖMÜRÜ, ŞİDDET VEYA İSTİSMARA MARUZ KALMAMA HAKKI (EHİS MADDE 15 VE 16) </a:t>
            </a:r>
            <a:endParaRPr lang="tr-TR" dirty="0" smtClean="0"/>
          </a:p>
          <a:p>
            <a:endParaRPr lang="tr-TR" dirty="0"/>
          </a:p>
          <a:p>
            <a:r>
              <a:rPr lang="tr-TR" dirty="0" smtClean="0"/>
              <a:t>TEMA 5: BAĞIMSIZ </a:t>
            </a:r>
            <a:r>
              <a:rPr lang="tr-TR" dirty="0"/>
              <a:t>YAŞAYABİLME VE TOPLUMA DAHİL OLMA HAKKI (EHİS MADDE 19)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439850"/>
          </a:xfrm>
        </p:spPr>
        <p:txBody>
          <a:bodyPr>
            <a:normAutofit fontScale="90000"/>
          </a:bodyPr>
          <a:lstStyle/>
          <a:p>
            <a:r>
              <a:rPr lang="tr-TR" sz="3600" b="1" dirty="0" smtClean="0"/>
              <a:t/>
            </a:r>
            <a:br>
              <a:rPr lang="tr-TR" sz="3600" b="1" dirty="0" smtClean="0"/>
            </a:br>
            <a:r>
              <a:rPr lang="tr-TR" sz="3600" b="1" dirty="0" smtClean="0"/>
              <a:t>Tema 1. Yeterli yaşam standardı hakkı (Birleşmiş Milletler Engelli Haklarına İlişkin Sözleşme (EHİS) Madde 28) </a:t>
            </a:r>
            <a:r>
              <a:rPr lang="tr-TR" dirty="0" smtClean="0"/>
              <a:t/>
            </a:r>
            <a:br>
              <a:rPr lang="tr-TR" dirty="0" smtClean="0"/>
            </a:br>
            <a:endParaRPr lang="tr-TR" dirty="0"/>
          </a:p>
        </p:txBody>
      </p:sp>
      <p:sp>
        <p:nvSpPr>
          <p:cNvPr id="3" name="2 İçerik Yer Tutucusu"/>
          <p:cNvSpPr>
            <a:spLocks noGrp="1"/>
          </p:cNvSpPr>
          <p:nvPr>
            <p:ph idx="1"/>
          </p:nvPr>
        </p:nvSpPr>
        <p:spPr>
          <a:xfrm>
            <a:off x="457200" y="1643050"/>
            <a:ext cx="8229600" cy="4483113"/>
          </a:xfrm>
        </p:spPr>
        <p:txBody>
          <a:bodyPr>
            <a:normAutofit fontScale="55000" lnSpcReduction="20000"/>
          </a:bodyPr>
          <a:lstStyle/>
          <a:p>
            <a:endParaRPr lang="tr-TR" sz="4000" b="1" dirty="0"/>
          </a:p>
          <a:p>
            <a:r>
              <a:rPr lang="tr-TR" sz="4000" dirty="0" smtClean="0"/>
              <a:t>Standard </a:t>
            </a:r>
            <a:r>
              <a:rPr lang="tr-TR" sz="4000" dirty="0"/>
              <a:t>1.1 Binanın fiziksel durumu iyi  </a:t>
            </a:r>
          </a:p>
          <a:p>
            <a:r>
              <a:rPr lang="tr-TR" sz="4000" dirty="0"/>
              <a:t>Standart 1.2 Hizmet kullanıcılarının uyku koşulları rahat ve yeterince mahremiyet sağlıyor  </a:t>
            </a:r>
          </a:p>
          <a:p>
            <a:r>
              <a:rPr lang="tr-TR" sz="4000" dirty="0"/>
              <a:t>Standart 1.3 Kurum, hijyen ve temizlik gereksinimlerini karşılıyor  </a:t>
            </a:r>
          </a:p>
          <a:p>
            <a:r>
              <a:rPr lang="tr-TR" sz="4000" dirty="0"/>
              <a:t>Standart 1.4 Hizmet kullanıcılarına ihtiyaç ve tercihlerine uygun yiyecek, güvenli içme suyu ve giyecek veriliyor  </a:t>
            </a:r>
          </a:p>
          <a:p>
            <a:r>
              <a:rPr lang="tr-TR" sz="4000" dirty="0"/>
              <a:t>Standart 1.5 Hizmet kullanıcıları özgür bir şekilde iletişim kurabiliyor ve mahremiyet haklarına saygı gösteriliyor  </a:t>
            </a:r>
          </a:p>
          <a:p>
            <a:r>
              <a:rPr lang="tr-TR" sz="4000" dirty="0"/>
              <a:t>Standart 1.6 Kurum; aktif katılım ve etkileşime elverişli samimi, rahat ve ilham verici bir ortam sağlıyor  </a:t>
            </a:r>
          </a:p>
          <a:p>
            <a:r>
              <a:rPr lang="tr-TR" sz="4000" dirty="0"/>
              <a:t>Standart 1.7 Hizmet kullanıcılarının doyurucu sosyal ve kişisel yaşamı var ve toplum hayatına ve faaliyetlerine katılabiliyorlar </a:t>
            </a:r>
          </a:p>
          <a:p>
            <a:pPr>
              <a:buNone/>
            </a:pPr>
            <a:endParaRPr lang="tr-TR" sz="4000" dirty="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100" b="1" dirty="0" smtClean="0"/>
              <a:t/>
            </a:r>
            <a:br>
              <a:rPr lang="tr-TR" sz="3100" b="1" dirty="0" smtClean="0"/>
            </a:br>
            <a:r>
              <a:rPr lang="tr-TR" sz="3100" b="1" dirty="0" smtClean="0"/>
              <a:t>Tema 2. Ulaşılabilir en yüksek fiziksel ve ruhsal sağlık standardından yararlanma hakkı (EHİS Madde 25) </a:t>
            </a:r>
            <a:r>
              <a:rPr lang="tr-TR" sz="3100" dirty="0" smtClean="0"/>
              <a:t/>
            </a:r>
            <a:br>
              <a:rPr lang="tr-TR" sz="3100" dirty="0" smtClean="0"/>
            </a:b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Standart 2.1 Tedavi ve desteğe ihtiyaç duyan herkes kurumlardan yararlanabiliyor  </a:t>
            </a:r>
          </a:p>
          <a:p>
            <a:r>
              <a:rPr lang="tr-TR" dirty="0" smtClean="0"/>
              <a:t>Standart 2.2 Kurumda nitelikli personel bulunmaktadır ve kaliteli ruh sağlığı hizmeti sunulmaktadır  </a:t>
            </a:r>
          </a:p>
          <a:p>
            <a:r>
              <a:rPr lang="tr-TR" dirty="0" smtClean="0"/>
              <a:t>Standart 2.3 Tedavi, </a:t>
            </a:r>
            <a:r>
              <a:rPr lang="tr-TR" dirty="0" err="1" smtClean="0"/>
              <a:t>psikososyal</a:t>
            </a:r>
            <a:r>
              <a:rPr lang="tr-TR" dirty="0" smtClean="0"/>
              <a:t> rehabilitasyon ve destek ağları ile diğer hizmetleri destekleyici bağlantılar, kullanıcı tarafından yönetilen bir iyileşme planının unsurlarıdır ve hizmet kullanıcısının toplum içinde bağımsız olarak yaşayabilme kabiliyetine katkıda bulunur  </a:t>
            </a:r>
          </a:p>
          <a:p>
            <a:r>
              <a:rPr lang="tr-TR" dirty="0" smtClean="0"/>
              <a:t>Standart 2.4 </a:t>
            </a:r>
            <a:r>
              <a:rPr lang="tr-TR" dirty="0" err="1" smtClean="0"/>
              <a:t>Psikotrop</a:t>
            </a:r>
            <a:r>
              <a:rPr lang="tr-TR" dirty="0" smtClean="0"/>
              <a:t> ilaçlar var, fiyatları makul ve uygun bir biçimde kullanılıyor  </a:t>
            </a:r>
          </a:p>
          <a:p>
            <a:r>
              <a:rPr lang="tr-TR" dirty="0" smtClean="0"/>
              <a:t>Standart 2.5 Genel sağlık ve üreme sağlığı için yeterli hizmet mevcuttur  </a:t>
            </a:r>
          </a:p>
          <a:p>
            <a:r>
              <a:rPr lang="tr-TR" dirty="0" smtClean="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3100" b="1" dirty="0" smtClean="0"/>
              <a:t/>
            </a:r>
            <a:br>
              <a:rPr lang="tr-TR" sz="3100" b="1" dirty="0" smtClean="0"/>
            </a:br>
            <a:r>
              <a:rPr lang="tr-TR" sz="3100" b="1" dirty="0"/>
              <a:t/>
            </a:r>
            <a:br>
              <a:rPr lang="tr-TR" sz="3100" b="1" dirty="0"/>
            </a:br>
            <a:r>
              <a:rPr lang="tr-TR" sz="3100" b="1" dirty="0" smtClean="0"/>
              <a:t>Tema 3. Hukuki ehliyetini kullanma hakkı ve kişi özgürlüğü ve güvenliği hakkı (EHİS Madde 12, 13 ve 14) </a:t>
            </a:r>
            <a:r>
              <a:rPr lang="tr-TR" sz="3100" dirty="0" smtClean="0"/>
              <a:t/>
            </a:r>
            <a:br>
              <a:rPr lang="tr-TR" sz="3100" dirty="0" smtClean="0"/>
            </a:b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Standart 3.1 Hizmet kullanıcılarının tedavi yer ve şekli ile ilgili tercihleri her zaman önceliklidir </a:t>
            </a:r>
          </a:p>
          <a:p>
            <a:r>
              <a:rPr lang="tr-TR" dirty="0" smtClean="0"/>
              <a:t>Standart 3.2 Özgür ve bilgilendirilmiş onam olmadan alıkoyma ve tedavinin önlenmesi için prosedürler ve güvenceler vardır  </a:t>
            </a:r>
          </a:p>
          <a:p>
            <a:r>
              <a:rPr lang="tr-TR" dirty="0" smtClean="0"/>
              <a:t>Standart 3.3 Hizmet kullanıcıları hukuki ehliyetlerini ifa edebiliyor ve hukuki ehliyetlerinin ifası için gerekli olabilecek destek onlara veriliyor  </a:t>
            </a:r>
          </a:p>
          <a:p>
            <a:r>
              <a:rPr lang="tr-TR" dirty="0" smtClean="0"/>
              <a:t>Standart 3.4 Hizmet kullanıcılarının gizlilik ve kişisel sağlık bilgilerine erişim hakkı var</a:t>
            </a:r>
          </a:p>
          <a:p>
            <a:pPr>
              <a:buNone/>
            </a:pPr>
            <a:endParaRPr lang="tr-TR" dirty="0" smtClean="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661</Words>
  <Application>Microsoft Office PowerPoint</Application>
  <PresentationFormat>Ekran Gösterisi (4:3)</PresentationFormat>
  <Paragraphs>61</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RUHSAL HASTALIK VE İNSAN HAKLARI </vt:lpstr>
      <vt:lpstr>Slayt 2</vt:lpstr>
      <vt:lpstr>Slayt 3</vt:lpstr>
      <vt:lpstr>HAK TEMELLİ YAKLAŞIM</vt:lpstr>
      <vt:lpstr>Hak Temelli Yaklaşıma Göre Devletin Sorumlulukları </vt:lpstr>
      <vt:lpstr>BM ENGELLİ HAKLARI SÖZLEŞMESİ </vt:lpstr>
      <vt:lpstr> Tema 1. Yeterli yaşam standardı hakkı (Birleşmiş Milletler Engelli Haklarına İlişkin Sözleşme (EHİS) Madde 28)  </vt:lpstr>
      <vt:lpstr> Tema 2. Ulaşılabilir en yüksek fiziksel ve ruhsal sağlık standardından yararlanma hakkı (EHİS Madde 25)  </vt:lpstr>
      <vt:lpstr>  Tema 3. Hukuki ehliyetini kullanma hakkı ve kişi özgürlüğü ve güvenliği hakkı (EHİS Madde 12, 13 ve 14)  </vt:lpstr>
      <vt:lpstr> Tema 4. İşkence, insanlık dışı veya aşağılayıcı muamele veya cezaya maruz kalmama ve sömürü, şiddet veya istismara maruz kalmama (EHİS Madde 15 ve 16)  </vt:lpstr>
      <vt:lpstr> Tema 5. Bağımsız yaşayabilme ve topluma dahil olma hakkı (EHİS Madde 19)  </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Microsoft</dc:creator>
  <cp:lastModifiedBy>Microsoft</cp:lastModifiedBy>
  <cp:revision>12</cp:revision>
  <dcterms:created xsi:type="dcterms:W3CDTF">2019-11-04T13:01:04Z</dcterms:created>
  <dcterms:modified xsi:type="dcterms:W3CDTF">2019-11-04T14:45:39Z</dcterms:modified>
</cp:coreProperties>
</file>