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3"/>
  </p:notesMasterIdLst>
  <p:handoutMasterIdLst>
    <p:handoutMasterId r:id="rId14"/>
  </p:handoutMasterIdLst>
  <p:sldIdLst>
    <p:sldId id="672" r:id="rId4"/>
    <p:sldId id="675" r:id="rId5"/>
    <p:sldId id="676" r:id="rId6"/>
    <p:sldId id="677" r:id="rId7"/>
    <p:sldId id="678" r:id="rId8"/>
    <p:sldId id="679" r:id="rId9"/>
    <p:sldId id="680" r:id="rId10"/>
    <p:sldId id="681" r:id="rId11"/>
    <p:sldId id="682"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1"/>
            <a:ext cx="7520222" cy="1766637"/>
          </a:xfrm>
          <a:prstGeom prst="rect">
            <a:avLst/>
          </a:prstGeom>
        </p:spPr>
        <p:txBody>
          <a:bodyPr wrap="square">
            <a:spAutoFit/>
          </a:bodyPr>
          <a:lstStyle/>
          <a:p>
            <a:pPr marL="0" lvl="1" algn="ctr">
              <a:spcBef>
                <a:spcPct val="20000"/>
              </a:spcBef>
              <a:buClr>
                <a:schemeClr val="accent1"/>
              </a:buClr>
            </a:pPr>
            <a:r>
              <a:rPr lang="tr-TR" sz="3200" b="1" dirty="0" smtClean="0"/>
              <a:t>GGY429</a:t>
            </a:r>
          </a:p>
          <a:p>
            <a:pPr marL="0" lvl="1" algn="ctr">
              <a:spcBef>
                <a:spcPct val="20000"/>
              </a:spcBef>
              <a:buClr>
                <a:schemeClr val="accent1"/>
              </a:buClr>
            </a:pPr>
            <a:endParaRPr lang="tr-TR" sz="3200" b="1" dirty="0" smtClean="0"/>
          </a:p>
          <a:p>
            <a:pPr marL="0" lvl="1" algn="ctr">
              <a:spcBef>
                <a:spcPct val="20000"/>
              </a:spcBef>
              <a:buClr>
                <a:schemeClr val="accent1"/>
              </a:buClr>
            </a:pPr>
            <a:r>
              <a:rPr lang="es-ES" sz="3200" b="1" dirty="0"/>
              <a:t>Tesis </a:t>
            </a:r>
            <a:r>
              <a:rPr lang="es-ES" sz="3200" b="1" dirty="0" smtClean="0"/>
              <a:t>Programlama</a:t>
            </a:r>
            <a:r>
              <a:rPr lang="tr-TR" sz="3200" b="1" dirty="0" smtClean="0"/>
              <a:t> v</a:t>
            </a:r>
            <a:r>
              <a:rPr lang="es-ES" sz="3200" b="1" dirty="0" smtClean="0"/>
              <a:t>e </a:t>
            </a:r>
            <a:r>
              <a:rPr lang="es-ES" sz="3200" b="1" dirty="0"/>
              <a:t>Tasarımına Giriş</a:t>
            </a:r>
            <a:endParaRPr lang="tr-TR" sz="3200" b="1" dirty="0">
              <a:solidFill>
                <a:schemeClr val="tx2"/>
              </a:solidFill>
            </a:endParaRPr>
          </a:p>
        </p:txBody>
      </p:sp>
    </p:spTree>
    <p:extLst>
      <p:ext uri="{BB962C8B-B14F-4D97-AF65-F5344CB8AC3E}">
        <p14:creationId xmlns:p14="http://schemas.microsoft.com/office/powerpoint/2010/main" val="140781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0"/>
            <a:ext cx="6356393" cy="127419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Entegre İşyeri Yönetim Sistemleri</a:t>
            </a:r>
          </a:p>
          <a:p>
            <a:pPr marL="0" lvl="1" algn="ctr">
              <a:spcBef>
                <a:spcPct val="20000"/>
              </a:spcBef>
              <a:buClr>
                <a:schemeClr val="accent1"/>
              </a:buClr>
            </a:pPr>
            <a:r>
              <a:rPr lang="tr-TR" sz="2400" b="1" dirty="0" err="1" smtClean="0">
                <a:solidFill>
                  <a:schemeClr val="tx2"/>
                </a:solidFill>
              </a:rPr>
              <a:t>Integrated</a:t>
            </a:r>
            <a:r>
              <a:rPr lang="tr-TR" sz="2400" b="1" dirty="0" smtClean="0">
                <a:solidFill>
                  <a:schemeClr val="tx2"/>
                </a:solidFill>
              </a:rPr>
              <a:t> </a:t>
            </a:r>
            <a:r>
              <a:rPr lang="tr-TR" sz="2400" b="1" dirty="0" err="1" smtClean="0">
                <a:solidFill>
                  <a:schemeClr val="tx2"/>
                </a:solidFill>
              </a:rPr>
              <a:t>Workplace</a:t>
            </a:r>
            <a:r>
              <a:rPr lang="tr-TR" sz="2400" b="1" dirty="0" smtClean="0">
                <a:solidFill>
                  <a:schemeClr val="tx2"/>
                </a:solidFill>
              </a:rPr>
              <a:t> Management </a:t>
            </a:r>
            <a:r>
              <a:rPr lang="tr-TR" sz="2400" b="1" dirty="0" err="1" smtClean="0">
                <a:solidFill>
                  <a:schemeClr val="tx2"/>
                </a:solidFill>
              </a:rPr>
              <a:t>Systems</a:t>
            </a:r>
            <a:r>
              <a:rPr lang="tr-TR" sz="2400" b="1" dirty="0" smtClean="0">
                <a:solidFill>
                  <a:schemeClr val="tx2"/>
                </a:solidFill>
              </a:rPr>
              <a:t> (IWMS)</a:t>
            </a:r>
            <a:endParaRPr lang="tr-TR" sz="2400" b="1" dirty="0"/>
          </a:p>
        </p:txBody>
      </p:sp>
      <p:sp>
        <p:nvSpPr>
          <p:cNvPr id="4" name="Dikdörtgen 3"/>
          <p:cNvSpPr/>
          <p:nvPr/>
        </p:nvSpPr>
        <p:spPr>
          <a:xfrm>
            <a:off x="645698" y="1302166"/>
            <a:ext cx="7557470" cy="4431983"/>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dirty="0"/>
              <a:t>Genellikle, emlak ve tesis yönetimi maliyetleri, bir şirketin toplam maliyetinin% 20'sinden fazlasını </a:t>
            </a:r>
            <a:r>
              <a:rPr lang="tr-TR" sz="2000" dirty="0" smtClean="0"/>
              <a:t>oluşturur.</a:t>
            </a:r>
          </a:p>
          <a:p>
            <a:pPr marL="342900" indent="-342900" algn="just">
              <a:spcBef>
                <a:spcPts val="600"/>
              </a:spcBef>
              <a:spcAft>
                <a:spcPts val="600"/>
              </a:spcAft>
              <a:buFont typeface="Wingdings" panose="05000000000000000000" pitchFamily="2" charset="2"/>
              <a:buChar char="Ø"/>
            </a:pPr>
            <a:r>
              <a:rPr lang="tr-TR" sz="2000" dirty="0" smtClean="0"/>
              <a:t>Entegre </a:t>
            </a:r>
            <a:r>
              <a:rPr lang="tr-TR" sz="2000" dirty="0"/>
              <a:t>İşyeri Yönetim Sistemleri (IWMS), yöneticilerin ve yöneticilerin bu emlak ve tesis maliyetlerini önemli ölçüde azaltmalarını ve aynı anda işletme verimliliğini artırmalarını sağlayan yazılım </a:t>
            </a:r>
            <a:r>
              <a:rPr lang="tr-TR" sz="2000" dirty="0" smtClean="0"/>
              <a:t>çözümleridir.</a:t>
            </a:r>
          </a:p>
          <a:p>
            <a:pPr marL="342900" indent="-342900" algn="just">
              <a:spcBef>
                <a:spcPts val="600"/>
              </a:spcBef>
              <a:spcAft>
                <a:spcPts val="600"/>
              </a:spcAft>
              <a:buFont typeface="Wingdings" panose="05000000000000000000" pitchFamily="2" charset="2"/>
              <a:buChar char="Ø"/>
            </a:pPr>
            <a:r>
              <a:rPr lang="tr-TR" sz="2000" spc="-50" dirty="0" err="1">
                <a:ea typeface="Trebuchet MS" panose="020B0603020202020204" pitchFamily="34" charset="0"/>
                <a:cs typeface="Trebuchet MS" panose="020B0603020202020204" pitchFamily="34" charset="0"/>
              </a:rPr>
              <a:t>IWMS'nin</a:t>
            </a:r>
            <a:r>
              <a:rPr lang="tr-TR" sz="2000" spc="-50" dirty="0">
                <a:ea typeface="Trebuchet MS" panose="020B0603020202020204" pitchFamily="34" charset="0"/>
                <a:cs typeface="Trebuchet MS" panose="020B0603020202020204" pitchFamily="34" charset="0"/>
              </a:rPr>
              <a:t> en büyük faydaları, bir kurumun tesis yönetimi süreçlerinde </a:t>
            </a:r>
            <a:r>
              <a:rPr lang="tr-TR" sz="2000" b="1" i="1" spc="-50" dirty="0">
                <a:ea typeface="Trebuchet MS" panose="020B0603020202020204" pitchFamily="34" charset="0"/>
                <a:cs typeface="Trebuchet MS" panose="020B0603020202020204" pitchFamily="34" charset="0"/>
              </a:rPr>
              <a:t>verimlilik, şeffaflık, esneklik ve müşteri </a:t>
            </a:r>
            <a:r>
              <a:rPr lang="tr-TR" sz="2000" b="1" i="1" spc="-50" dirty="0" smtClean="0">
                <a:ea typeface="Trebuchet MS" panose="020B0603020202020204" pitchFamily="34" charset="0"/>
                <a:cs typeface="Trebuchet MS" panose="020B0603020202020204" pitchFamily="34" charset="0"/>
              </a:rPr>
              <a:t>memnuniyeti</a:t>
            </a:r>
            <a:r>
              <a:rPr lang="tr-TR" sz="2000" spc="-50" dirty="0" smtClean="0">
                <a:ea typeface="Trebuchet MS" panose="020B0603020202020204" pitchFamily="34" charset="0"/>
                <a:cs typeface="Trebuchet MS" panose="020B0603020202020204" pitchFamily="34" charset="0"/>
              </a:rPr>
              <a:t>dir.</a:t>
            </a:r>
          </a:p>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Aslında</a:t>
            </a:r>
            <a:r>
              <a:rPr lang="tr-TR" sz="2000" spc="-50" dirty="0">
                <a:ea typeface="Trebuchet MS" panose="020B0603020202020204" pitchFamily="34" charset="0"/>
                <a:cs typeface="Trebuchet MS" panose="020B0603020202020204" pitchFamily="34" charset="0"/>
              </a:rPr>
              <a:t>, Araştırma ve </a:t>
            </a:r>
            <a:r>
              <a:rPr lang="tr-TR" sz="2000" spc="-50" dirty="0" err="1">
                <a:ea typeface="Trebuchet MS" panose="020B0603020202020204" pitchFamily="34" charset="0"/>
                <a:cs typeface="Trebuchet MS" panose="020B0603020202020204" pitchFamily="34" charset="0"/>
              </a:rPr>
              <a:t>Pazarlar'dan</a:t>
            </a:r>
            <a:r>
              <a:rPr lang="tr-TR" sz="2000" spc="-50" dirty="0">
                <a:ea typeface="Trebuchet MS" panose="020B0603020202020204" pitchFamily="34" charset="0"/>
                <a:cs typeface="Trebuchet MS" panose="020B0603020202020204" pitchFamily="34" charset="0"/>
              </a:rPr>
              <a:t> yapılan bir araştırma, bir IWMS çözümünün uygulanmasının tesis bakım maliyetlerinde% 14, çalışma alanı yönetiminde% 40'a varan bir artış ve tesis kullanım verimliliğinde% 42 oranında bir artışa yol açtığını </a:t>
            </a:r>
            <a:r>
              <a:rPr lang="tr-TR" sz="2000" spc="-50" dirty="0" smtClean="0">
                <a:ea typeface="Trebuchet MS" panose="020B0603020202020204" pitchFamily="34" charset="0"/>
                <a:cs typeface="Trebuchet MS" panose="020B0603020202020204" pitchFamily="34" charset="0"/>
              </a:rPr>
              <a:t>belirtiyor </a:t>
            </a:r>
            <a:r>
              <a:rPr lang="en-US" sz="1200" i="1" spc="-50" dirty="0">
                <a:ea typeface="Trebuchet MS" panose="020B0603020202020204" pitchFamily="34" charset="0"/>
                <a:cs typeface="Trebuchet MS" panose="020B0603020202020204" pitchFamily="34" charset="0"/>
              </a:rPr>
              <a:t>(Integrated Workplace Management System (IWMS) Marketplace: IWMS Platforms, Software, and Solutions Market Outlook and Forecasts 2018 – 2023, 2018).</a:t>
            </a:r>
            <a:endParaRPr lang="tr-TR" sz="1200" i="1" spc="-50" dirty="0" smtClean="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693895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38042" y="-115098"/>
            <a:ext cx="6356393" cy="127419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Entegre İşyeri Yönetim Sistemleri</a:t>
            </a:r>
          </a:p>
          <a:p>
            <a:pPr marL="0" lvl="1" algn="ctr">
              <a:spcBef>
                <a:spcPct val="20000"/>
              </a:spcBef>
              <a:buClr>
                <a:schemeClr val="accent1"/>
              </a:buClr>
            </a:pPr>
            <a:r>
              <a:rPr lang="tr-TR" sz="2400" b="1" dirty="0" err="1" smtClean="0">
                <a:solidFill>
                  <a:schemeClr val="tx2"/>
                </a:solidFill>
              </a:rPr>
              <a:t>Integrated</a:t>
            </a:r>
            <a:r>
              <a:rPr lang="tr-TR" sz="2400" b="1" dirty="0" smtClean="0">
                <a:solidFill>
                  <a:schemeClr val="tx2"/>
                </a:solidFill>
              </a:rPr>
              <a:t> </a:t>
            </a:r>
            <a:r>
              <a:rPr lang="tr-TR" sz="2400" b="1" dirty="0" err="1" smtClean="0">
                <a:solidFill>
                  <a:schemeClr val="tx2"/>
                </a:solidFill>
              </a:rPr>
              <a:t>Workplace</a:t>
            </a:r>
            <a:r>
              <a:rPr lang="tr-TR" sz="2400" b="1" dirty="0" smtClean="0">
                <a:solidFill>
                  <a:schemeClr val="tx2"/>
                </a:solidFill>
              </a:rPr>
              <a:t> Management </a:t>
            </a:r>
            <a:r>
              <a:rPr lang="tr-TR" sz="2400" b="1" dirty="0" err="1" smtClean="0">
                <a:solidFill>
                  <a:schemeClr val="tx2"/>
                </a:solidFill>
              </a:rPr>
              <a:t>Systems</a:t>
            </a:r>
            <a:r>
              <a:rPr lang="tr-TR" sz="2400" b="1" dirty="0" smtClean="0">
                <a:solidFill>
                  <a:schemeClr val="tx2"/>
                </a:solidFill>
              </a:rPr>
              <a:t> (IWMS)</a:t>
            </a:r>
            <a:endParaRPr lang="tr-TR" sz="2400" b="1" dirty="0"/>
          </a:p>
        </p:txBody>
      </p:sp>
      <p:sp>
        <p:nvSpPr>
          <p:cNvPr id="4" name="Dikdörtgen 3"/>
          <p:cNvSpPr/>
          <p:nvPr/>
        </p:nvSpPr>
        <p:spPr>
          <a:xfrm>
            <a:off x="737503" y="1353916"/>
            <a:ext cx="7557470" cy="2092881"/>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dirty="0" smtClean="0"/>
              <a:t>IWMS, </a:t>
            </a:r>
            <a:r>
              <a:rPr lang="tr-TR" sz="2000" dirty="0"/>
              <a:t>Tesis Yönetimi ve Gayrimenkul Yönetimi'ndeki süreçleri destekleyen yazılım </a:t>
            </a:r>
            <a:r>
              <a:rPr lang="tr-TR" sz="2000" dirty="0" smtClean="0"/>
              <a:t>çözümleri </a:t>
            </a:r>
            <a:r>
              <a:rPr lang="tr-TR" sz="2000" dirty="0"/>
              <a:t>için dünya çapında kabul görmüş bir isimdir</a:t>
            </a:r>
            <a:r>
              <a:rPr lang="tr-TR" sz="2000" dirty="0" smtClean="0"/>
              <a: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Terim ilk olarak 2004 yılında yazılım ve teknoloji pazarlarını değerlendiren ve raporlayan önde gelen teknoloji araştırma enstitüsü </a:t>
            </a:r>
            <a:r>
              <a:rPr lang="tr-TR" sz="2000" spc="-50" dirty="0" err="1">
                <a:ea typeface="Trebuchet MS" panose="020B0603020202020204" pitchFamily="34" charset="0"/>
                <a:cs typeface="Trebuchet MS" panose="020B0603020202020204" pitchFamily="34" charset="0"/>
              </a:rPr>
              <a:t>Gartner</a:t>
            </a:r>
            <a:r>
              <a:rPr lang="tr-TR" sz="2000" spc="-50" dirty="0">
                <a:ea typeface="Trebuchet MS" panose="020B0603020202020204" pitchFamily="34" charset="0"/>
                <a:cs typeface="Trebuchet MS" panose="020B0603020202020204" pitchFamily="34" charset="0"/>
              </a:rPr>
              <a:t> tarafından </a:t>
            </a:r>
            <a:r>
              <a:rPr lang="tr-TR" sz="2000" spc="-50" dirty="0" smtClean="0">
                <a:ea typeface="Trebuchet MS" panose="020B0603020202020204" pitchFamily="34" charset="0"/>
                <a:cs typeface="Trebuchet MS" panose="020B0603020202020204" pitchFamily="34" charset="0"/>
              </a:rPr>
              <a:t>başlatılmıştır.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466" y="3744947"/>
            <a:ext cx="2736056" cy="2324100"/>
          </a:xfrm>
          <a:prstGeom prst="rect">
            <a:avLst/>
          </a:prstGeom>
        </p:spPr>
      </p:pic>
      <p:sp>
        <p:nvSpPr>
          <p:cNvPr id="5" name="Dikdörtgen 4"/>
          <p:cNvSpPr/>
          <p:nvPr/>
        </p:nvSpPr>
        <p:spPr>
          <a:xfrm>
            <a:off x="845819" y="3446797"/>
            <a:ext cx="4592403" cy="1938992"/>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IWMS, </a:t>
            </a:r>
            <a:r>
              <a:rPr lang="tr-TR" sz="2000" spc="-50" dirty="0" err="1">
                <a:ea typeface="Trebuchet MS" panose="020B0603020202020204" pitchFamily="34" charset="0"/>
                <a:cs typeface="Trebuchet MS" panose="020B0603020202020204" pitchFamily="34" charset="0"/>
              </a:rPr>
              <a:t>Gartner</a:t>
            </a:r>
            <a:r>
              <a:rPr lang="tr-TR" sz="2000" spc="-50" dirty="0">
                <a:ea typeface="Trebuchet MS" panose="020B0603020202020204" pitchFamily="34" charset="0"/>
                <a:cs typeface="Trebuchet MS" panose="020B0603020202020204" pitchFamily="34" charset="0"/>
              </a:rPr>
              <a:t> tarafından, tek bir teknoloji platformu ve veri tabanı deposundan çalıştırılan, işlevselliğin beş anahtar bileşeni ile birleştiren hızlı ve güvenilir bir yazılım platformu olarak tanımlanır. </a:t>
            </a:r>
          </a:p>
        </p:txBody>
      </p:sp>
    </p:spTree>
    <p:extLst>
      <p:ext uri="{BB962C8B-B14F-4D97-AF65-F5344CB8AC3E}">
        <p14:creationId xmlns:p14="http://schemas.microsoft.com/office/powerpoint/2010/main" val="98451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406620" y="-230195"/>
            <a:ext cx="6356393" cy="127419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Entegre İşyeri Yönetim Sistemleri</a:t>
            </a:r>
          </a:p>
          <a:p>
            <a:pPr marL="0" lvl="1" algn="ctr">
              <a:spcBef>
                <a:spcPct val="20000"/>
              </a:spcBef>
              <a:buClr>
                <a:schemeClr val="accent1"/>
              </a:buClr>
            </a:pPr>
            <a:r>
              <a:rPr lang="tr-TR" sz="2400" b="1" dirty="0" err="1" smtClean="0">
                <a:solidFill>
                  <a:schemeClr val="tx2"/>
                </a:solidFill>
              </a:rPr>
              <a:t>Integrated</a:t>
            </a:r>
            <a:r>
              <a:rPr lang="tr-TR" sz="2400" b="1" dirty="0" smtClean="0">
                <a:solidFill>
                  <a:schemeClr val="tx2"/>
                </a:solidFill>
              </a:rPr>
              <a:t> </a:t>
            </a:r>
            <a:r>
              <a:rPr lang="tr-TR" sz="2400" b="1" dirty="0" err="1" smtClean="0">
                <a:solidFill>
                  <a:schemeClr val="tx2"/>
                </a:solidFill>
              </a:rPr>
              <a:t>Workplace</a:t>
            </a:r>
            <a:r>
              <a:rPr lang="tr-TR" sz="2400" b="1" dirty="0" smtClean="0">
                <a:solidFill>
                  <a:schemeClr val="tx2"/>
                </a:solidFill>
              </a:rPr>
              <a:t> Management </a:t>
            </a:r>
            <a:r>
              <a:rPr lang="tr-TR" sz="2400" b="1" dirty="0" err="1" smtClean="0">
                <a:solidFill>
                  <a:schemeClr val="tx2"/>
                </a:solidFill>
              </a:rPr>
              <a:t>Systems</a:t>
            </a:r>
            <a:r>
              <a:rPr lang="tr-TR" sz="2400" b="1" dirty="0" smtClean="0">
                <a:solidFill>
                  <a:schemeClr val="tx2"/>
                </a:solidFill>
              </a:rPr>
              <a:t> (IWMS)</a:t>
            </a:r>
            <a:endParaRPr lang="tr-TR" sz="2400" b="1" dirty="0"/>
          </a:p>
        </p:txBody>
      </p:sp>
      <p:sp>
        <p:nvSpPr>
          <p:cNvPr id="4" name="Dikdörtgen 3"/>
          <p:cNvSpPr/>
          <p:nvPr/>
        </p:nvSpPr>
        <p:spPr>
          <a:xfrm>
            <a:off x="782858" y="1185700"/>
            <a:ext cx="7557470" cy="4708981"/>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IWMS, </a:t>
            </a:r>
            <a:r>
              <a:rPr lang="tr-TR" sz="2000" spc="-50" dirty="0">
                <a:ea typeface="Trebuchet MS" panose="020B0603020202020204" pitchFamily="34" charset="0"/>
                <a:cs typeface="Trebuchet MS" panose="020B0603020202020204" pitchFamily="34" charset="0"/>
              </a:rPr>
              <a:t>gayrimenkul yönetimi, varlık ve bakım planlama ve kontrol, alan ve işyeri yönetimi, hizmet yönetimi, proje yönetimi ve sürdürülebilirlik yönetimi konularında iş süreçlerini destekler</a:t>
            </a:r>
            <a:r>
              <a:rPr lang="tr-TR" sz="2000" spc="-50" dirty="0" smtClean="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Wingdings" panose="05000000000000000000" pitchFamily="2" charset="2"/>
              <a:buChar char="Ø"/>
            </a:pPr>
            <a:r>
              <a:rPr lang="tr-TR" sz="2000" spc="-50" dirty="0" err="1">
                <a:ea typeface="Trebuchet MS" panose="020B0603020202020204" pitchFamily="34" charset="0"/>
                <a:cs typeface="Trebuchet MS" panose="020B0603020202020204" pitchFamily="34" charset="0"/>
              </a:rPr>
              <a:t>Gartner</a:t>
            </a:r>
            <a:r>
              <a:rPr lang="tr-TR" sz="2000" spc="-50" dirty="0">
                <a:ea typeface="Trebuchet MS" panose="020B0603020202020204" pitchFamily="34" charset="0"/>
                <a:cs typeface="Trebuchet MS" panose="020B0603020202020204" pitchFamily="34" charset="0"/>
              </a:rPr>
              <a:t> tarafından tanımlandığı gibi, gerçek IWMS yazılımı, tek bir teknoloji platformundan ve veri tabanı havuzundan işletilen beş işlevselliğin temel bileşenlerini birleştiren bir kurumsal sınıf yazılım platformudur. Bu fonksiyonel </a:t>
            </a:r>
            <a:r>
              <a:rPr lang="tr-TR" sz="2000" spc="-50" dirty="0" smtClean="0">
                <a:ea typeface="Trebuchet MS" panose="020B0603020202020204" pitchFamily="34" charset="0"/>
                <a:cs typeface="Trebuchet MS" panose="020B0603020202020204" pitchFamily="34" charset="0"/>
              </a:rPr>
              <a:t>alanlar:</a:t>
            </a:r>
          </a:p>
          <a:p>
            <a:pPr marL="1257300" lvl="2"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Gayrimenkul ve Kira Yönetimi</a:t>
            </a:r>
            <a:endParaRPr lang="tr-TR" sz="2000" spc="-50" dirty="0">
              <a:ea typeface="Trebuchet MS" panose="020B0603020202020204" pitchFamily="34" charset="0"/>
              <a:cs typeface="Trebuchet MS" panose="020B0603020202020204" pitchFamily="34" charset="0"/>
            </a:endParaRPr>
          </a:p>
          <a:p>
            <a:pPr marL="1257300" lvl="2"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Tesisler ve Alan Yönetimi</a:t>
            </a:r>
          </a:p>
          <a:p>
            <a:pPr marL="1257300" lvl="2"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Varlık ve Bakım Yönetimi</a:t>
            </a:r>
          </a:p>
          <a:p>
            <a:pPr marL="1257300" lvl="2"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Proje Yönetimi</a:t>
            </a:r>
          </a:p>
          <a:p>
            <a:pPr marL="1257300" lvl="2"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Çevresel Sürdürülebilirlik</a:t>
            </a:r>
          </a:p>
        </p:txBody>
      </p:sp>
    </p:spTree>
    <p:extLst>
      <p:ext uri="{BB962C8B-B14F-4D97-AF65-F5344CB8AC3E}">
        <p14:creationId xmlns:p14="http://schemas.microsoft.com/office/powerpoint/2010/main" val="2436309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4" y="-58069"/>
            <a:ext cx="6356393" cy="127419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Entegre İşyeri Yönetim Sistemleri</a:t>
            </a:r>
          </a:p>
          <a:p>
            <a:pPr marL="0" lvl="1" algn="ctr">
              <a:spcBef>
                <a:spcPct val="20000"/>
              </a:spcBef>
              <a:buClr>
                <a:schemeClr val="accent1"/>
              </a:buClr>
            </a:pPr>
            <a:r>
              <a:rPr lang="tr-TR" sz="2400" b="1" dirty="0" err="1" smtClean="0">
                <a:solidFill>
                  <a:schemeClr val="tx2"/>
                </a:solidFill>
              </a:rPr>
              <a:t>Integrated</a:t>
            </a:r>
            <a:r>
              <a:rPr lang="tr-TR" sz="2400" b="1" dirty="0" smtClean="0">
                <a:solidFill>
                  <a:schemeClr val="tx2"/>
                </a:solidFill>
              </a:rPr>
              <a:t> </a:t>
            </a:r>
            <a:r>
              <a:rPr lang="tr-TR" sz="2400" b="1" dirty="0" err="1" smtClean="0">
                <a:solidFill>
                  <a:schemeClr val="tx2"/>
                </a:solidFill>
              </a:rPr>
              <a:t>Workplace</a:t>
            </a:r>
            <a:r>
              <a:rPr lang="tr-TR" sz="2400" b="1" dirty="0" smtClean="0">
                <a:solidFill>
                  <a:schemeClr val="tx2"/>
                </a:solidFill>
              </a:rPr>
              <a:t> Management </a:t>
            </a:r>
            <a:r>
              <a:rPr lang="tr-TR" sz="2400" b="1" dirty="0" err="1" smtClean="0">
                <a:solidFill>
                  <a:schemeClr val="tx2"/>
                </a:solidFill>
              </a:rPr>
              <a:t>Systems</a:t>
            </a:r>
            <a:r>
              <a:rPr lang="tr-TR" sz="2400" b="1" dirty="0" smtClean="0">
                <a:solidFill>
                  <a:schemeClr val="tx2"/>
                </a:solidFill>
              </a:rPr>
              <a:t> (IWMS)</a:t>
            </a:r>
            <a:endParaRPr lang="tr-TR" sz="2400" b="1" dirty="0"/>
          </a:p>
        </p:txBody>
      </p:sp>
      <p:sp>
        <p:nvSpPr>
          <p:cNvPr id="4" name="Dikdörtgen 3"/>
          <p:cNvSpPr/>
          <p:nvPr/>
        </p:nvSpPr>
        <p:spPr>
          <a:xfrm>
            <a:off x="782858" y="1216126"/>
            <a:ext cx="7557470" cy="4401205"/>
          </a:xfrm>
          <a:prstGeom prst="rect">
            <a:avLst/>
          </a:prstGeom>
        </p:spPr>
        <p:txBody>
          <a:bodyPr wrap="square">
            <a:spAutoFit/>
          </a:bodyPr>
          <a:lstStyle/>
          <a:p>
            <a:pPr algn="ctr">
              <a:spcBef>
                <a:spcPts val="600"/>
              </a:spcBef>
              <a:spcAft>
                <a:spcPts val="600"/>
              </a:spcAft>
            </a:pPr>
            <a:r>
              <a:rPr lang="tr-TR" sz="2000" b="1" u="sng" spc="-50" dirty="0" smtClean="0">
                <a:effectLst>
                  <a:outerShdw blurRad="38100" dist="38100" dir="2700000" algn="tl">
                    <a:srgbClr val="000000">
                      <a:alpha val="43137"/>
                    </a:srgbClr>
                  </a:outerShdw>
                </a:effectLst>
                <a:ea typeface="Trebuchet MS" panose="020B0603020202020204" pitchFamily="34" charset="0"/>
                <a:cs typeface="Trebuchet MS" panose="020B0603020202020204" pitchFamily="34" charset="0"/>
              </a:rPr>
              <a:t>IWMS Gelişim Süreci</a:t>
            </a:r>
          </a:p>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Tesis </a:t>
            </a:r>
            <a:r>
              <a:rPr lang="tr-TR" sz="2000" spc="-50" dirty="0">
                <a:ea typeface="Trebuchet MS" panose="020B0603020202020204" pitchFamily="34" charset="0"/>
                <a:cs typeface="Trebuchet MS" panose="020B0603020202020204" pitchFamily="34" charset="0"/>
              </a:rPr>
              <a:t>Yönetimi ve Gayrimenkul Yönetimi Yazılımı son yirmi yılda hızlı bir şekilde gelişti</a:t>
            </a:r>
            <a:r>
              <a:rPr lang="tr-TR" sz="2000" spc="-50" dirty="0" smtClean="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90’lı yılların başında bu sistemler, alan yönetimi ve teknik varlıkların kaydedilmesini desteklemek için temel verileri ve CAD çizimlerini kaydetmeye odaklandı</a:t>
            </a:r>
            <a:r>
              <a:rPr lang="tr-TR" sz="2000" spc="-50" dirty="0" smtClean="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2000 yılında </a:t>
            </a:r>
            <a:r>
              <a:rPr lang="tr-TR" sz="2000" spc="-50" dirty="0" smtClean="0">
                <a:ea typeface="Trebuchet MS" panose="020B0603020202020204" pitchFamily="34" charset="0"/>
                <a:cs typeface="Trebuchet MS" panose="020B0603020202020204" pitchFamily="34" charset="0"/>
              </a:rPr>
              <a:t>«dikkat», </a:t>
            </a:r>
            <a:r>
              <a:rPr lang="tr-TR" sz="2000" spc="-50" dirty="0">
                <a:ea typeface="Trebuchet MS" panose="020B0603020202020204" pitchFamily="34" charset="0"/>
                <a:cs typeface="Trebuchet MS" panose="020B0603020202020204" pitchFamily="34" charset="0"/>
              </a:rPr>
              <a:t>verimliliği artırmak ve maliyetleri azaltmak için iş süreci desteğine döndü</a:t>
            </a:r>
            <a:r>
              <a:rPr lang="tr-TR" sz="2000" spc="-50" dirty="0" smtClean="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İş akışı yönetiminin tanıtılması ve yönetim bilgisine duyulan ihtiyaç, satıcıları yazılımlarını genişletmek veya yeniden yapılandırmak için zorladı. Ayrıca internet ve yeni teknolojilerin tanıtımı bu değişikliği daha da ileriye götürdü.</a:t>
            </a:r>
            <a:endParaRPr lang="tr-TR" sz="2000" spc="-50" dirty="0" smtClean="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33399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36314"/>
            <a:ext cx="6356393" cy="127419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Entegre İşyeri Yönetim Sistemleri</a:t>
            </a:r>
          </a:p>
          <a:p>
            <a:pPr marL="0" lvl="1" algn="ctr">
              <a:spcBef>
                <a:spcPct val="20000"/>
              </a:spcBef>
              <a:buClr>
                <a:schemeClr val="accent1"/>
              </a:buClr>
            </a:pPr>
            <a:r>
              <a:rPr lang="tr-TR" sz="2400" b="1" dirty="0" err="1" smtClean="0">
                <a:solidFill>
                  <a:schemeClr val="tx2"/>
                </a:solidFill>
              </a:rPr>
              <a:t>Integrated</a:t>
            </a:r>
            <a:r>
              <a:rPr lang="tr-TR" sz="2400" b="1" dirty="0" smtClean="0">
                <a:solidFill>
                  <a:schemeClr val="tx2"/>
                </a:solidFill>
              </a:rPr>
              <a:t> </a:t>
            </a:r>
            <a:r>
              <a:rPr lang="tr-TR" sz="2400" b="1" dirty="0" err="1" smtClean="0">
                <a:solidFill>
                  <a:schemeClr val="tx2"/>
                </a:solidFill>
              </a:rPr>
              <a:t>Workplace</a:t>
            </a:r>
            <a:r>
              <a:rPr lang="tr-TR" sz="2400" b="1" dirty="0" smtClean="0">
                <a:solidFill>
                  <a:schemeClr val="tx2"/>
                </a:solidFill>
              </a:rPr>
              <a:t> Management </a:t>
            </a:r>
            <a:r>
              <a:rPr lang="tr-TR" sz="2400" b="1" dirty="0" err="1" smtClean="0">
                <a:solidFill>
                  <a:schemeClr val="tx2"/>
                </a:solidFill>
              </a:rPr>
              <a:t>Systems</a:t>
            </a:r>
            <a:r>
              <a:rPr lang="tr-TR" sz="2400" b="1" dirty="0" smtClean="0">
                <a:solidFill>
                  <a:schemeClr val="tx2"/>
                </a:solidFill>
              </a:rPr>
              <a:t> (IWMS)</a:t>
            </a:r>
            <a:endParaRPr lang="tr-TR" sz="2400" b="1" dirty="0"/>
          </a:p>
        </p:txBody>
      </p:sp>
      <p:sp>
        <p:nvSpPr>
          <p:cNvPr id="4" name="Dikdörtgen 3"/>
          <p:cNvSpPr/>
          <p:nvPr/>
        </p:nvSpPr>
        <p:spPr>
          <a:xfrm>
            <a:off x="782857" y="1238908"/>
            <a:ext cx="7557470" cy="1938992"/>
          </a:xfrm>
          <a:prstGeom prst="rect">
            <a:avLst/>
          </a:prstGeom>
        </p:spPr>
        <p:txBody>
          <a:bodyPr wrap="square">
            <a:spAutoFit/>
          </a:bodyPr>
          <a:lstStyle/>
          <a:p>
            <a:pPr algn="ctr">
              <a:spcBef>
                <a:spcPts val="600"/>
              </a:spcBef>
              <a:spcAft>
                <a:spcPts val="600"/>
              </a:spcAft>
            </a:pPr>
            <a:r>
              <a:rPr lang="tr-TR" sz="2000" b="1" u="sng" spc="-50" dirty="0" smtClean="0">
                <a:effectLst>
                  <a:outerShdw blurRad="38100" dist="38100" dir="2700000" algn="tl">
                    <a:srgbClr val="000000">
                      <a:alpha val="43137"/>
                    </a:srgbClr>
                  </a:outerShdw>
                </a:effectLst>
                <a:ea typeface="Trebuchet MS" panose="020B0603020202020204" pitchFamily="34" charset="0"/>
                <a:cs typeface="Trebuchet MS" panose="020B0603020202020204" pitchFamily="34" charset="0"/>
              </a:rPr>
              <a:t>IWMS Gelişim Süreci</a:t>
            </a:r>
          </a:p>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IWMS tedarik alanı son 10 yılda değişiklik göstermiştir.</a:t>
            </a:r>
          </a:p>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Birçok tedarikçi piyasadan kayboldu, diğerleri bu fırsatı değerlendirdi, çözümlerini tamamen yeniden geliştirdi. Bu evrimin etkisi bugünün piyasasında hala görülmektedir.</a:t>
            </a:r>
          </a:p>
        </p:txBody>
      </p:sp>
      <p:pic>
        <p:nvPicPr>
          <p:cNvPr id="11" name="Picture 2" descr="IWMS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23" y="3493790"/>
            <a:ext cx="1500235" cy="259157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782857" y="3177900"/>
            <a:ext cx="5922766" cy="2092881"/>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Yalnızca çok sınırlı sayıda IWMS günümüzün mimarlık, güvenlik, dağıtım kolaylığı ve sistem entegrasyon yetenekleri bakımından teknolojik gereksinimlerini karşılar.</a:t>
            </a:r>
          </a:p>
          <a:p>
            <a:pPr marL="342900" indent="-342900" algn="just">
              <a:spcBef>
                <a:spcPts val="600"/>
              </a:spcBef>
              <a:spcAft>
                <a:spcPts val="600"/>
              </a:spcAft>
              <a:buFont typeface="Wingdings" panose="05000000000000000000" pitchFamily="2" charset="2"/>
              <a:buChar char="Ø"/>
            </a:pPr>
            <a:r>
              <a:rPr lang="tr-TR" sz="2000" spc="-50" dirty="0" err="1">
                <a:ea typeface="Trebuchet MS" panose="020B0603020202020204" pitchFamily="34" charset="0"/>
                <a:cs typeface="Trebuchet MS" panose="020B0603020202020204" pitchFamily="34" charset="0"/>
              </a:rPr>
              <a:t>IWMS'nin</a:t>
            </a:r>
            <a:r>
              <a:rPr lang="tr-TR" sz="2000" spc="-50" dirty="0">
                <a:ea typeface="Trebuchet MS" panose="020B0603020202020204" pitchFamily="34" charset="0"/>
                <a:cs typeface="Trebuchet MS" panose="020B0603020202020204" pitchFamily="34" charset="0"/>
              </a:rPr>
              <a:t> evrimi ile birlikte, standart yazılıma olan pazar talebi büyük ölçüde artmıştır.</a:t>
            </a:r>
          </a:p>
        </p:txBody>
      </p:sp>
    </p:spTree>
    <p:extLst>
      <p:ext uri="{BB962C8B-B14F-4D97-AF65-F5344CB8AC3E}">
        <p14:creationId xmlns:p14="http://schemas.microsoft.com/office/powerpoint/2010/main" val="2866907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418052" y="5298"/>
            <a:ext cx="6356393" cy="127419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Entegre İşyeri Yönetim Sistemleri</a:t>
            </a:r>
          </a:p>
          <a:p>
            <a:pPr marL="0" lvl="1" algn="ctr">
              <a:spcBef>
                <a:spcPct val="20000"/>
              </a:spcBef>
              <a:buClr>
                <a:schemeClr val="accent1"/>
              </a:buClr>
            </a:pPr>
            <a:r>
              <a:rPr lang="tr-TR" sz="2400" b="1" dirty="0" err="1" smtClean="0">
                <a:solidFill>
                  <a:schemeClr val="tx2"/>
                </a:solidFill>
              </a:rPr>
              <a:t>Integrated</a:t>
            </a:r>
            <a:r>
              <a:rPr lang="tr-TR" sz="2400" b="1" dirty="0" smtClean="0">
                <a:solidFill>
                  <a:schemeClr val="tx2"/>
                </a:solidFill>
              </a:rPr>
              <a:t> </a:t>
            </a:r>
            <a:r>
              <a:rPr lang="tr-TR" sz="2400" b="1" dirty="0" err="1" smtClean="0">
                <a:solidFill>
                  <a:schemeClr val="tx2"/>
                </a:solidFill>
              </a:rPr>
              <a:t>Workplace</a:t>
            </a:r>
            <a:r>
              <a:rPr lang="tr-TR" sz="2400" b="1" dirty="0" smtClean="0">
                <a:solidFill>
                  <a:schemeClr val="tx2"/>
                </a:solidFill>
              </a:rPr>
              <a:t> Management </a:t>
            </a:r>
            <a:r>
              <a:rPr lang="tr-TR" sz="2400" b="1" dirty="0" err="1" smtClean="0">
                <a:solidFill>
                  <a:schemeClr val="tx2"/>
                </a:solidFill>
              </a:rPr>
              <a:t>Systems</a:t>
            </a:r>
            <a:r>
              <a:rPr lang="tr-TR" sz="2400" b="1" dirty="0" smtClean="0">
                <a:solidFill>
                  <a:schemeClr val="tx2"/>
                </a:solidFill>
              </a:rPr>
              <a:t> (IWMS)</a:t>
            </a:r>
            <a:endParaRPr lang="tr-TR" sz="2400" b="1" dirty="0"/>
          </a:p>
        </p:txBody>
      </p:sp>
      <p:sp>
        <p:nvSpPr>
          <p:cNvPr id="4" name="Dikdörtgen 3"/>
          <p:cNvSpPr/>
          <p:nvPr/>
        </p:nvSpPr>
        <p:spPr>
          <a:xfrm>
            <a:off x="782858" y="1219322"/>
            <a:ext cx="7557470" cy="4247317"/>
          </a:xfrm>
          <a:prstGeom prst="rect">
            <a:avLst/>
          </a:prstGeom>
        </p:spPr>
        <p:txBody>
          <a:bodyPr wrap="square">
            <a:spAutoFit/>
          </a:bodyPr>
          <a:lstStyle/>
          <a:p>
            <a:pPr algn="ctr">
              <a:spcBef>
                <a:spcPts val="600"/>
              </a:spcBef>
              <a:spcAft>
                <a:spcPts val="600"/>
              </a:spcAft>
            </a:pPr>
            <a:r>
              <a:rPr lang="tr-TR" sz="2000" b="1" u="sng" spc="-50" dirty="0" smtClean="0">
                <a:effectLst>
                  <a:outerShdw blurRad="38100" dist="38100" dir="2700000" algn="tl">
                    <a:srgbClr val="000000">
                      <a:alpha val="43137"/>
                    </a:srgbClr>
                  </a:outerShdw>
                </a:effectLst>
                <a:ea typeface="Trebuchet MS" panose="020B0603020202020204" pitchFamily="34" charset="0"/>
                <a:cs typeface="Trebuchet MS" panose="020B0603020202020204" pitchFamily="34" charset="0"/>
              </a:rPr>
              <a:t>IWMS Gelişim Süreci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Projeye özgü özelleştirmeler ve kullanıcıya özel hazırlanan yazılımların pahalı, zaman alıcı ve bakımı çok zor olduğu görülmüştür. İş süreçleri zamanla değişmekte, bu nedenle çoğu kuruluş standart yazılımdaki genişleyen ihtiyaçlara uyum sağlayabilecek bir IWMS seçmektedir</a:t>
            </a:r>
            <a:r>
              <a:rPr lang="tr-TR" sz="2000" spc="-50" dirty="0" smtClean="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Değişiklikler özel yazılımla özelleştirilmez, ancak standart çözüm kullanılarak yapılandırılır Bu esnekliği arttırır, toplam </a:t>
            </a:r>
            <a:r>
              <a:rPr lang="tr-TR" sz="2000" spc="-50" dirty="0" smtClean="0">
                <a:ea typeface="Trebuchet MS" panose="020B0603020202020204" pitchFamily="34" charset="0"/>
                <a:cs typeface="Trebuchet MS" panose="020B0603020202020204" pitchFamily="34" charset="0"/>
              </a:rPr>
              <a:t>mülkiyet maliyetini </a:t>
            </a:r>
            <a:r>
              <a:rPr lang="tr-TR" sz="2000" spc="-50" dirty="0">
                <a:ea typeface="Trebuchet MS" panose="020B0603020202020204" pitchFamily="34" charset="0"/>
                <a:cs typeface="Trebuchet MS" panose="020B0603020202020204" pitchFamily="34" charset="0"/>
              </a:rPr>
              <a:t>(TCO) azaltır ve yeni </a:t>
            </a:r>
            <a:r>
              <a:rPr lang="tr-TR" sz="2000" spc="-50" dirty="0" smtClean="0">
                <a:ea typeface="Trebuchet MS" panose="020B0603020202020204" pitchFamily="34" charset="0"/>
                <a:cs typeface="Trebuchet MS" panose="020B0603020202020204" pitchFamily="34" charset="0"/>
              </a:rPr>
              <a:t>yazılım sürümleri ile uyumluluğu sağlar.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Standart yazılım içindeki </a:t>
            </a:r>
            <a:r>
              <a:rPr lang="tr-TR" sz="2000" spc="-50" dirty="0" err="1">
                <a:ea typeface="Trebuchet MS" panose="020B0603020202020204" pitchFamily="34" charset="0"/>
                <a:cs typeface="Trebuchet MS" panose="020B0603020202020204" pitchFamily="34" charset="0"/>
              </a:rPr>
              <a:t>yapılandırılabilirlik</a:t>
            </a:r>
            <a:r>
              <a:rPr lang="tr-TR" sz="2000" spc="-50" dirty="0">
                <a:ea typeface="Trebuchet MS" panose="020B0603020202020204" pitchFamily="34" charset="0"/>
                <a:cs typeface="Trebuchet MS" panose="020B0603020202020204" pitchFamily="34" charset="0"/>
              </a:rPr>
              <a:t> birçok durumda başarılı ve gelecekteki kanıtlanmış IWMS uygulamaları için kilit bir gerekliliktir. Yapılandırma yetenekleri satıcıya göre farklılık gösterir ve </a:t>
            </a:r>
            <a:r>
              <a:rPr lang="tr-TR" sz="2000" spc="-50" dirty="0" smtClean="0">
                <a:ea typeface="Trebuchet MS" panose="020B0603020202020204" pitchFamily="34" charset="0"/>
                <a:cs typeface="Trebuchet MS" panose="020B0603020202020204" pitchFamily="34" charset="0"/>
              </a:rPr>
              <a:t>gereksinimlerin </a:t>
            </a:r>
            <a:r>
              <a:rPr lang="tr-TR" sz="2000" spc="-50" dirty="0">
                <a:ea typeface="Trebuchet MS" panose="020B0603020202020204" pitchFamily="34" charset="0"/>
                <a:cs typeface="Trebuchet MS" panose="020B0603020202020204" pitchFamily="34" charset="0"/>
              </a:rPr>
              <a:t>kapsamlı bir şekilde </a:t>
            </a:r>
            <a:r>
              <a:rPr lang="tr-TR" sz="2000" spc="-50" dirty="0" smtClean="0">
                <a:ea typeface="Trebuchet MS" panose="020B0603020202020204" pitchFamily="34" charset="0"/>
                <a:cs typeface="Trebuchet MS" panose="020B0603020202020204" pitchFamily="34" charset="0"/>
              </a:rPr>
              <a:t>değerlendirilmesi </a:t>
            </a:r>
            <a:r>
              <a:rPr lang="tr-TR" sz="2000" spc="-50" dirty="0">
                <a:ea typeface="Trebuchet MS" panose="020B0603020202020204" pitchFamily="34" charset="0"/>
                <a:cs typeface="Trebuchet MS" panose="020B0603020202020204" pitchFamily="34" charset="0"/>
              </a:rPr>
              <a:t>önerilir.</a:t>
            </a:r>
          </a:p>
        </p:txBody>
      </p:sp>
    </p:spTree>
    <p:extLst>
      <p:ext uri="{BB962C8B-B14F-4D97-AF65-F5344CB8AC3E}">
        <p14:creationId xmlns:p14="http://schemas.microsoft.com/office/powerpoint/2010/main" val="2262820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27563"/>
            <a:ext cx="6356393" cy="1274195"/>
          </a:xfrm>
          <a:prstGeom prst="rect">
            <a:avLst/>
          </a:prstGeom>
        </p:spPr>
        <p:txBody>
          <a:bodyPr wrap="square">
            <a:spAutoFit/>
          </a:bodyPr>
          <a:lstStyle/>
          <a:p>
            <a:pPr marL="0" lvl="1" algn="ctr">
              <a:spcBef>
                <a:spcPct val="20000"/>
              </a:spcBef>
              <a:buClr>
                <a:schemeClr val="accent1"/>
              </a:buClr>
            </a:pPr>
            <a:r>
              <a:rPr lang="tr-TR" sz="2400" b="1" dirty="0" smtClean="0">
                <a:solidFill>
                  <a:schemeClr val="tx2"/>
                </a:solidFill>
              </a:rPr>
              <a:t>Entegre İşyeri Yönetim Sistemleri</a:t>
            </a:r>
          </a:p>
          <a:p>
            <a:pPr marL="0" lvl="1" algn="ctr">
              <a:spcBef>
                <a:spcPct val="20000"/>
              </a:spcBef>
              <a:buClr>
                <a:schemeClr val="accent1"/>
              </a:buClr>
            </a:pPr>
            <a:r>
              <a:rPr lang="tr-TR" sz="2400" b="1" dirty="0" err="1" smtClean="0">
                <a:solidFill>
                  <a:schemeClr val="tx2"/>
                </a:solidFill>
              </a:rPr>
              <a:t>Integrated</a:t>
            </a:r>
            <a:r>
              <a:rPr lang="tr-TR" sz="2400" b="1" dirty="0" smtClean="0">
                <a:solidFill>
                  <a:schemeClr val="tx2"/>
                </a:solidFill>
              </a:rPr>
              <a:t> </a:t>
            </a:r>
            <a:r>
              <a:rPr lang="tr-TR" sz="2400" b="1" dirty="0" err="1" smtClean="0">
                <a:solidFill>
                  <a:schemeClr val="tx2"/>
                </a:solidFill>
              </a:rPr>
              <a:t>Workplace</a:t>
            </a:r>
            <a:r>
              <a:rPr lang="tr-TR" sz="2400" b="1" dirty="0" smtClean="0">
                <a:solidFill>
                  <a:schemeClr val="tx2"/>
                </a:solidFill>
              </a:rPr>
              <a:t> Management </a:t>
            </a:r>
            <a:r>
              <a:rPr lang="tr-TR" sz="2400" b="1" dirty="0" err="1" smtClean="0">
                <a:solidFill>
                  <a:schemeClr val="tx2"/>
                </a:solidFill>
              </a:rPr>
              <a:t>Systems</a:t>
            </a:r>
            <a:r>
              <a:rPr lang="tr-TR" sz="2400" b="1" dirty="0" smtClean="0">
                <a:solidFill>
                  <a:schemeClr val="tx2"/>
                </a:solidFill>
              </a:rPr>
              <a:t> (IWMS)</a:t>
            </a:r>
            <a:endParaRPr lang="tr-TR" sz="2400" b="1" dirty="0"/>
          </a:p>
        </p:txBody>
      </p:sp>
      <p:sp>
        <p:nvSpPr>
          <p:cNvPr id="4" name="Dikdörtgen 3"/>
          <p:cNvSpPr/>
          <p:nvPr/>
        </p:nvSpPr>
        <p:spPr>
          <a:xfrm>
            <a:off x="782857" y="1130280"/>
            <a:ext cx="7557470" cy="5016758"/>
          </a:xfrm>
          <a:prstGeom prst="rect">
            <a:avLst/>
          </a:prstGeom>
        </p:spPr>
        <p:txBody>
          <a:bodyPr wrap="square">
            <a:spAutoFit/>
          </a:bodyPr>
          <a:lstStyle/>
          <a:p>
            <a:pPr algn="ctr">
              <a:spcBef>
                <a:spcPts val="600"/>
              </a:spcBef>
              <a:spcAft>
                <a:spcPts val="600"/>
              </a:spcAft>
            </a:pPr>
            <a:r>
              <a:rPr lang="tr-TR" sz="2000" b="1" u="sng" spc="-50" dirty="0" smtClean="0">
                <a:effectLst>
                  <a:outerShdw blurRad="38100" dist="38100" dir="2700000" algn="tl">
                    <a:srgbClr val="000000">
                      <a:alpha val="43137"/>
                    </a:srgbClr>
                  </a:outerShdw>
                </a:effectLst>
                <a:ea typeface="Trebuchet MS" panose="020B0603020202020204" pitchFamily="34" charset="0"/>
                <a:cs typeface="Trebuchet MS" panose="020B0603020202020204" pitchFamily="34" charset="0"/>
              </a:rPr>
              <a:t>Entegrasyon</a:t>
            </a:r>
          </a:p>
          <a:p>
            <a:pPr marL="342900" indent="-342900" algn="just">
              <a:spcBef>
                <a:spcPts val="600"/>
              </a:spcBef>
              <a:spcAft>
                <a:spcPts val="600"/>
              </a:spcAft>
              <a:buFont typeface="Wingdings" panose="05000000000000000000" pitchFamily="2" charset="2"/>
              <a:buChar char="Ø"/>
            </a:pPr>
            <a:r>
              <a:rPr lang="tr-TR" sz="2000" spc="-50" dirty="0" smtClean="0">
                <a:ea typeface="Trebuchet MS" panose="020B0603020202020204" pitchFamily="34" charset="0"/>
                <a:cs typeface="Trebuchet MS" panose="020B0603020202020204" pitchFamily="34" charset="0"/>
              </a:rPr>
              <a:t>IWMS, Kurumsal </a:t>
            </a:r>
            <a:r>
              <a:rPr lang="tr-TR" sz="2000" spc="-50" dirty="0">
                <a:ea typeface="Trebuchet MS" panose="020B0603020202020204" pitchFamily="34" charset="0"/>
                <a:cs typeface="Trebuchet MS" panose="020B0603020202020204" pitchFamily="34" charset="0"/>
              </a:rPr>
              <a:t>Kaynak Planlaması (Enterprise Resource Planning </a:t>
            </a:r>
            <a:r>
              <a:rPr lang="tr-TR" sz="2000" spc="-50" dirty="0" smtClean="0">
                <a:ea typeface="Trebuchet MS" panose="020B0603020202020204" pitchFamily="34" charset="0"/>
                <a:cs typeface="Trebuchet MS" panose="020B0603020202020204" pitchFamily="34" charset="0"/>
              </a:rPr>
              <a:t>– ERP), İnsan Kaynakları (Human </a:t>
            </a:r>
            <a:r>
              <a:rPr lang="tr-TR" sz="2000" spc="-50" dirty="0" err="1" smtClean="0">
                <a:ea typeface="Trebuchet MS" panose="020B0603020202020204" pitchFamily="34" charset="0"/>
                <a:cs typeface="Trebuchet MS" panose="020B0603020202020204" pitchFamily="34" charset="0"/>
              </a:rPr>
              <a:t>Resources</a:t>
            </a:r>
            <a:r>
              <a:rPr lang="tr-TR" sz="2000" spc="-50" dirty="0" smtClean="0">
                <a:ea typeface="Trebuchet MS" panose="020B0603020202020204" pitchFamily="34" charset="0"/>
                <a:cs typeface="Trebuchet MS" panose="020B0603020202020204" pitchFamily="34" charset="0"/>
              </a:rPr>
              <a:t> -HR), Bina </a:t>
            </a:r>
            <a:r>
              <a:rPr lang="tr-TR" sz="2000" spc="-50" dirty="0">
                <a:ea typeface="Trebuchet MS" panose="020B0603020202020204" pitchFamily="34" charset="0"/>
                <a:cs typeface="Trebuchet MS" panose="020B0603020202020204" pitchFamily="34" charset="0"/>
              </a:rPr>
              <a:t>Yönetim Sistemleri (</a:t>
            </a:r>
            <a:r>
              <a:rPr lang="tr-TR" sz="2000" spc="-50" dirty="0" err="1">
                <a:ea typeface="Trebuchet MS" panose="020B0603020202020204" pitchFamily="34" charset="0"/>
                <a:cs typeface="Trebuchet MS" panose="020B0603020202020204" pitchFamily="34" charset="0"/>
              </a:rPr>
              <a:t>Building</a:t>
            </a:r>
            <a:r>
              <a:rPr lang="tr-TR" sz="2000" spc="-50" dirty="0">
                <a:ea typeface="Trebuchet MS" panose="020B0603020202020204" pitchFamily="34" charset="0"/>
                <a:cs typeface="Trebuchet MS" panose="020B0603020202020204" pitchFamily="34" charset="0"/>
              </a:rPr>
              <a:t> Management </a:t>
            </a:r>
            <a:r>
              <a:rPr lang="tr-TR" sz="2000" spc="-50" dirty="0" err="1">
                <a:ea typeface="Trebuchet MS" panose="020B0603020202020204" pitchFamily="34" charset="0"/>
                <a:cs typeface="Trebuchet MS" panose="020B0603020202020204" pitchFamily="34" charset="0"/>
              </a:rPr>
              <a:t>Systems</a:t>
            </a:r>
            <a:r>
              <a:rPr lang="tr-TR" sz="2000" spc="-50" dirty="0">
                <a:ea typeface="Trebuchet MS" panose="020B0603020202020204" pitchFamily="34" charset="0"/>
                <a:cs typeface="Trebuchet MS" panose="020B0603020202020204" pitchFamily="34" charset="0"/>
              </a:rPr>
              <a:t> </a:t>
            </a:r>
            <a:r>
              <a:rPr lang="tr-TR" sz="2000" spc="-50" dirty="0" smtClean="0">
                <a:ea typeface="Trebuchet MS" panose="020B0603020202020204" pitchFamily="34" charset="0"/>
                <a:cs typeface="Trebuchet MS" panose="020B0603020202020204" pitchFamily="34" charset="0"/>
              </a:rPr>
              <a:t>-BMS) veya akıllı sayaçlar gibi çeşitli diğer bilgi teknolojileri çözümleri ile bağlantılıdır. </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SAP veya </a:t>
            </a:r>
            <a:r>
              <a:rPr lang="tr-TR" sz="2000" spc="-50" dirty="0" err="1">
                <a:ea typeface="Trebuchet MS" panose="020B0603020202020204" pitchFamily="34" charset="0"/>
                <a:cs typeface="Trebuchet MS" panose="020B0603020202020204" pitchFamily="34" charset="0"/>
              </a:rPr>
              <a:t>Oracle</a:t>
            </a:r>
            <a:r>
              <a:rPr lang="tr-TR" sz="2000" spc="-50" dirty="0">
                <a:ea typeface="Trebuchet MS" panose="020B0603020202020204" pitchFamily="34" charset="0"/>
                <a:cs typeface="Trebuchet MS" panose="020B0603020202020204" pitchFamily="34" charset="0"/>
              </a:rPr>
              <a:t> gibi ERP sistemleri, Tesis Yönetimi ve Gayrimenkul Yönetimi süreçleriyle ilgili verileri içerir. Maliyet merkezleri, bütçe kodları veya tedarikçi verileri ERP ve IWMS arasında sık sık değiştirilen verilere örnektir</a:t>
            </a:r>
            <a:r>
              <a:rPr lang="tr-TR" sz="2000" spc="-50" dirty="0" smtClean="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İK sistemleri personel verisi sağlar, BMS teknik veriler gönderir ve Akıllı Sayaçlar </a:t>
            </a:r>
            <a:r>
              <a:rPr lang="tr-TR" sz="2000" spc="-50" dirty="0" err="1">
                <a:ea typeface="Trebuchet MS" panose="020B0603020202020204" pitchFamily="34" charset="0"/>
                <a:cs typeface="Trebuchet MS" panose="020B0603020202020204" pitchFamily="34" charset="0"/>
              </a:rPr>
              <a:t>IWMS'ye</a:t>
            </a:r>
            <a:r>
              <a:rPr lang="tr-TR" sz="2000" spc="-50" dirty="0">
                <a:ea typeface="Trebuchet MS" panose="020B0603020202020204" pitchFamily="34" charset="0"/>
                <a:cs typeface="Trebuchet MS" panose="020B0603020202020204" pitchFamily="34" charset="0"/>
              </a:rPr>
              <a:t> çevrimiçi enerji tüketimi verisi sunar</a:t>
            </a:r>
            <a:r>
              <a:rPr lang="tr-TR" sz="2000" spc="-50" dirty="0" smtClean="0">
                <a:ea typeface="Trebuchet MS" panose="020B0603020202020204" pitchFamily="34" charset="0"/>
                <a:cs typeface="Trebuchet MS" panose="020B0603020202020204" pitchFamily="34" charset="0"/>
              </a:rPr>
              <a:t>. Bu veri değişimi çoğu durumda çift yönlüdür.</a:t>
            </a:r>
          </a:p>
          <a:p>
            <a:pPr marL="342900" indent="-342900" algn="just">
              <a:spcBef>
                <a:spcPts val="600"/>
              </a:spcBef>
              <a:spcAft>
                <a:spcPts val="600"/>
              </a:spcAft>
              <a:buFont typeface="Wingdings" panose="05000000000000000000" pitchFamily="2" charset="2"/>
              <a:buChar char="Ø"/>
            </a:pPr>
            <a:r>
              <a:rPr lang="en-US" sz="2000" spc="-50" dirty="0">
                <a:ea typeface="Trebuchet MS" panose="020B0603020202020204" pitchFamily="34" charset="0"/>
                <a:cs typeface="Trebuchet MS" panose="020B0603020202020204" pitchFamily="34" charset="0"/>
              </a:rPr>
              <a:t>The IWMS for example sends financial charge back information to ERP, or updates </a:t>
            </a:r>
            <a:r>
              <a:rPr lang="en-US" sz="2000" spc="-50" dirty="0" err="1">
                <a:ea typeface="Trebuchet MS" panose="020B0603020202020204" pitchFamily="34" charset="0"/>
                <a:cs typeface="Trebuchet MS" panose="020B0603020202020204" pitchFamily="34" charset="0"/>
              </a:rPr>
              <a:t>roomand</a:t>
            </a:r>
            <a:r>
              <a:rPr lang="en-US" sz="2000" spc="-50" dirty="0">
                <a:ea typeface="Trebuchet MS" panose="020B0603020202020204" pitchFamily="34" charset="0"/>
                <a:cs typeface="Trebuchet MS" panose="020B0603020202020204" pitchFamily="34" charset="0"/>
              </a:rPr>
              <a:t> phone information in the HR system.</a:t>
            </a:r>
            <a:endParaRPr lang="tr-TR" sz="20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884909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5"/>
            <a:ext cx="7557470" cy="3000821"/>
          </a:xfrm>
          <a:prstGeom prst="rect">
            <a:avLst/>
          </a:prstGeom>
        </p:spPr>
        <p:txBody>
          <a:bodyPr wrap="square">
            <a:spAutoFit/>
          </a:bodyPr>
          <a:lstStyle/>
          <a:p>
            <a:pPr algn="ctr">
              <a:lnSpc>
                <a:spcPct val="150000"/>
              </a:lnSpc>
            </a:pPr>
            <a:r>
              <a:rPr lang="tr-TR" sz="1400" b="1" dirty="0" smtClean="0"/>
              <a:t>Kaynaklar</a:t>
            </a:r>
            <a:endParaRPr lang="tr-TR" sz="1400" b="1" dirty="0"/>
          </a:p>
          <a:p>
            <a:pPr marL="342900" indent="-342900" algn="just">
              <a:lnSpc>
                <a:spcPct val="150000"/>
              </a:lnSpc>
              <a:buFont typeface="Wingdings" panose="05000000000000000000" pitchFamily="2" charset="2"/>
              <a:buChar char="Ø"/>
            </a:pPr>
            <a:r>
              <a:rPr lang="tr-TR" sz="1400" dirty="0"/>
              <a:t>Bon, R., 1994. Ten </a:t>
            </a:r>
            <a:r>
              <a:rPr lang="tr-TR" sz="1400" dirty="0" err="1"/>
              <a:t>Principles</a:t>
            </a:r>
            <a:r>
              <a:rPr lang="tr-TR" sz="1400" dirty="0"/>
              <a:t> of </a:t>
            </a:r>
            <a:r>
              <a:rPr lang="tr-TR" sz="1400" dirty="0" err="1"/>
              <a:t>Corporate</a:t>
            </a:r>
            <a:r>
              <a:rPr lang="tr-TR" sz="1400" dirty="0"/>
              <a:t> Real </a:t>
            </a:r>
            <a:r>
              <a:rPr lang="tr-TR" sz="1400" dirty="0" err="1"/>
              <a:t>Estate</a:t>
            </a:r>
            <a:r>
              <a:rPr lang="tr-TR" sz="1400" dirty="0"/>
              <a:t> Management. </a:t>
            </a:r>
            <a:r>
              <a:rPr lang="tr-TR" sz="1400" dirty="0" err="1"/>
              <a:t>Facilities</a:t>
            </a:r>
            <a:r>
              <a:rPr lang="tr-TR" sz="1400" dirty="0"/>
              <a:t>, 12(5): 9-10</a:t>
            </a:r>
          </a:p>
          <a:p>
            <a:pPr marL="342900" indent="-342900" algn="just">
              <a:lnSpc>
                <a:spcPct val="150000"/>
              </a:lnSpc>
              <a:buFont typeface="Wingdings" panose="05000000000000000000" pitchFamily="2" charset="2"/>
              <a:buChar char="Ø"/>
            </a:pPr>
            <a:r>
              <a:rPr lang="tr-TR" sz="1400" dirty="0" err="1"/>
              <a:t>Hall</a:t>
            </a:r>
            <a:r>
              <a:rPr lang="tr-TR" sz="1400" dirty="0"/>
              <a:t>, D.J., 2016. </a:t>
            </a:r>
            <a:r>
              <a:rPr lang="tr-TR" sz="1400" dirty="0" err="1"/>
              <a:t>Architectural</a:t>
            </a:r>
            <a:r>
              <a:rPr lang="tr-TR" sz="1400" dirty="0"/>
              <a:t> </a:t>
            </a:r>
            <a:r>
              <a:rPr lang="tr-TR" sz="1400" dirty="0" err="1"/>
              <a:t>Graphic</a:t>
            </a:r>
            <a:r>
              <a:rPr lang="tr-TR" sz="1400" dirty="0"/>
              <a:t> </a:t>
            </a:r>
            <a:r>
              <a:rPr lang="tr-TR" sz="1400" dirty="0" err="1"/>
              <a:t>Standards</a:t>
            </a:r>
            <a:r>
              <a:rPr lang="tr-TR" sz="1400" dirty="0"/>
              <a:t>, 12th Edition, </a:t>
            </a:r>
            <a:r>
              <a:rPr lang="tr-TR" sz="1400" dirty="0" err="1"/>
              <a:t>The</a:t>
            </a:r>
            <a:r>
              <a:rPr lang="tr-TR" sz="1400" dirty="0"/>
              <a:t> </a:t>
            </a:r>
            <a:r>
              <a:rPr lang="tr-TR" sz="1400" dirty="0" err="1"/>
              <a:t>American</a:t>
            </a:r>
            <a:r>
              <a:rPr lang="tr-TR" sz="1400" dirty="0"/>
              <a:t> </a:t>
            </a:r>
            <a:r>
              <a:rPr lang="tr-TR" sz="1400" dirty="0" err="1"/>
              <a:t>Institute</a:t>
            </a:r>
            <a:r>
              <a:rPr lang="tr-TR" sz="1400" dirty="0"/>
              <a:t> of </a:t>
            </a:r>
            <a:r>
              <a:rPr lang="tr-TR" sz="1400" dirty="0" err="1"/>
              <a:t>Architects</a:t>
            </a:r>
            <a:r>
              <a:rPr lang="tr-TR" sz="1400" dirty="0"/>
              <a:t>, John </a:t>
            </a:r>
            <a:r>
              <a:rPr lang="tr-TR" sz="1400" dirty="0" err="1"/>
              <a:t>Wiley</a:t>
            </a:r>
            <a:r>
              <a:rPr lang="tr-TR" sz="1400" dirty="0"/>
              <a:t> &amp; </a:t>
            </a:r>
            <a:r>
              <a:rPr lang="tr-TR" sz="1400" dirty="0" err="1"/>
              <a:t>Sons</a:t>
            </a:r>
            <a:r>
              <a:rPr lang="tr-TR" sz="1400" dirty="0"/>
              <a:t>, USA.</a:t>
            </a:r>
          </a:p>
          <a:p>
            <a:pPr marL="342900" indent="-342900" algn="just">
              <a:lnSpc>
                <a:spcPct val="150000"/>
              </a:lnSpc>
              <a:buFont typeface="Wingdings" panose="05000000000000000000" pitchFamily="2" charset="2"/>
              <a:buChar char="Ø"/>
            </a:pPr>
            <a:r>
              <a:rPr lang="tr-TR" sz="1400" dirty="0" err="1"/>
              <a:t>Neufert</a:t>
            </a:r>
            <a:r>
              <a:rPr lang="tr-TR" sz="1400" dirty="0"/>
              <a:t>, E., 2016. Yapı Tasarımı, Beta Yayınları, Ankara, </a:t>
            </a:r>
            <a:r>
              <a:rPr lang="tr-TR" sz="1400" dirty="0" err="1"/>
              <a:t>Turkey</a:t>
            </a:r>
            <a:r>
              <a:rPr lang="tr-TR" sz="1400" dirty="0"/>
              <a:t>.</a:t>
            </a:r>
          </a:p>
          <a:p>
            <a:pPr marL="342900" indent="-342900" algn="just">
              <a:lnSpc>
                <a:spcPct val="150000"/>
              </a:lnSpc>
              <a:buFont typeface="Wingdings" panose="05000000000000000000" pitchFamily="2" charset="2"/>
              <a:buChar char="Ø"/>
            </a:pPr>
            <a:r>
              <a:rPr lang="tr-TR" sz="1400" dirty="0" err="1"/>
              <a:t>Preiser</a:t>
            </a:r>
            <a:r>
              <a:rPr lang="tr-TR" sz="1400" dirty="0"/>
              <a:t>, W.F.E. 2016. Professional </a:t>
            </a:r>
            <a:r>
              <a:rPr lang="tr-TR" sz="1400" dirty="0" err="1"/>
              <a:t>Practice</a:t>
            </a:r>
            <a:r>
              <a:rPr lang="tr-TR" sz="1400" dirty="0"/>
              <a:t> in </a:t>
            </a:r>
            <a:r>
              <a:rPr lang="tr-TR" sz="1400" dirty="0" err="1"/>
              <a:t>Facility</a:t>
            </a:r>
            <a:r>
              <a:rPr lang="tr-TR" sz="1400" dirty="0"/>
              <a:t> Programming. </a:t>
            </a:r>
            <a:r>
              <a:rPr lang="tr-TR" sz="1400" dirty="0" err="1"/>
              <a:t>Routledge</a:t>
            </a:r>
            <a:r>
              <a:rPr lang="tr-TR" sz="1400" dirty="0"/>
              <a:t>. UK.</a:t>
            </a:r>
          </a:p>
          <a:p>
            <a:pPr marL="342900" indent="-342900" algn="just">
              <a:lnSpc>
                <a:spcPct val="150000"/>
              </a:lnSpc>
              <a:buFont typeface="Wingdings" panose="05000000000000000000" pitchFamily="2" charset="2"/>
              <a:buChar char="Ø"/>
            </a:pPr>
            <a:r>
              <a:rPr lang="tr-TR" sz="1400" dirty="0" err="1"/>
              <a:t>Roper</a:t>
            </a:r>
            <a:r>
              <a:rPr lang="tr-TR" sz="1400" dirty="0"/>
              <a:t>, K.O. 2014. </a:t>
            </a:r>
            <a:r>
              <a:rPr lang="tr-TR" sz="1400" dirty="0" err="1"/>
              <a:t>The</a:t>
            </a:r>
            <a:r>
              <a:rPr lang="tr-TR" sz="1400" dirty="0"/>
              <a:t> </a:t>
            </a:r>
            <a:r>
              <a:rPr lang="tr-TR" sz="1400" dirty="0" err="1"/>
              <a:t>Facility</a:t>
            </a:r>
            <a:r>
              <a:rPr lang="tr-TR" sz="1400" dirty="0"/>
              <a:t> Management </a:t>
            </a:r>
            <a:r>
              <a:rPr lang="tr-TR" sz="1400" dirty="0" err="1"/>
              <a:t>Handbook</a:t>
            </a:r>
            <a:r>
              <a:rPr lang="tr-TR" sz="1400" dirty="0"/>
              <a:t>. AMACOM. USA.</a:t>
            </a:r>
          </a:p>
          <a:p>
            <a:pPr marL="342900" indent="-342900" algn="just">
              <a:lnSpc>
                <a:spcPct val="150000"/>
              </a:lnSpc>
              <a:buFont typeface="Wingdings" panose="05000000000000000000" pitchFamily="2" charset="2"/>
              <a:buChar char="Ø"/>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a:t>
            </a:r>
          </a:p>
          <a:p>
            <a:pPr marL="342900" indent="-342900" algn="just">
              <a:lnSpc>
                <a:spcPct val="150000"/>
              </a:lnSpc>
              <a:buFont typeface="Wingdings" panose="05000000000000000000" pitchFamily="2" charset="2"/>
              <a:buChar char="Ø"/>
            </a:pPr>
            <a:r>
              <a:rPr lang="tr-TR" sz="1400" dirty="0" err="1"/>
              <a:t>Walker</a:t>
            </a:r>
            <a:r>
              <a:rPr lang="tr-TR" sz="1400" dirty="0"/>
              <a:t>, A., 2015. Project Management in Construction, 6th Edition, </a:t>
            </a:r>
            <a:r>
              <a:rPr lang="tr-TR" sz="1400" dirty="0" err="1"/>
              <a:t>Wiley-Blackwell</a:t>
            </a:r>
            <a:r>
              <a:rPr lang="tr-TR" sz="1400" dirty="0"/>
              <a:t>, USA.</a:t>
            </a:r>
            <a:endParaRPr lang="tr-TR" sz="1400" dirty="0"/>
          </a:p>
        </p:txBody>
      </p:sp>
    </p:spTree>
    <p:extLst>
      <p:ext uri="{BB962C8B-B14F-4D97-AF65-F5344CB8AC3E}">
        <p14:creationId xmlns:p14="http://schemas.microsoft.com/office/powerpoint/2010/main" val="15055845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17073</TotalTime>
  <Words>877</Words>
  <Application>Microsoft Office PowerPoint</Application>
  <PresentationFormat>Ekran Gösterisi (4:3)</PresentationFormat>
  <Paragraphs>58</Paragraphs>
  <Slides>9</Slides>
  <Notes>0</Notes>
  <HiddenSlides>0</HiddenSlides>
  <MMClips>0</MMClips>
  <ScaleCrop>false</ScaleCrop>
  <HeadingPairs>
    <vt:vector size="4" baseType="variant">
      <vt:variant>
        <vt:lpstr>Tema</vt:lpstr>
      </vt:variant>
      <vt:variant>
        <vt:i4>3</vt:i4>
      </vt:variant>
      <vt:variant>
        <vt:lpstr>Slayt Başlıkları</vt:lpstr>
      </vt:variant>
      <vt:variant>
        <vt:i4>9</vt:i4>
      </vt:variant>
    </vt:vector>
  </HeadingPairs>
  <TitlesOfParts>
    <vt:vector size="12"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851</cp:revision>
  <cp:lastPrinted>2016-10-24T07:53:35Z</cp:lastPrinted>
  <dcterms:created xsi:type="dcterms:W3CDTF">2016-09-18T09:35:24Z</dcterms:created>
  <dcterms:modified xsi:type="dcterms:W3CDTF">2020-02-24T08:15:48Z</dcterms:modified>
</cp:coreProperties>
</file>