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70" r:id="rId4"/>
    <p:sldId id="673" r:id="rId5"/>
    <p:sldId id="674" r:id="rId6"/>
    <p:sldId id="675" r:id="rId7"/>
    <p:sldId id="676" r:id="rId8"/>
    <p:sldId id="677" r:id="rId9"/>
    <p:sldId id="678" r:id="rId10"/>
    <p:sldId id="679" r:id="rId11"/>
    <p:sldId id="680" r:id="rId12"/>
    <p:sldId id="681" r:id="rId13"/>
    <p:sldId id="682"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C4CA"/>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24.02.2020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2/24/2020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2/24/2020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782855" y="1973610"/>
            <a:ext cx="7520222" cy="2357568"/>
          </a:xfrm>
          <a:prstGeom prst="rect">
            <a:avLst/>
          </a:prstGeom>
        </p:spPr>
        <p:txBody>
          <a:bodyPr wrap="square">
            <a:spAutoFit/>
          </a:bodyPr>
          <a:lstStyle/>
          <a:p>
            <a:pPr marL="0" lvl="1" algn="ctr">
              <a:spcBef>
                <a:spcPct val="20000"/>
              </a:spcBef>
              <a:buClr>
                <a:schemeClr val="accent1"/>
              </a:buClr>
            </a:pPr>
            <a:r>
              <a:rPr lang="tr-TR" sz="3200" b="1" dirty="0" smtClean="0"/>
              <a:t>GGY401</a:t>
            </a:r>
          </a:p>
          <a:p>
            <a:pPr marL="0" lvl="1" algn="ctr">
              <a:spcBef>
                <a:spcPct val="20000"/>
              </a:spcBef>
              <a:buClr>
                <a:schemeClr val="accent1"/>
              </a:buClr>
            </a:pPr>
            <a:endParaRPr lang="tr-TR" sz="3200" b="1" dirty="0" smtClean="0"/>
          </a:p>
          <a:p>
            <a:pPr marL="0" lvl="1" algn="ctr">
              <a:spcBef>
                <a:spcPct val="20000"/>
              </a:spcBef>
              <a:buClr>
                <a:schemeClr val="accent1"/>
              </a:buClr>
            </a:pPr>
            <a:r>
              <a:rPr lang="tr-TR" sz="3200" b="1" dirty="0" smtClean="0"/>
              <a:t>Gayrimenkul ve Varlık Değerleme I</a:t>
            </a:r>
          </a:p>
          <a:p>
            <a:pPr marL="0" lvl="1" algn="ctr">
              <a:spcBef>
                <a:spcPct val="20000"/>
              </a:spcBef>
              <a:buClr>
                <a:schemeClr val="accent1"/>
              </a:buClr>
            </a:pPr>
            <a:endParaRPr lang="tr-TR" sz="3200" b="1" dirty="0">
              <a:solidFill>
                <a:schemeClr val="tx2"/>
              </a:solidFill>
            </a:endParaRPr>
          </a:p>
        </p:txBody>
      </p:sp>
    </p:spTree>
    <p:extLst>
      <p:ext uri="{BB962C8B-B14F-4D97-AF65-F5344CB8AC3E}">
        <p14:creationId xmlns:p14="http://schemas.microsoft.com/office/powerpoint/2010/main" val="1175487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4416594"/>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Nix</a:t>
            </a:r>
            <a:r>
              <a:rPr lang="tr-TR" sz="1400" spc="-50" dirty="0">
                <a:solidFill>
                  <a:srgbClr val="000000"/>
                </a:solidFill>
                <a:ea typeface="Trebuchet MS" panose="020B0603020202020204" pitchFamily="34" charset="0"/>
                <a:cs typeface="Trebuchet MS" panose="020B0603020202020204" pitchFamily="34" charset="0"/>
              </a:rPr>
              <a:t>, J. </a:t>
            </a:r>
            <a:r>
              <a:rPr lang="tr-TR" sz="1400" spc="-50" dirty="0" err="1">
                <a:solidFill>
                  <a:srgbClr val="000000"/>
                </a:solidFill>
                <a:ea typeface="Trebuchet MS" panose="020B0603020202020204" pitchFamily="34" charset="0"/>
                <a:cs typeface="Trebuchet MS" panose="020B0603020202020204" pitchFamily="34" charset="0"/>
              </a:rPr>
              <a:t>Hill</a:t>
            </a:r>
            <a:r>
              <a:rPr lang="tr-TR" sz="1400" spc="-50" dirty="0">
                <a:solidFill>
                  <a:srgbClr val="000000"/>
                </a:solidFill>
                <a:ea typeface="Trebuchet MS" panose="020B0603020202020204" pitchFamily="34" charset="0"/>
                <a:cs typeface="Trebuchet MS" panose="020B0603020202020204" pitchFamily="34" charset="0"/>
              </a:rPr>
              <a:t>, P. Williams N. </a:t>
            </a:r>
            <a:r>
              <a:rPr lang="tr-TR" sz="1400" spc="-50" dirty="0" err="1">
                <a:solidFill>
                  <a:srgbClr val="000000"/>
                </a:solidFill>
                <a:ea typeface="Trebuchet MS" panose="020B0603020202020204" pitchFamily="34" charset="0"/>
                <a:cs typeface="Trebuchet MS" panose="020B0603020202020204" pitchFamily="34" charset="0"/>
              </a:rPr>
              <a:t>and</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Bough</a:t>
            </a:r>
            <a:r>
              <a:rPr lang="tr-TR" sz="1400" spc="-50" dirty="0">
                <a:solidFill>
                  <a:srgbClr val="000000"/>
                </a:solidFill>
                <a:ea typeface="Trebuchet MS" panose="020B0603020202020204" pitchFamily="34" charset="0"/>
                <a:cs typeface="Trebuchet MS" panose="020B0603020202020204" pitchFamily="34" charset="0"/>
              </a:rPr>
              <a:t> J., 1999. Land </a:t>
            </a:r>
            <a:r>
              <a:rPr lang="tr-TR" sz="1400" spc="-50" dirty="0" err="1">
                <a:solidFill>
                  <a:srgbClr val="000000"/>
                </a:solidFill>
                <a:ea typeface="Trebuchet MS" panose="020B0603020202020204" pitchFamily="34" charset="0"/>
                <a:cs typeface="Trebuchet MS" panose="020B0603020202020204" pitchFamily="34" charset="0"/>
              </a:rPr>
              <a:t>and</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Estate</a:t>
            </a:r>
            <a:r>
              <a:rPr lang="tr-TR" sz="1400" spc="-50" dirty="0">
                <a:solidFill>
                  <a:srgbClr val="000000"/>
                </a:solidFill>
                <a:ea typeface="Trebuchet MS" panose="020B0603020202020204" pitchFamily="34" charset="0"/>
                <a:cs typeface="Trebuchet MS" panose="020B0603020202020204" pitchFamily="34" charset="0"/>
              </a:rPr>
              <a:t> Management, , Packard Publishing Limited, Third Edition, </a:t>
            </a:r>
            <a:r>
              <a:rPr lang="tr-TR" sz="1400" spc="-50" dirty="0" err="1">
                <a:solidFill>
                  <a:srgbClr val="000000"/>
                </a:solidFill>
                <a:ea typeface="Trebuchet MS" panose="020B0603020202020204" pitchFamily="34" charset="0"/>
                <a:cs typeface="Trebuchet MS" panose="020B0603020202020204" pitchFamily="34" charset="0"/>
              </a:rPr>
              <a:t>Chichester</a:t>
            </a:r>
            <a:r>
              <a:rPr lang="tr-TR" sz="1400" spc="-50" dirty="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Scarette</a:t>
            </a:r>
            <a:r>
              <a:rPr lang="tr-TR" sz="1400" spc="-50" dirty="0">
                <a:solidFill>
                  <a:srgbClr val="000000"/>
                </a:solidFill>
                <a:ea typeface="Trebuchet MS" panose="020B0603020202020204" pitchFamily="34" charset="0"/>
                <a:cs typeface="Trebuchet MS" panose="020B0603020202020204" pitchFamily="34" charset="0"/>
              </a:rPr>
              <a:t>, D., 1991. </a:t>
            </a:r>
            <a:r>
              <a:rPr lang="tr-TR" sz="1400" spc="-50" dirty="0" err="1">
                <a:solidFill>
                  <a:srgbClr val="000000"/>
                </a:solidFill>
                <a:ea typeface="Trebuchet MS" panose="020B0603020202020204" pitchFamily="34" charset="0"/>
                <a:cs typeface="Trebuchet MS" panose="020B0603020202020204" pitchFamily="34" charset="0"/>
              </a:rPr>
              <a:t>Property</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Valuation</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The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Five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Methods</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London</a:t>
            </a:r>
            <a:r>
              <a:rPr lang="tr-TR" sz="1400" spc="-50" dirty="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Gündoğmuş, E. ve Demirci, R., 2004. Arazilerin Kamulaştırma Bedellerinin Takdiri Tarım Arazilerinin Kamulaştırma Bedellerinin Takdirinde Kullanılabilecek </a:t>
            </a:r>
            <a:r>
              <a:rPr lang="tr-TR" sz="1400" spc="-50" dirty="0" err="1">
                <a:solidFill>
                  <a:srgbClr val="000000"/>
                </a:solidFill>
                <a:ea typeface="Trebuchet MS" panose="020B0603020202020204" pitchFamily="34" charset="0"/>
                <a:cs typeface="Trebuchet MS" panose="020B0603020202020204" pitchFamily="34" charset="0"/>
              </a:rPr>
              <a:t>Kapitalizasyon</a:t>
            </a:r>
            <a:r>
              <a:rPr lang="tr-TR" sz="1400" spc="-50" dirty="0">
                <a:solidFill>
                  <a:srgbClr val="000000"/>
                </a:solidFill>
                <a:ea typeface="Trebuchet MS" panose="020B0603020202020204" pitchFamily="34" charset="0"/>
                <a:cs typeface="Trebuchet MS" panose="020B0603020202020204" pitchFamily="34" charset="0"/>
              </a:rPr>
              <a:t> Faiz Oranları, Arazi Gelirleri ve Arazi Birim Değerleri, EDUSER Limited Şirketi, Ankara.</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H.,2008. Taşınmaz Değerlemede Gelir Çarpanları Yaklaşımı ve Türkiye’de Kentsel ve Kırsal Taşınmaz Değerleme Uygulamalarında Kullanım Olanakları, , Vergi Sorunları Dergisi, Sayı:241:106-148, İstanbul.</a:t>
            </a:r>
          </a:p>
          <a:p>
            <a:pPr marL="342900" indent="-342900">
              <a:lnSpc>
                <a:spcPct val="150000"/>
              </a:lnSpc>
              <a:spcBef>
                <a:spcPts val="600"/>
              </a:spcBef>
              <a:spcAft>
                <a:spcPts val="600"/>
              </a:spcAft>
              <a:buFont typeface="Wingdings" panose="05000000000000000000" pitchFamily="2" charset="2"/>
              <a:buChar char="Ø"/>
            </a:pPr>
            <a:endParaRPr lang="tr-TR" sz="1400" b="1" spc="-50" dirty="0" smtClean="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18668696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3293209"/>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ve </a:t>
            </a:r>
            <a:r>
              <a:rPr lang="tr-TR" sz="1400" spc="-50" dirty="0" err="1">
                <a:solidFill>
                  <a:srgbClr val="000000"/>
                </a:solidFill>
                <a:ea typeface="Trebuchet MS" panose="020B0603020202020204" pitchFamily="34" charset="0"/>
                <a:cs typeface="Trebuchet MS" panose="020B0603020202020204" pitchFamily="34" charset="0"/>
              </a:rPr>
              <a:t>Aliefendioğlu</a:t>
            </a:r>
            <a:r>
              <a:rPr lang="tr-TR" sz="1400" spc="-50" dirty="0">
                <a:solidFill>
                  <a:srgbClr val="000000"/>
                </a:solidFill>
                <a:ea typeface="Trebuchet MS" panose="020B0603020202020204" pitchFamily="34" charset="0"/>
                <a:cs typeface="Trebuchet MS" panose="020B0603020202020204" pitchFamily="34" charset="0"/>
              </a:rPr>
              <a:t> Y., 2008. Yapı Değerlemesinin Teorik Esasları ve Uygulamaları: Türkiye’de Kamulaştırma, Emlak Vergisi ve İmar Düzenlemeleri Yönünden Bir İnceleme, , Türk Kooperatifçilik Kurumu, Üçüncü Sektör Kooperatifçilik, Cilt (2008):43, Sayı:4:88-111, Ankara.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ve Şanlı, H. 2008. Tarım Politikalarının Arazi Değerlerine Etkilerinin Değerlendirilmesi, Türk Kooperatifçilik Kurumu, Üçüncü Sektör Kooperatifçilik, Cilt (2008):43, Sayı:1:88-111, Ankara.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Appraisal</a:t>
            </a:r>
            <a:r>
              <a:rPr lang="tr-TR" sz="1400" spc="-50" dirty="0">
                <a:solidFill>
                  <a:srgbClr val="000000"/>
                </a:solidFill>
                <a:ea typeface="Trebuchet MS" panose="020B0603020202020204" pitchFamily="34" charset="0"/>
                <a:cs typeface="Trebuchet MS" panose="020B0603020202020204" pitchFamily="34" charset="0"/>
              </a:rPr>
              <a:t> of </a:t>
            </a:r>
            <a:r>
              <a:rPr lang="tr-TR" sz="1400" spc="-50" dirty="0" err="1">
                <a:solidFill>
                  <a:srgbClr val="000000"/>
                </a:solidFill>
                <a:ea typeface="Trebuchet MS" panose="020B0603020202020204" pitchFamily="34" charset="0"/>
                <a:cs typeface="Trebuchet MS" panose="020B0603020202020204" pitchFamily="34" charset="0"/>
              </a:rPr>
              <a:t>Rural</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Property</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American</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Institute</a:t>
            </a:r>
            <a:r>
              <a:rPr lang="tr-TR" sz="1400" spc="-50" dirty="0">
                <a:solidFill>
                  <a:srgbClr val="000000"/>
                </a:solidFill>
                <a:ea typeface="Trebuchet MS" panose="020B0603020202020204" pitchFamily="34" charset="0"/>
                <a:cs typeface="Trebuchet MS" panose="020B0603020202020204" pitchFamily="34" charset="0"/>
              </a:rPr>
              <a:t> of Real </a:t>
            </a:r>
            <a:r>
              <a:rPr lang="tr-TR" sz="1400" spc="-50" dirty="0" err="1">
                <a:solidFill>
                  <a:srgbClr val="000000"/>
                </a:solidFill>
                <a:ea typeface="Trebuchet MS" panose="020B0603020202020204" pitchFamily="34" charset="0"/>
                <a:cs typeface="Trebuchet MS" panose="020B0603020202020204" pitchFamily="34" charset="0"/>
              </a:rPr>
              <a:t>Estate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Appraisers</a:t>
            </a:r>
            <a:r>
              <a:rPr lang="tr-TR" sz="1400" spc="-50" dirty="0">
                <a:solidFill>
                  <a:srgbClr val="000000"/>
                </a:solidFill>
                <a:ea typeface="Trebuchet MS" panose="020B0603020202020204" pitchFamily="34" charset="0"/>
                <a:cs typeface="Trebuchet MS" panose="020B0603020202020204" pitchFamily="34" charset="0"/>
              </a:rPr>
              <a:t>, Chicago, Illinois, USA, 1983.</a:t>
            </a:r>
          </a:p>
          <a:p>
            <a:pPr marL="342900" indent="-342900">
              <a:lnSpc>
                <a:spcPct val="150000"/>
              </a:lnSpc>
              <a:spcBef>
                <a:spcPts val="600"/>
              </a:spcBef>
              <a:spcAft>
                <a:spcPts val="600"/>
              </a:spcAft>
              <a:buFont typeface="Wingdings" panose="05000000000000000000" pitchFamily="2" charset="2"/>
              <a:buChar char="Ø"/>
            </a:pPr>
            <a:endParaRPr lang="tr-TR" sz="1400" b="1" spc="-50" dirty="0" smtClean="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370847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49472" y="0"/>
            <a:ext cx="6356393" cy="1107996"/>
          </a:xfrm>
          <a:prstGeom prst="rect">
            <a:avLst/>
          </a:prstGeom>
        </p:spPr>
        <p:txBody>
          <a:bodyPr wrap="square">
            <a:spAutoFit/>
          </a:bodyPr>
          <a:lstStyle/>
          <a:p>
            <a:pPr marL="0" lvl="1" algn="ctr">
              <a:spcBef>
                <a:spcPct val="20000"/>
              </a:spcBef>
              <a:buClr>
                <a:schemeClr val="accent1"/>
              </a:buClr>
            </a:pPr>
            <a:r>
              <a:rPr lang="tr-TR" sz="2200" b="1" dirty="0"/>
              <a:t>Kıymet Takdiri Komisyonu Ve Bilirkişi Kurullarınca Kamulaştırma Bedelinin Takdirinde Dikkat Edilecek Unsurlar</a:t>
            </a:r>
          </a:p>
        </p:txBody>
      </p:sp>
      <p:sp>
        <p:nvSpPr>
          <p:cNvPr id="4" name="Dikdörtgen 3"/>
          <p:cNvSpPr/>
          <p:nvPr/>
        </p:nvSpPr>
        <p:spPr>
          <a:xfrm>
            <a:off x="782858" y="1306620"/>
            <a:ext cx="7557470" cy="3293209"/>
          </a:xfrm>
          <a:prstGeom prst="rect">
            <a:avLst/>
          </a:prstGeom>
        </p:spPr>
        <p:txBody>
          <a:bodyPr wrap="square">
            <a:spAutoFit/>
          </a:bodyPr>
          <a:lstStyle/>
          <a:p>
            <a:pPr marR="12065" algn="just">
              <a:spcBef>
                <a:spcPts val="600"/>
              </a:spcBef>
              <a:tabLst>
                <a:tab pos="572770" algn="l"/>
              </a:tabLst>
            </a:pPr>
            <a:r>
              <a:rPr lang="tr-TR" sz="2200" b="1" dirty="0">
                <a:solidFill>
                  <a:prstClr val="black"/>
                </a:solidFill>
                <a:ea typeface="Times New Roman" panose="02020603050405020304" pitchFamily="18" charset="0"/>
              </a:rPr>
              <a:t>Bedelin tespitinde etkili olacak diğer objektif ölçütler</a:t>
            </a:r>
          </a:p>
          <a:p>
            <a:pPr marR="12065" algn="just">
              <a:spcBef>
                <a:spcPts val="600"/>
              </a:spcBef>
              <a:tabLst>
                <a:tab pos="572770" algn="l"/>
              </a:tabLst>
            </a:pPr>
            <a:endParaRPr lang="tr-TR" sz="2200" dirty="0">
              <a:solidFill>
                <a:prstClr val="black"/>
              </a:solidFill>
              <a:ea typeface="Times New Roman" panose="02020603050405020304" pitchFamily="18" charset="0"/>
            </a:endParaRPr>
          </a:p>
          <a:p>
            <a:pPr marL="342900" marR="12065" indent="-342900" algn="just">
              <a:spcBef>
                <a:spcPts val="600"/>
              </a:spcBef>
              <a:buFont typeface="Wingdings" panose="020B0604020202020204" pitchFamily="2" charset="2"/>
              <a:buChar char="§"/>
              <a:tabLst>
                <a:tab pos="572770" algn="l"/>
              </a:tabLst>
            </a:pPr>
            <a:r>
              <a:rPr lang="tr-TR" sz="2200" dirty="0">
                <a:solidFill>
                  <a:prstClr val="black"/>
                </a:solidFill>
                <a:ea typeface="Times New Roman" panose="02020603050405020304" pitchFamily="18" charset="0"/>
              </a:rPr>
              <a:t>Bilirkişiler, taşınmaz değerini etkileyebilecek bütün unsurları 11’inci maddenin (c) bendinde incelemekte ve değerlendirmektedirler. Bu faktörler (c) bendinde değerlendirildiğinden, (i) bendinde bunların tekrar dikkate alınması, ikileme neden olmakta ve kamulaştırma karşılığının, normale oranla daha farklı olarak bulunmasına neden olmaktadır. </a:t>
            </a:r>
          </a:p>
        </p:txBody>
      </p:sp>
    </p:spTree>
    <p:extLst>
      <p:ext uri="{BB962C8B-B14F-4D97-AF65-F5344CB8AC3E}">
        <p14:creationId xmlns:p14="http://schemas.microsoft.com/office/powerpoint/2010/main" val="34392061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5" y="5298"/>
            <a:ext cx="6356393" cy="1107996"/>
          </a:xfrm>
          <a:prstGeom prst="rect">
            <a:avLst/>
          </a:prstGeom>
        </p:spPr>
        <p:txBody>
          <a:bodyPr wrap="square">
            <a:spAutoFit/>
          </a:bodyPr>
          <a:lstStyle/>
          <a:p>
            <a:pPr marL="0" lvl="1" algn="ctr">
              <a:spcBef>
                <a:spcPct val="20000"/>
              </a:spcBef>
              <a:buClr>
                <a:schemeClr val="accent1"/>
              </a:buClr>
            </a:pPr>
            <a:r>
              <a:rPr lang="tr-TR" sz="2200" b="1" dirty="0"/>
              <a:t>Kıymet Takdiri Komisyonu Ve Bilirkişi Kurullarınca Kamulaştırma Bedelinin Takdirinde Dikkat Edilecek Unsurlar</a:t>
            </a:r>
          </a:p>
        </p:txBody>
      </p:sp>
      <p:sp>
        <p:nvSpPr>
          <p:cNvPr id="4" name="Dikdörtgen 3"/>
          <p:cNvSpPr/>
          <p:nvPr/>
        </p:nvSpPr>
        <p:spPr>
          <a:xfrm>
            <a:off x="782858" y="1306620"/>
            <a:ext cx="7557470" cy="3293209"/>
          </a:xfrm>
          <a:prstGeom prst="rect">
            <a:avLst/>
          </a:prstGeom>
        </p:spPr>
        <p:txBody>
          <a:bodyPr wrap="square">
            <a:spAutoFit/>
          </a:bodyPr>
          <a:lstStyle/>
          <a:p>
            <a:pPr marR="12065" algn="just">
              <a:spcBef>
                <a:spcPts val="600"/>
              </a:spcBef>
              <a:tabLst>
                <a:tab pos="572770" algn="l"/>
              </a:tabLst>
            </a:pPr>
            <a:r>
              <a:rPr lang="tr-TR" sz="2200" b="1" dirty="0">
                <a:solidFill>
                  <a:prstClr val="black"/>
                </a:solidFill>
                <a:ea typeface="Times New Roman" panose="02020603050405020304" pitchFamily="18" charset="0"/>
                <a:cs typeface="Arial" panose="020B0604020202020204" pitchFamily="34" charset="0"/>
              </a:rPr>
              <a:t>Bedelin tespitinde etkili olacak diğer objektif ölçütler</a:t>
            </a:r>
          </a:p>
          <a:p>
            <a:pPr marR="12065" algn="just">
              <a:spcBef>
                <a:spcPts val="600"/>
              </a:spcBef>
              <a:tabLst>
                <a:tab pos="572770" algn="l"/>
              </a:tabLst>
            </a:pPr>
            <a:endParaRPr lang="tr-TR" sz="2200" b="1" dirty="0">
              <a:solidFill>
                <a:prstClr val="black"/>
              </a:solidFill>
              <a:ea typeface="Times New Roman" panose="02020603050405020304" pitchFamily="18" charset="0"/>
              <a:cs typeface="Arial" panose="020B0604020202020204" pitchFamily="34" charset="0"/>
            </a:endParaRPr>
          </a:p>
          <a:p>
            <a:pPr marL="342900" marR="12065" indent="-342900" algn="just">
              <a:spcBef>
                <a:spcPts val="600"/>
              </a:spcBef>
              <a:buFont typeface="Wingdings" panose="05000000000000000000" pitchFamily="2" charset="2"/>
              <a:buChar char="Ø"/>
              <a:tabLst>
                <a:tab pos="572770" algn="l"/>
              </a:tabLst>
            </a:pPr>
            <a:r>
              <a:rPr lang="tr-TR" sz="2200" dirty="0"/>
              <a:t>Bilirkişilerce yapılacak değerleme raporunda 2942 Sayılı Kanunun 11’inci ve 12’inci maddelerinde sayılan bütün unsurların cevaplarının ayrı ayrı belirtilmesi ve ayrıca tarafların beyanları ile Sermaye Piyasası Kurulu tarafından kabul edilen değerleme standartlarına uygun işlem yapmaları ve gerekçeli değerleme raporuna dayalı olarak taşınmazın değerini tespit etmelidirler.</a:t>
            </a:r>
            <a:endParaRPr lang="tr-TR" sz="2200" dirty="0">
              <a:solidFill>
                <a:prstClr val="black"/>
              </a:solidFill>
              <a:ea typeface="Times New Roman" panose="02020603050405020304" pitchFamily="18" charset="0"/>
            </a:endParaRPr>
          </a:p>
        </p:txBody>
      </p:sp>
    </p:spTree>
    <p:extLst>
      <p:ext uri="{BB962C8B-B14F-4D97-AF65-F5344CB8AC3E}">
        <p14:creationId xmlns:p14="http://schemas.microsoft.com/office/powerpoint/2010/main" val="40951766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60902" y="0"/>
            <a:ext cx="6356393" cy="1107996"/>
          </a:xfrm>
          <a:prstGeom prst="rect">
            <a:avLst/>
          </a:prstGeom>
        </p:spPr>
        <p:txBody>
          <a:bodyPr wrap="square">
            <a:spAutoFit/>
          </a:bodyPr>
          <a:lstStyle/>
          <a:p>
            <a:pPr marL="0" lvl="1" algn="ctr">
              <a:spcBef>
                <a:spcPct val="20000"/>
              </a:spcBef>
              <a:buClr>
                <a:schemeClr val="accent1"/>
              </a:buClr>
            </a:pPr>
            <a:r>
              <a:rPr lang="tr-TR" sz="2200" b="1" dirty="0"/>
              <a:t>Kıymet Takdiri Komisyonu Ve Bilirkişi Kurullarınca Kamulaştırma Bedelinin Takdirinde Dikkat Edilecek Unsurlar</a:t>
            </a:r>
          </a:p>
        </p:txBody>
      </p:sp>
      <p:sp>
        <p:nvSpPr>
          <p:cNvPr id="4" name="Dikdörtgen 3"/>
          <p:cNvSpPr/>
          <p:nvPr/>
        </p:nvSpPr>
        <p:spPr>
          <a:xfrm>
            <a:off x="782858" y="1306620"/>
            <a:ext cx="7557470" cy="4308872"/>
          </a:xfrm>
          <a:prstGeom prst="rect">
            <a:avLst/>
          </a:prstGeom>
        </p:spPr>
        <p:txBody>
          <a:bodyPr wrap="square">
            <a:spAutoFit/>
          </a:bodyPr>
          <a:lstStyle/>
          <a:p>
            <a:pPr marR="12065" algn="just">
              <a:spcBef>
                <a:spcPts val="600"/>
              </a:spcBef>
              <a:tabLst>
                <a:tab pos="572770" algn="l"/>
              </a:tabLst>
            </a:pPr>
            <a:r>
              <a:rPr lang="tr-TR" sz="2200" b="1" dirty="0">
                <a:solidFill>
                  <a:prstClr val="black"/>
                </a:solidFill>
                <a:ea typeface="Times New Roman" panose="02020603050405020304" pitchFamily="18" charset="0"/>
                <a:cs typeface="Arial" panose="020B0604020202020204" pitchFamily="34" charset="0"/>
              </a:rPr>
              <a:t>Bedelin tespitinde etkili olacak diğer objektif ölçütler</a:t>
            </a:r>
          </a:p>
          <a:p>
            <a:pPr marR="12065" algn="just">
              <a:spcBef>
                <a:spcPts val="600"/>
              </a:spcBef>
              <a:tabLst>
                <a:tab pos="572770" algn="l"/>
              </a:tabLst>
            </a:pPr>
            <a:endParaRPr lang="tr-TR" sz="2200" b="1" dirty="0">
              <a:solidFill>
                <a:prstClr val="black"/>
              </a:solidFill>
              <a:ea typeface="Times New Roman" panose="02020603050405020304" pitchFamily="18" charset="0"/>
              <a:cs typeface="Arial" panose="020B0604020202020204" pitchFamily="34" charset="0"/>
            </a:endParaRPr>
          </a:p>
          <a:p>
            <a:pPr marL="342900" marR="12065" indent="-342900" algn="just">
              <a:spcBef>
                <a:spcPts val="600"/>
              </a:spcBef>
              <a:buFont typeface="Wingdings" panose="05000000000000000000" pitchFamily="2" charset="2"/>
              <a:buChar char="Ø"/>
              <a:tabLst>
                <a:tab pos="572770" algn="l"/>
              </a:tabLst>
            </a:pPr>
            <a:r>
              <a:rPr lang="tr-TR" sz="2200" dirty="0" smtClean="0"/>
              <a:t>Taşınmazın </a:t>
            </a:r>
            <a:r>
              <a:rPr lang="tr-TR" sz="2200" dirty="0"/>
              <a:t>değerinin tespitinde, kamulaştırmayı gerektiren imar ve hizmet teşebbüsünün sebep olacağı değer artışları ile ilerisi için düşünülen kullanma şekillerine göre getireceği kâr dikkate alınmayacaktır. Taşınmazların kamulaştırılmasını gerektiren projelerin uygulanmasından sonra ortaya çıkabilecek değer veya rant artışlarının dikkate alınmaması zorunludur. Kamulaştırma yoluyla irtifak hakkı tesisinde, bu kamulaştırma sebebiyle taşınmaz veya kaynakta meydana gelecek kıymet düşüklüğü gerekçeleriyle belirtilecek ve bu kıymet düşüklüğü kamulaştırma bedeli olacaktır. </a:t>
            </a:r>
          </a:p>
        </p:txBody>
      </p:sp>
    </p:spTree>
    <p:extLst>
      <p:ext uri="{BB962C8B-B14F-4D97-AF65-F5344CB8AC3E}">
        <p14:creationId xmlns:p14="http://schemas.microsoft.com/office/powerpoint/2010/main" val="2542894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429482" y="0"/>
            <a:ext cx="6356393" cy="1107996"/>
          </a:xfrm>
          <a:prstGeom prst="rect">
            <a:avLst/>
          </a:prstGeom>
        </p:spPr>
        <p:txBody>
          <a:bodyPr wrap="square">
            <a:spAutoFit/>
          </a:bodyPr>
          <a:lstStyle/>
          <a:p>
            <a:pPr marL="0" lvl="1" algn="ctr">
              <a:spcBef>
                <a:spcPct val="20000"/>
              </a:spcBef>
              <a:buClr>
                <a:schemeClr val="accent1"/>
              </a:buClr>
            </a:pPr>
            <a:r>
              <a:rPr lang="tr-TR" sz="2200" b="1" dirty="0"/>
              <a:t>Kıymet Takdiri Komisyonu Ve Bilirkişi Kurullarınca Kamulaştırma Bedelinin Takdirinde Dikkat Edilecek Unsurlar</a:t>
            </a:r>
          </a:p>
        </p:txBody>
      </p:sp>
      <p:sp>
        <p:nvSpPr>
          <p:cNvPr id="4" name="Dikdörtgen 3"/>
          <p:cNvSpPr/>
          <p:nvPr/>
        </p:nvSpPr>
        <p:spPr>
          <a:xfrm>
            <a:off x="782858" y="1306620"/>
            <a:ext cx="7557470" cy="3631763"/>
          </a:xfrm>
          <a:prstGeom prst="rect">
            <a:avLst/>
          </a:prstGeom>
        </p:spPr>
        <p:txBody>
          <a:bodyPr wrap="square">
            <a:spAutoFit/>
          </a:bodyPr>
          <a:lstStyle/>
          <a:p>
            <a:pPr marR="12065" algn="just">
              <a:spcBef>
                <a:spcPts val="600"/>
              </a:spcBef>
              <a:tabLst>
                <a:tab pos="572770" algn="l"/>
              </a:tabLst>
            </a:pPr>
            <a:r>
              <a:rPr lang="tr-TR" sz="2200" b="1" dirty="0">
                <a:solidFill>
                  <a:prstClr val="black"/>
                </a:solidFill>
                <a:ea typeface="Times New Roman" panose="02020603050405020304" pitchFamily="18" charset="0"/>
                <a:cs typeface="Arial" panose="020B0604020202020204" pitchFamily="34" charset="0"/>
              </a:rPr>
              <a:t>Cinsi arazi olan taşınmazın kamulaştırma bedelinin tespiti</a:t>
            </a:r>
          </a:p>
          <a:p>
            <a:pPr marR="12065" algn="just">
              <a:spcBef>
                <a:spcPts val="600"/>
              </a:spcBef>
              <a:tabLst>
                <a:tab pos="572770" algn="l"/>
              </a:tabLst>
            </a:pPr>
            <a:endParaRPr lang="tr-TR" sz="2200" b="1" dirty="0">
              <a:solidFill>
                <a:prstClr val="black"/>
              </a:solidFill>
              <a:ea typeface="Times New Roman" panose="02020603050405020304" pitchFamily="18" charset="0"/>
              <a:cs typeface="Arial" panose="020B0604020202020204" pitchFamily="34" charset="0"/>
            </a:endParaRPr>
          </a:p>
          <a:p>
            <a:pPr marL="342900" marR="12065" indent="-342900" algn="just">
              <a:spcBef>
                <a:spcPts val="600"/>
              </a:spcBef>
              <a:buFont typeface="Wingdings" panose="020B0604020202020204" pitchFamily="2" charset="2"/>
              <a:buChar char="§"/>
              <a:tabLst>
                <a:tab pos="572770" algn="l"/>
              </a:tabLst>
            </a:pPr>
            <a:r>
              <a:rPr lang="tr-TR" sz="2200" dirty="0">
                <a:solidFill>
                  <a:prstClr val="black"/>
                </a:solidFill>
                <a:ea typeface="Times New Roman" panose="02020603050405020304" pitchFamily="18" charset="0"/>
                <a:cs typeface="Arial" panose="020B0604020202020204" pitchFamily="34" charset="0"/>
              </a:rPr>
              <a:t>Arazi gelirinin saptanmasında, taşınmazın kamulaştırma kararının oluştuğu gündeki durumu, mevki ve koşulları, olduğu gibi kullanılması öğeleri göz önünde tutulacaktır. Buna göre arazinin kamulaştırma günündeki durumu bağlamında, o zamanki durumu göz önüne alınacak, yakın bir zamanda parsellenip değerinin artacağı, yeni yol yapılıp şehir merkezine ürünün taşınmasının kolaylaşacağı gibi geleceğe yönelik düşünceler değerlendirmede göz önüne alınamayacaktır. </a:t>
            </a:r>
            <a:endParaRPr lang="tr-TR" sz="2200" dirty="0"/>
          </a:p>
        </p:txBody>
      </p:sp>
    </p:spTree>
    <p:extLst>
      <p:ext uri="{BB962C8B-B14F-4D97-AF65-F5344CB8AC3E}">
        <p14:creationId xmlns:p14="http://schemas.microsoft.com/office/powerpoint/2010/main" val="26707007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3020" y="0"/>
            <a:ext cx="6436769" cy="1107996"/>
          </a:xfrm>
          <a:prstGeom prst="rect">
            <a:avLst/>
          </a:prstGeom>
        </p:spPr>
        <p:txBody>
          <a:bodyPr wrap="square">
            <a:spAutoFit/>
          </a:bodyPr>
          <a:lstStyle/>
          <a:p>
            <a:pPr marL="0" lvl="1" algn="ctr">
              <a:spcBef>
                <a:spcPct val="20000"/>
              </a:spcBef>
              <a:buClr>
                <a:schemeClr val="accent1"/>
              </a:buClr>
            </a:pPr>
            <a:r>
              <a:rPr lang="tr-TR" sz="2200" b="1" dirty="0"/>
              <a:t>Kıymet Takdiri Komisyonu Ve Bilirkişi Kurullarınca Kamulaştırma Bedelinin Takdirinde Dikkat Edilecek Unsurlar</a:t>
            </a:r>
          </a:p>
        </p:txBody>
      </p:sp>
      <p:sp>
        <p:nvSpPr>
          <p:cNvPr id="4" name="Dikdörtgen 3"/>
          <p:cNvSpPr/>
          <p:nvPr/>
        </p:nvSpPr>
        <p:spPr>
          <a:xfrm>
            <a:off x="782858" y="1306620"/>
            <a:ext cx="7557470" cy="3293209"/>
          </a:xfrm>
          <a:prstGeom prst="rect">
            <a:avLst/>
          </a:prstGeom>
        </p:spPr>
        <p:txBody>
          <a:bodyPr wrap="square">
            <a:spAutoFit/>
          </a:bodyPr>
          <a:lstStyle/>
          <a:p>
            <a:pPr marR="12065" algn="just">
              <a:spcBef>
                <a:spcPts val="600"/>
              </a:spcBef>
              <a:tabLst>
                <a:tab pos="572770" algn="l"/>
              </a:tabLst>
            </a:pPr>
            <a:r>
              <a:rPr lang="tr-TR" sz="2200" b="1" dirty="0">
                <a:solidFill>
                  <a:prstClr val="black"/>
                </a:solidFill>
                <a:ea typeface="Times New Roman" panose="02020603050405020304" pitchFamily="18" charset="0"/>
                <a:cs typeface="Arial" panose="020B0604020202020204" pitchFamily="34" charset="0"/>
              </a:rPr>
              <a:t>Cinsi arazi olan taşınmazın kamulaştırma bedelinin tespiti</a:t>
            </a:r>
          </a:p>
          <a:p>
            <a:pPr marR="12065" algn="just">
              <a:spcBef>
                <a:spcPts val="600"/>
              </a:spcBef>
              <a:tabLst>
                <a:tab pos="572770" algn="l"/>
              </a:tabLst>
            </a:pPr>
            <a:endParaRPr lang="tr-TR" sz="2200" b="1" dirty="0">
              <a:solidFill>
                <a:prstClr val="black"/>
              </a:solidFill>
              <a:ea typeface="Times New Roman" panose="02020603050405020304" pitchFamily="18" charset="0"/>
              <a:cs typeface="Arial" panose="020B0604020202020204" pitchFamily="34" charset="0"/>
            </a:endParaRPr>
          </a:p>
          <a:p>
            <a:pPr marL="342900" marR="12065" indent="-342900" algn="just">
              <a:spcBef>
                <a:spcPts val="600"/>
              </a:spcBef>
              <a:buFont typeface="Wingdings" panose="020B0604020202020204" pitchFamily="2" charset="2"/>
              <a:buChar char="§"/>
              <a:tabLst>
                <a:tab pos="572770" algn="l"/>
              </a:tabLst>
            </a:pPr>
            <a:r>
              <a:rPr lang="tr-TR" sz="2200" dirty="0">
                <a:solidFill>
                  <a:prstClr val="black"/>
                </a:solidFill>
                <a:ea typeface="Times New Roman" panose="02020603050405020304" pitchFamily="18" charset="0"/>
                <a:cs typeface="Arial" panose="020B0604020202020204" pitchFamily="34" charset="0"/>
              </a:rPr>
              <a:t>Arazinin mevki ve şartları kapsamında, şehir merkezine, pazar yerine uzaklığı, ürünün taşınması için araç ve yol olup olmadığı, sulama imkanı, münavebe sistemi gibi hususlar araştırılacak; olduğu gibi kullanılması kapsamında ise, arazinin bu şekildeki kullanımı durumundaki geliri göz önüne alınacak, ileride tasarlanan kullanım şekli ve ilerde kazanacağı nitelik ve özelliklere göre getireceği gelir değeri de esas alınmayacaktır. </a:t>
            </a:r>
          </a:p>
        </p:txBody>
      </p:sp>
    </p:spTree>
    <p:extLst>
      <p:ext uri="{BB962C8B-B14F-4D97-AF65-F5344CB8AC3E}">
        <p14:creationId xmlns:p14="http://schemas.microsoft.com/office/powerpoint/2010/main" val="21033115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0"/>
            <a:ext cx="6356393" cy="1107996"/>
          </a:xfrm>
          <a:prstGeom prst="rect">
            <a:avLst/>
          </a:prstGeom>
        </p:spPr>
        <p:txBody>
          <a:bodyPr wrap="square">
            <a:spAutoFit/>
          </a:bodyPr>
          <a:lstStyle/>
          <a:p>
            <a:pPr marL="0" lvl="1" algn="ctr">
              <a:spcBef>
                <a:spcPct val="20000"/>
              </a:spcBef>
              <a:buClr>
                <a:schemeClr val="accent1"/>
              </a:buClr>
            </a:pPr>
            <a:r>
              <a:rPr lang="tr-TR" sz="2200" b="1" dirty="0"/>
              <a:t>Kıymet Takdiri Komisyonu Ve Bilirkişi Kurullarınca Kamulaştırma Bedelinin Takdirinde Dikkat Edilecek Unsurlar</a:t>
            </a:r>
          </a:p>
        </p:txBody>
      </p:sp>
      <p:sp>
        <p:nvSpPr>
          <p:cNvPr id="4" name="Dikdörtgen 3"/>
          <p:cNvSpPr/>
          <p:nvPr/>
        </p:nvSpPr>
        <p:spPr>
          <a:xfrm>
            <a:off x="782858" y="1306620"/>
            <a:ext cx="7557470" cy="3970318"/>
          </a:xfrm>
          <a:prstGeom prst="rect">
            <a:avLst/>
          </a:prstGeom>
        </p:spPr>
        <p:txBody>
          <a:bodyPr wrap="square">
            <a:spAutoFit/>
          </a:bodyPr>
          <a:lstStyle/>
          <a:p>
            <a:pPr marR="12065" algn="just">
              <a:spcBef>
                <a:spcPts val="600"/>
              </a:spcBef>
              <a:tabLst>
                <a:tab pos="572770" algn="l"/>
              </a:tabLst>
            </a:pPr>
            <a:r>
              <a:rPr lang="tr-TR" sz="2200" b="1" dirty="0">
                <a:solidFill>
                  <a:prstClr val="black"/>
                </a:solidFill>
                <a:ea typeface="Times New Roman" panose="02020603050405020304" pitchFamily="18" charset="0"/>
                <a:cs typeface="Arial" panose="020B0604020202020204" pitchFamily="34" charset="0"/>
              </a:rPr>
              <a:t>Cinsi arazi olan taşınmazın kamulaştırma bedelinin tespiti</a:t>
            </a:r>
          </a:p>
          <a:p>
            <a:pPr marR="12065" algn="just">
              <a:spcBef>
                <a:spcPts val="600"/>
              </a:spcBef>
              <a:tabLst>
                <a:tab pos="572770" algn="l"/>
              </a:tabLst>
            </a:pPr>
            <a:endParaRPr lang="tr-TR" sz="2200" b="1" dirty="0">
              <a:solidFill>
                <a:prstClr val="black"/>
              </a:solidFill>
              <a:ea typeface="Times New Roman" panose="02020603050405020304" pitchFamily="18" charset="0"/>
              <a:cs typeface="Arial" panose="020B0604020202020204" pitchFamily="34" charset="0"/>
            </a:endParaRPr>
          </a:p>
          <a:p>
            <a:pPr marL="342900" marR="12065" indent="-342900" algn="just">
              <a:spcBef>
                <a:spcPts val="600"/>
              </a:spcBef>
              <a:buFont typeface="Wingdings" panose="020B0604020202020204" pitchFamily="2" charset="2"/>
              <a:buChar char="§"/>
              <a:tabLst>
                <a:tab pos="572770" algn="l"/>
              </a:tabLst>
            </a:pPr>
            <a:r>
              <a:rPr lang="tr-TR" sz="2200" dirty="0"/>
              <a:t>Arazinin kamulaştırma değerlerinin tespitinde, arazinin mevcut kullanım durumu (tarla ve meyve bahçesi gibi), arazinin </a:t>
            </a:r>
            <a:r>
              <a:rPr lang="tr-TR" sz="2200" dirty="0" err="1"/>
              <a:t>mevkisi</a:t>
            </a:r>
            <a:r>
              <a:rPr lang="tr-TR" sz="2200" dirty="0"/>
              <a:t> ve arazinin tarımsal özellikleri (sulanma durumu, münavebe sistemi gibi) dikkate alınarak arazi gelirlerinin belirlenmesi gerekecektir. Arazilerin net gelirlerinin analizinde, öncelikle arazide yaygın olarak uygulanan münavebe sistemi tanımlanmalı ve bireysel ürünlerden sağlanan gelir hesaplanmalı ve brüt gelirden giderler indirilerek net gelir bulunmalıdır.</a:t>
            </a:r>
            <a:endParaRPr lang="tr-TR" sz="2200" dirty="0">
              <a:solidFill>
                <a:prstClr val="black"/>
              </a:solidFill>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823889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5" y="0"/>
            <a:ext cx="6356393" cy="1107996"/>
          </a:xfrm>
          <a:prstGeom prst="rect">
            <a:avLst/>
          </a:prstGeom>
        </p:spPr>
        <p:txBody>
          <a:bodyPr wrap="square">
            <a:spAutoFit/>
          </a:bodyPr>
          <a:lstStyle/>
          <a:p>
            <a:pPr marL="0" lvl="1" algn="ctr">
              <a:spcBef>
                <a:spcPct val="20000"/>
              </a:spcBef>
              <a:buClr>
                <a:schemeClr val="accent1"/>
              </a:buClr>
            </a:pPr>
            <a:r>
              <a:rPr lang="tr-TR" sz="2200" b="1" dirty="0"/>
              <a:t>Kıymet Takdiri Komisyonu Ve Bilirkişi Kurullarınca Kamulaştırma Bedelinin Takdirinde Dikkat Edilecek Unsurlar</a:t>
            </a:r>
          </a:p>
        </p:txBody>
      </p:sp>
      <p:sp>
        <p:nvSpPr>
          <p:cNvPr id="4" name="Dikdörtgen 3"/>
          <p:cNvSpPr/>
          <p:nvPr/>
        </p:nvSpPr>
        <p:spPr>
          <a:xfrm>
            <a:off x="782858" y="1306620"/>
            <a:ext cx="7557470" cy="2954655"/>
          </a:xfrm>
          <a:prstGeom prst="rect">
            <a:avLst/>
          </a:prstGeom>
        </p:spPr>
        <p:txBody>
          <a:bodyPr wrap="square">
            <a:spAutoFit/>
          </a:bodyPr>
          <a:lstStyle/>
          <a:p>
            <a:pPr marR="12065" algn="just">
              <a:spcBef>
                <a:spcPts val="600"/>
              </a:spcBef>
              <a:tabLst>
                <a:tab pos="572770" algn="l"/>
              </a:tabLst>
            </a:pPr>
            <a:r>
              <a:rPr lang="tr-TR" sz="2200" b="1" dirty="0">
                <a:solidFill>
                  <a:prstClr val="black"/>
                </a:solidFill>
                <a:ea typeface="Times New Roman" panose="02020603050405020304" pitchFamily="18" charset="0"/>
                <a:cs typeface="Arial" panose="020B0604020202020204" pitchFamily="34" charset="0"/>
              </a:rPr>
              <a:t>Cinsi arazi olan taşınmazın kamulaştırma bedelinin tespiti</a:t>
            </a:r>
          </a:p>
          <a:p>
            <a:pPr marR="12065" algn="just">
              <a:spcBef>
                <a:spcPts val="600"/>
              </a:spcBef>
              <a:tabLst>
                <a:tab pos="572770" algn="l"/>
              </a:tabLst>
            </a:pPr>
            <a:endParaRPr lang="tr-TR" sz="2200" b="1" dirty="0">
              <a:solidFill>
                <a:prstClr val="black"/>
              </a:solidFill>
              <a:ea typeface="Times New Roman" panose="02020603050405020304" pitchFamily="18" charset="0"/>
              <a:cs typeface="Arial" panose="020B0604020202020204" pitchFamily="34" charset="0"/>
            </a:endParaRPr>
          </a:p>
          <a:p>
            <a:pPr marL="342900" marR="12065" indent="-342900" algn="just">
              <a:spcBef>
                <a:spcPts val="600"/>
              </a:spcBef>
              <a:buFont typeface="Wingdings" panose="05000000000000000000" pitchFamily="2" charset="2"/>
              <a:buChar char="Ø"/>
              <a:tabLst>
                <a:tab pos="572770" algn="l"/>
              </a:tabLst>
            </a:pPr>
            <a:r>
              <a:rPr lang="tr-TR" sz="2200" dirty="0"/>
              <a:t>Arazide yaygın olarak yetiştirilen ürünlerin gayrisafi üretim değerinden arazi kirası hariç diğer üretim masrafları toplamının çıkarılması ile her bir üretim faaliyetinin net gelirleri tespit edilmelidir. Arazide yetiştirilen ürünlerin net gelirleri toplamı, münavebe süresine bölünerek arazinin yıllık ortalama net gelirleri bulunmalıdır. </a:t>
            </a:r>
          </a:p>
        </p:txBody>
      </p:sp>
    </p:spTree>
    <p:extLst>
      <p:ext uri="{BB962C8B-B14F-4D97-AF65-F5344CB8AC3E}">
        <p14:creationId xmlns:p14="http://schemas.microsoft.com/office/powerpoint/2010/main" val="22194300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4570482"/>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Akerson</a:t>
            </a:r>
            <a:r>
              <a:rPr lang="tr-TR" sz="1400" spc="-50" dirty="0" smtClean="0">
                <a:solidFill>
                  <a:srgbClr val="000000"/>
                </a:solidFill>
                <a:ea typeface="Trebuchet MS" panose="020B0603020202020204" pitchFamily="34" charset="0"/>
                <a:cs typeface="Trebuchet MS" panose="020B0603020202020204" pitchFamily="34" charset="0"/>
              </a:rPr>
              <a:t>, B.C., 1980. </a:t>
            </a: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Appraiser’s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Workbook</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Institute</a:t>
            </a:r>
            <a:r>
              <a:rPr lang="tr-TR" sz="1400" spc="-50" dirty="0" smtClean="0">
                <a:solidFill>
                  <a:srgbClr val="000000"/>
                </a:solidFill>
                <a:ea typeface="Trebuchet MS" panose="020B0603020202020204" pitchFamily="34" charset="0"/>
                <a:cs typeface="Trebuchet MS" panose="020B0603020202020204" pitchFamily="34" charset="0"/>
              </a:rPr>
              <a:t>, Chicago,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Baum</a:t>
            </a:r>
            <a:r>
              <a:rPr lang="tr-TR" sz="1400" spc="-50" dirty="0" smtClean="0">
                <a:solidFill>
                  <a:srgbClr val="000000"/>
                </a:solidFill>
                <a:ea typeface="Trebuchet MS" panose="020B0603020202020204" pitchFamily="34" charset="0"/>
                <a:cs typeface="Trebuchet MS" panose="020B0603020202020204" pitchFamily="34" charset="0"/>
              </a:rPr>
              <a:t>, A., </a:t>
            </a:r>
            <a:r>
              <a:rPr lang="tr-TR" sz="1400" spc="-50" dirty="0" err="1" smtClean="0">
                <a:solidFill>
                  <a:srgbClr val="000000"/>
                </a:solidFill>
                <a:ea typeface="Trebuchet MS" panose="020B0603020202020204" pitchFamily="34" charset="0"/>
                <a:cs typeface="Trebuchet MS" panose="020B0603020202020204" pitchFamily="34" charset="0"/>
              </a:rPr>
              <a:t>Mackmin</a:t>
            </a:r>
            <a:r>
              <a:rPr lang="tr-TR" sz="1400" spc="-50" dirty="0" smtClean="0">
                <a:solidFill>
                  <a:srgbClr val="000000"/>
                </a:solidFill>
                <a:ea typeface="Trebuchet MS" panose="020B0603020202020204" pitchFamily="34" charset="0"/>
                <a:cs typeface="Trebuchet MS" panose="020B0603020202020204" pitchFamily="34" charset="0"/>
              </a:rPr>
              <a:t>, D.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Nunnington</a:t>
            </a:r>
            <a:r>
              <a:rPr lang="tr-TR" sz="1400" spc="-50" dirty="0" smtClean="0">
                <a:solidFill>
                  <a:srgbClr val="000000"/>
                </a:solidFill>
                <a:ea typeface="Trebuchet MS" panose="020B0603020202020204" pitchFamily="34" charset="0"/>
                <a:cs typeface="Trebuchet MS" panose="020B0603020202020204" pitchFamily="34" charset="0"/>
              </a:rPr>
              <a:t>, N., 1997. </a:t>
            </a:r>
            <a:r>
              <a:rPr lang="tr-TR" sz="1400" spc="-50" dirty="0" err="1" smtClean="0">
                <a:solidFill>
                  <a:srgbClr val="000000"/>
                </a:solidFill>
                <a:ea typeface="Trebuchet MS" panose="020B0603020202020204" pitchFamily="34" charset="0"/>
                <a:cs typeface="Trebuchet MS" panose="020B0603020202020204" pitchFamily="34" charset="0"/>
              </a:rPr>
              <a:t>Income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Approach</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to</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Property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Valuation</a:t>
            </a:r>
            <a:r>
              <a:rPr lang="tr-TR" sz="1400" spc="-50" dirty="0" smtClean="0">
                <a:solidFill>
                  <a:srgbClr val="000000"/>
                </a:solidFill>
                <a:ea typeface="Trebuchet MS" panose="020B0603020202020204" pitchFamily="34" charset="0"/>
                <a:cs typeface="Trebuchet MS" panose="020B0603020202020204" pitchFamily="34" charset="0"/>
              </a:rPr>
              <a:t>, , Edition 4, International </a:t>
            </a:r>
            <a:r>
              <a:rPr lang="tr-TR" sz="1400" spc="-50" dirty="0" err="1" smtClean="0">
                <a:solidFill>
                  <a:srgbClr val="000000"/>
                </a:solidFill>
                <a:ea typeface="Trebuchet MS" panose="020B0603020202020204" pitchFamily="34" charset="0"/>
                <a:cs typeface="Trebuchet MS" panose="020B0603020202020204" pitchFamily="34" charset="0"/>
              </a:rPr>
              <a:t>Thomson</a:t>
            </a:r>
            <a:r>
              <a:rPr lang="tr-TR" sz="1400" spc="-50" dirty="0" smtClean="0">
                <a:solidFill>
                  <a:srgbClr val="000000"/>
                </a:solidFill>
                <a:ea typeface="Trebuchet MS" panose="020B0603020202020204" pitchFamily="34" charset="0"/>
                <a:cs typeface="Trebuchet MS" panose="020B0603020202020204" pitchFamily="34" charset="0"/>
              </a:rPr>
              <a:t> Business </a:t>
            </a:r>
            <a:r>
              <a:rPr lang="tr-TR" sz="1400" spc="-50" dirty="0" err="1" smtClean="0">
                <a:solidFill>
                  <a:srgbClr val="000000"/>
                </a:solidFill>
                <a:ea typeface="Trebuchet MS" panose="020B0603020202020204" pitchFamily="34" charset="0"/>
                <a:cs typeface="Trebuchet MS" panose="020B0603020202020204" pitchFamily="34" charset="0"/>
              </a:rPr>
              <a:t>Press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London</a:t>
            </a:r>
            <a:r>
              <a:rPr lang="tr-TR" sz="1400" spc="-50" dirty="0" smtClean="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Casler</a:t>
            </a:r>
            <a:r>
              <a:rPr lang="tr-TR" sz="1400" spc="-50" dirty="0" smtClean="0">
                <a:solidFill>
                  <a:srgbClr val="000000"/>
                </a:solidFill>
                <a:ea typeface="Trebuchet MS" panose="020B0603020202020204" pitchFamily="34" charset="0"/>
                <a:cs typeface="Trebuchet MS" panose="020B0603020202020204" pitchFamily="34" charset="0"/>
              </a:rPr>
              <a:t>, G.L.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White, G.B., 1982. </a:t>
            </a:r>
            <a:r>
              <a:rPr lang="tr-TR" sz="1400" spc="-50" dirty="0" err="1" smtClean="0">
                <a:solidFill>
                  <a:srgbClr val="000000"/>
                </a:solidFill>
                <a:ea typeface="Trebuchet MS" panose="020B0603020202020204" pitchFamily="34" charset="0"/>
                <a:cs typeface="Trebuchet MS" panose="020B0603020202020204" pitchFamily="34" charset="0"/>
              </a:rPr>
              <a:t>Alternative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Methods</a:t>
            </a:r>
            <a:r>
              <a:rPr lang="tr-TR" sz="1400" spc="-50" dirty="0" smtClean="0">
                <a:solidFill>
                  <a:srgbClr val="000000"/>
                </a:solidFill>
                <a:ea typeface="Trebuchet MS" panose="020B0603020202020204" pitchFamily="34" charset="0"/>
                <a:cs typeface="Trebuchet MS" panose="020B0603020202020204" pitchFamily="34" charset="0"/>
              </a:rPr>
              <a:t> of </a:t>
            </a:r>
            <a:r>
              <a:rPr lang="tr-TR" sz="1400" spc="-50" dirty="0" err="1" smtClean="0">
                <a:solidFill>
                  <a:srgbClr val="000000"/>
                </a:solidFill>
                <a:ea typeface="Trebuchet MS" panose="020B0603020202020204" pitchFamily="34" charset="0"/>
                <a:cs typeface="Trebuchet MS" panose="020B0603020202020204" pitchFamily="34" charset="0"/>
              </a:rPr>
              <a:t>Capitalizing</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Income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From</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Orchard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Groves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Vineyards</a:t>
            </a:r>
            <a:r>
              <a:rPr lang="tr-TR" sz="1400" spc="-50" dirty="0" smtClean="0">
                <a:solidFill>
                  <a:srgbClr val="000000"/>
                </a:solidFill>
                <a:ea typeface="Trebuchet MS" panose="020B0603020202020204" pitchFamily="34" charset="0"/>
                <a:cs typeface="Trebuchet MS" panose="020B0603020202020204" pitchFamily="34" charset="0"/>
              </a:rPr>
              <a:t> Cornell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Staff</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Paper</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July</a:t>
            </a:r>
            <a:r>
              <a:rPr lang="tr-TR" sz="1400" spc="-50" dirty="0" smtClean="0">
                <a:solidFill>
                  <a:srgbClr val="000000"/>
                </a:solidFill>
                <a:ea typeface="Trebuchet MS" panose="020B0603020202020204" pitchFamily="34" charset="0"/>
                <a:cs typeface="Trebuchet MS" panose="020B0603020202020204" pitchFamily="34" charset="0"/>
              </a:rPr>
              <a:t> 1982, No: 82-22,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Conneman</a:t>
            </a:r>
            <a:r>
              <a:rPr lang="tr-TR" sz="1400" spc="-50" dirty="0" smtClean="0">
                <a:solidFill>
                  <a:srgbClr val="000000"/>
                </a:solidFill>
                <a:ea typeface="Trebuchet MS" panose="020B0603020202020204" pitchFamily="34" charset="0"/>
                <a:cs typeface="Trebuchet MS" panose="020B0603020202020204" pitchFamily="34" charset="0"/>
              </a:rPr>
              <a:t>,, G.J. 1983. Farm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Handbook</a:t>
            </a:r>
            <a:r>
              <a:rPr lang="tr-TR" sz="1400" spc="-50" dirty="0" smtClean="0">
                <a:solidFill>
                  <a:srgbClr val="000000"/>
                </a:solidFill>
                <a:ea typeface="Trebuchet MS" panose="020B0603020202020204" pitchFamily="34" charset="0"/>
                <a:cs typeface="Trebuchet MS" panose="020B0603020202020204" pitchFamily="34" charset="0"/>
              </a:rPr>
              <a:t>, Cornell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Ithaca</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Newyork</a:t>
            </a:r>
            <a:r>
              <a:rPr lang="tr-TR" sz="1400" spc="-50" dirty="0" smtClean="0">
                <a:solidFill>
                  <a:srgbClr val="000000"/>
                </a:solidFill>
                <a:ea typeface="Trebuchet MS" panose="020B0603020202020204" pitchFamily="34" charset="0"/>
                <a:cs typeface="Trebuchet MS" panose="020B0603020202020204" pitchFamily="34" charset="0"/>
              </a:rPr>
              <a:t>,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Murray</a:t>
            </a:r>
            <a:r>
              <a:rPr lang="tr-TR" sz="1400" spc="-50" dirty="0" smtClean="0">
                <a:solidFill>
                  <a:srgbClr val="000000"/>
                </a:solidFill>
                <a:ea typeface="Trebuchet MS" panose="020B0603020202020204" pitchFamily="34" charset="0"/>
                <a:cs typeface="Trebuchet MS" panose="020B0603020202020204" pitchFamily="34" charset="0"/>
              </a:rPr>
              <a:t>, W.G., </a:t>
            </a:r>
            <a:r>
              <a:rPr lang="tr-TR" sz="1400" spc="-50" dirty="0" err="1" smtClean="0">
                <a:solidFill>
                  <a:srgbClr val="000000"/>
                </a:solidFill>
                <a:ea typeface="Trebuchet MS" panose="020B0603020202020204" pitchFamily="34" charset="0"/>
                <a:cs typeface="Trebuchet MS" panose="020B0603020202020204" pitchFamily="34" charset="0"/>
              </a:rPr>
              <a:t>Hariss</a:t>
            </a:r>
            <a:r>
              <a:rPr lang="tr-TR" sz="1400" spc="-50" dirty="0" smtClean="0">
                <a:solidFill>
                  <a:srgbClr val="000000"/>
                </a:solidFill>
                <a:ea typeface="Trebuchet MS" panose="020B0603020202020204" pitchFamily="34" charset="0"/>
                <a:cs typeface="Trebuchet MS" panose="020B0603020202020204" pitchFamily="34" charset="0"/>
              </a:rPr>
              <a:t>, D.G., Miller, G.A.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Thompson</a:t>
            </a:r>
            <a:r>
              <a:rPr lang="tr-TR" sz="1400" spc="-50" dirty="0" smtClean="0">
                <a:solidFill>
                  <a:srgbClr val="000000"/>
                </a:solidFill>
                <a:ea typeface="Trebuchet MS" panose="020B0603020202020204" pitchFamily="34" charset="0"/>
                <a:cs typeface="Trebuchet MS" panose="020B0603020202020204" pitchFamily="34" charset="0"/>
              </a:rPr>
              <a:t>, N.S., 1983. Farm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Valuation</a:t>
            </a:r>
            <a:r>
              <a:rPr lang="tr-TR" sz="1400" spc="-50" dirty="0" smtClean="0">
                <a:solidFill>
                  <a:srgbClr val="000000"/>
                </a:solidFill>
                <a:ea typeface="Trebuchet MS" panose="020B0603020202020204" pitchFamily="34" charset="0"/>
                <a:cs typeface="Trebuchet MS" panose="020B0603020202020204" pitchFamily="34" charset="0"/>
              </a:rPr>
              <a:t>, , </a:t>
            </a:r>
            <a:r>
              <a:rPr lang="tr-TR" sz="1400" spc="-50" dirty="0" err="1" smtClean="0">
                <a:solidFill>
                  <a:srgbClr val="000000"/>
                </a:solidFill>
                <a:ea typeface="Trebuchet MS" panose="020B0603020202020204" pitchFamily="34" charset="0"/>
                <a:cs typeface="Trebuchet MS" panose="020B0603020202020204" pitchFamily="34" charset="0"/>
              </a:rPr>
              <a:t>Sixth</a:t>
            </a:r>
            <a:r>
              <a:rPr lang="tr-TR" sz="1400" spc="-50" dirty="0" smtClean="0">
                <a:solidFill>
                  <a:srgbClr val="000000"/>
                </a:solidFill>
                <a:ea typeface="Trebuchet MS" panose="020B0603020202020204" pitchFamily="34" charset="0"/>
                <a:cs typeface="Trebuchet MS" panose="020B0603020202020204" pitchFamily="34" charset="0"/>
              </a:rPr>
              <a:t> Edition, </a:t>
            </a: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Iowa </a:t>
            </a:r>
            <a:r>
              <a:rPr lang="tr-TR" sz="1400" spc="-50" dirty="0" err="1" smtClean="0">
                <a:solidFill>
                  <a:srgbClr val="000000"/>
                </a:solidFill>
                <a:ea typeface="Trebuchet MS" panose="020B0603020202020204" pitchFamily="34" charset="0"/>
                <a:cs typeface="Trebuchet MS" panose="020B0603020202020204" pitchFamily="34" charset="0"/>
              </a:rPr>
              <a:t>State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Press</a:t>
            </a:r>
            <a:r>
              <a:rPr lang="tr-TR" sz="1400" spc="-50" dirty="0" smtClean="0">
                <a:solidFill>
                  <a:srgbClr val="000000"/>
                </a:solidFill>
                <a:ea typeface="Trebuchet MS" panose="020B0603020202020204" pitchFamily="34" charset="0"/>
                <a:cs typeface="Trebuchet MS" panose="020B0603020202020204" pitchFamily="34" charset="0"/>
              </a:rPr>
              <a:t>, Iowa, USA.</a:t>
            </a:r>
          </a:p>
          <a:p>
            <a:pPr marL="342900" indent="-342900">
              <a:lnSpc>
                <a:spcPct val="150000"/>
              </a:lnSpc>
              <a:spcBef>
                <a:spcPts val="600"/>
              </a:spcBef>
              <a:spcAft>
                <a:spcPts val="600"/>
              </a:spcAft>
              <a:buFont typeface="Wingdings" panose="05000000000000000000" pitchFamily="2" charset="2"/>
              <a:buChar char="Ø"/>
            </a:pPr>
            <a:r>
              <a:rPr lang="tr-TR" sz="1400" spc="-50" dirty="0" smtClean="0">
                <a:solidFill>
                  <a:srgbClr val="000000"/>
                </a:solidFill>
                <a:ea typeface="Trebuchet MS" panose="020B0603020202020204" pitchFamily="34" charset="0"/>
                <a:cs typeface="Trebuchet MS" panose="020B0603020202020204" pitchFamily="34" charset="0"/>
              </a:rPr>
              <a:t>Mülayim, Z.G., 2001. Tarımsal Değer Biçme ve Bilirkişilik, Yenilenmiş ve Genişletilmiş, II. Baskı, Yetkin Yayınları, Ankara.</a:t>
            </a:r>
          </a:p>
        </p:txBody>
      </p:sp>
    </p:spTree>
    <p:extLst>
      <p:ext uri="{BB962C8B-B14F-4D97-AF65-F5344CB8AC3E}">
        <p14:creationId xmlns:p14="http://schemas.microsoft.com/office/powerpoint/2010/main" val="40192693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17067</TotalTime>
  <Words>938</Words>
  <Application>Microsoft Office PowerPoint</Application>
  <PresentationFormat>Ekran Gösterisi (4:3)</PresentationFormat>
  <Paragraphs>47</Paragraphs>
  <Slides>11</Slides>
  <Notes>0</Notes>
  <HiddenSlides>0</HiddenSlides>
  <MMClips>0</MMClips>
  <ScaleCrop>false</ScaleCrop>
  <HeadingPairs>
    <vt:vector size="4" baseType="variant">
      <vt:variant>
        <vt:lpstr>Tema</vt:lpstr>
      </vt:variant>
      <vt:variant>
        <vt:i4>3</vt:i4>
      </vt:variant>
      <vt:variant>
        <vt:lpstr>Slayt Başlıkları</vt:lpstr>
      </vt:variant>
      <vt:variant>
        <vt:i4>11</vt:i4>
      </vt:variant>
    </vt:vector>
  </HeadingPairs>
  <TitlesOfParts>
    <vt:vector size="14" baseType="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844</cp:revision>
  <cp:lastPrinted>2016-10-24T07:53:35Z</cp:lastPrinted>
  <dcterms:created xsi:type="dcterms:W3CDTF">2016-09-18T09:35:24Z</dcterms:created>
  <dcterms:modified xsi:type="dcterms:W3CDTF">2020-02-24T07:30:56Z</dcterms:modified>
</cp:coreProperties>
</file>