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7" r:id="rId4"/>
    <p:sldId id="268" r:id="rId5"/>
    <p:sldId id="257" r:id="rId6"/>
    <p:sldId id="269" r:id="rId7"/>
    <p:sldId id="270" r:id="rId8"/>
    <p:sldId id="280" r:id="rId9"/>
    <p:sldId id="258" r:id="rId10"/>
    <p:sldId id="260" r:id="rId11"/>
    <p:sldId id="261" r:id="rId12"/>
    <p:sldId id="262" r:id="rId13"/>
    <p:sldId id="259" r:id="rId14"/>
    <p:sldId id="263" r:id="rId15"/>
    <p:sldId id="284" r:id="rId16"/>
    <p:sldId id="264" r:id="rId17"/>
    <p:sldId id="285" r:id="rId18"/>
    <p:sldId id="265" r:id="rId19"/>
    <p:sldId id="286" r:id="rId20"/>
    <p:sldId id="266" r:id="rId21"/>
    <p:sldId id="271" r:id="rId22"/>
    <p:sldId id="288" r:id="rId23"/>
    <p:sldId id="272" r:id="rId24"/>
    <p:sldId id="281" r:id="rId25"/>
    <p:sldId id="273" r:id="rId26"/>
    <p:sldId id="274" r:id="rId27"/>
    <p:sldId id="282" r:id="rId28"/>
    <p:sldId id="289" r:id="rId29"/>
    <p:sldId id="283" r:id="rId30"/>
    <p:sldId id="290" r:id="rId31"/>
    <p:sldId id="287" r:id="rId32"/>
    <p:sldId id="276" r:id="rId33"/>
    <p:sldId id="291" r:id="rId34"/>
    <p:sldId id="277" r:id="rId35"/>
    <p:sldId id="278" r:id="rId36"/>
    <p:sldId id="279" r:id="rId37"/>
    <p:sldId id="294" r:id="rId38"/>
    <p:sldId id="295" r:id="rId39"/>
    <p:sldId id="292" r:id="rId40"/>
    <p:sldId id="293" r:id="rId41"/>
    <p:sldId id="296"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85408A6-1AA3-4767-8E18-418E457BA55F}" type="datetimeFigureOut">
              <a:rPr lang="tr-TR" smtClean="0"/>
              <a:pPr/>
              <a:t>17.12.2020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373E84-0EF8-41C6-8652-1714B620664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408A6-1AA3-4767-8E18-418E457BA55F}" type="datetimeFigureOut">
              <a:rPr lang="tr-TR" smtClean="0"/>
              <a:pPr/>
              <a:t>17.12.2020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73E84-0EF8-41C6-8652-1714B620664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Mit- Efsane- Destan</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Max</a:t>
            </a:r>
            <a:r>
              <a:rPr lang="tr-TR" dirty="0" smtClean="0"/>
              <a:t> </a:t>
            </a:r>
            <a:r>
              <a:rPr lang="tr-TR" dirty="0" err="1" smtClean="0"/>
              <a:t>Müller</a:t>
            </a:r>
            <a:r>
              <a:rPr lang="tr-TR" dirty="0" smtClean="0"/>
              <a:t> (1823-1900)</a:t>
            </a:r>
            <a:br>
              <a:rPr lang="tr-TR" dirty="0" smtClean="0"/>
            </a:br>
            <a:endParaRPr lang="tr-TR" dirty="0"/>
          </a:p>
        </p:txBody>
      </p:sp>
      <p:sp>
        <p:nvSpPr>
          <p:cNvPr id="3" name="2 İçerik Yer Tutucusu"/>
          <p:cNvSpPr>
            <a:spLocks noGrp="1"/>
          </p:cNvSpPr>
          <p:nvPr>
            <p:ph idx="1"/>
          </p:nvPr>
        </p:nvSpPr>
        <p:spPr/>
        <p:txBody>
          <a:bodyPr>
            <a:normAutofit fontScale="62500" lnSpcReduction="20000"/>
          </a:bodyPr>
          <a:lstStyle/>
          <a:p>
            <a:pPr algn="just">
              <a:buNone/>
            </a:pPr>
            <a:r>
              <a:rPr lang="tr-TR" dirty="0" smtClean="0"/>
              <a:t>• </a:t>
            </a:r>
            <a:r>
              <a:rPr lang="tr-TR" dirty="0"/>
              <a:t>Mitler, doğal süreçlerin metaforlarıdır.</a:t>
            </a:r>
          </a:p>
          <a:p>
            <a:pPr algn="just">
              <a:buNone/>
            </a:pPr>
            <a:r>
              <a:rPr lang="tr-TR" dirty="0"/>
              <a:t>• İngiliz mitolojisinin ve halk ürünlerinin, halkın Aryan geçmişine ait olduğunu; Sanskritçeyle karşılaştırmalar yapıldığı takdirde bu benzerliklerin ve ortaklıkların keşfedilebileceğini düşünüyordu.</a:t>
            </a:r>
          </a:p>
          <a:p>
            <a:pPr algn="just">
              <a:buNone/>
            </a:pPr>
            <a:r>
              <a:rPr lang="tr-TR" dirty="0"/>
              <a:t>• “Dil hastalığı” : unutma süreçleri ve yanlış çeviriler nedeniyle anlatılar değişir; fakat mitler belleği güçlendiren (</a:t>
            </a:r>
            <a:r>
              <a:rPr lang="tr-TR" dirty="0" err="1"/>
              <a:t>mnemonics</a:t>
            </a:r>
            <a:r>
              <a:rPr lang="tr-TR" dirty="0"/>
              <a:t>) metaforik kodlardır.</a:t>
            </a:r>
          </a:p>
          <a:p>
            <a:pPr algn="just">
              <a:buNone/>
            </a:pPr>
            <a:r>
              <a:rPr lang="tr-TR" dirty="0"/>
              <a:t>• Bu kodlar yani mitler, dünyanın geçirdiği değişikliklere dair bilgilerin de izlerini taşıyordu, ona göre özellikle de güneşin hareketleri.</a:t>
            </a:r>
          </a:p>
          <a:p>
            <a:pPr algn="just">
              <a:buNone/>
            </a:pPr>
            <a:r>
              <a:rPr lang="tr-TR" dirty="0"/>
              <a:t>• Mitlerin, insanların soyut düşünceye sahip olmadığı ama bir neden bulma düşüncesinde olduğu bir dönemde ortaya çıktığını düşünüyordu. </a:t>
            </a:r>
          </a:p>
          <a:p>
            <a:pPr lvl="1" algn="just">
              <a:buNone/>
            </a:pPr>
            <a:r>
              <a:rPr lang="tr-TR" dirty="0"/>
              <a:t>• 1. Tematik Dönem: Kökenlerin ve dillerin gramer şekillerinin oluştuğu dönemdir.</a:t>
            </a:r>
          </a:p>
          <a:p>
            <a:pPr lvl="1" algn="just">
              <a:buNone/>
            </a:pPr>
            <a:r>
              <a:rPr lang="tr-TR" dirty="0"/>
              <a:t>• 2. Diyalektik Dönem: Aryan, Türk ve Sami dil aileleri gibi, başlıca dil ailelerinin şekillendiği dönem.</a:t>
            </a:r>
          </a:p>
          <a:p>
            <a:pPr lvl="1" algn="just">
              <a:buNone/>
            </a:pPr>
            <a:r>
              <a:rPr lang="tr-TR" dirty="0"/>
              <a:t>• 3. Mitolojik Dönem: Mitlerin oluşup şekillendiği dönem.</a:t>
            </a:r>
          </a:p>
          <a:p>
            <a:pPr lvl="1" algn="just">
              <a:buNone/>
            </a:pPr>
            <a:r>
              <a:rPr lang="tr-TR" dirty="0"/>
              <a:t>• 4. Popüler Dönem: Ulusal dillerin oluşup şekillendiği dönem. </a:t>
            </a:r>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James </a:t>
            </a:r>
            <a:r>
              <a:rPr lang="tr-TR" dirty="0" err="1" smtClean="0"/>
              <a:t>Frazer</a:t>
            </a:r>
            <a:r>
              <a:rPr lang="tr-TR" dirty="0" smtClean="0"/>
              <a:t> (1854-1941)</a:t>
            </a:r>
            <a:br>
              <a:rPr lang="tr-TR" dirty="0" smtClean="0"/>
            </a:b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a:t>Yunan ve Roma mitolojilerini yorumlamıştır.</a:t>
            </a:r>
          </a:p>
          <a:p>
            <a:pPr>
              <a:buNone/>
            </a:pPr>
            <a:r>
              <a:rPr lang="tr-TR" dirty="0"/>
              <a:t>• Yorumları bugün gerek antropoloji gerekse de halkbilimi literatüründe çok geride kalmıştır.</a:t>
            </a:r>
          </a:p>
          <a:p>
            <a:pPr>
              <a:buNone/>
            </a:pPr>
            <a:r>
              <a:rPr lang="tr-TR" dirty="0"/>
              <a:t>• Onun ardından antropolojide yerleşen alan araştırması geleneğiyle, birçok </a:t>
            </a:r>
            <a:r>
              <a:rPr lang="tr-TR" dirty="0" smtClean="0"/>
              <a:t>öteki </a:t>
            </a:r>
            <a:r>
              <a:rPr lang="tr-TR" dirty="0"/>
              <a:t>ile tanışılmış ve onların da mitleri kayda geçmiştir.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C. G. </a:t>
            </a:r>
            <a:r>
              <a:rPr lang="tr-TR" dirty="0" err="1" smtClean="0"/>
              <a:t>Jung</a:t>
            </a:r>
            <a:r>
              <a:rPr lang="tr-TR" dirty="0" smtClean="0"/>
              <a:t> (1875-1961)</a:t>
            </a:r>
            <a:br>
              <a:rPr lang="tr-TR" dirty="0" smtClean="0"/>
            </a:b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dirty="0" smtClean="0"/>
              <a:t>Mit, kolektif bilinçdışının ürünüdür. Toplumsal/kolektif </a:t>
            </a:r>
            <a:r>
              <a:rPr lang="tr-TR" dirty="0" smtClean="0"/>
              <a:t>bilinçdışı, </a:t>
            </a:r>
            <a:r>
              <a:rPr lang="tr-TR" dirty="0" smtClean="0"/>
              <a:t>ona göre toplumu oluşturan herkes tarafından paylaşılmaktadır.</a:t>
            </a:r>
          </a:p>
          <a:p>
            <a:r>
              <a:rPr lang="tr-TR" dirty="0" smtClean="0"/>
              <a:t>Bu bilinçdışı düşünce, tüm insanlarda bulunur.</a:t>
            </a:r>
          </a:p>
          <a:p>
            <a:pPr algn="just"/>
            <a:r>
              <a:rPr lang="tr-TR" dirty="0" smtClean="0"/>
              <a:t>Mit, rüyalar ve bilinçdışının diğer işlerinde de görülen ortak arketiplere (ilk örnek) sahiptir.</a:t>
            </a:r>
          </a:p>
          <a:p>
            <a:pPr algn="just"/>
            <a:r>
              <a:rPr lang="tr-TR" dirty="0" err="1" smtClean="0"/>
              <a:t>Jung’u</a:t>
            </a:r>
            <a:r>
              <a:rPr lang="tr-TR" dirty="0" smtClean="0"/>
              <a:t> takip eden araştırmacılar arketiplerin tüm dünyada aynı olduğunu iddia ederken, Freud’u takip edenler mitlerde bulunan sembollerin kültürler arasında farklılıklara sahip olmakla beraber çocukların sosyalizasyonunda ve yetiştirilmelerinde bir yansıtma olarak kullanıldığını söylerler.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Alan </a:t>
            </a:r>
            <a:r>
              <a:rPr lang="tr-TR" dirty="0" err="1" smtClean="0"/>
              <a:t>Dundes</a:t>
            </a:r>
            <a:r>
              <a:rPr lang="tr-TR" dirty="0" smtClean="0"/>
              <a:t> (1934-2005)</a:t>
            </a:r>
            <a:br>
              <a:rPr lang="tr-TR" dirty="0" smtClean="0"/>
            </a:br>
            <a:endParaRPr lang="tr-TR" dirty="0"/>
          </a:p>
        </p:txBody>
      </p:sp>
      <p:sp>
        <p:nvSpPr>
          <p:cNvPr id="3" name="2 İçerik Yer Tutucusu"/>
          <p:cNvSpPr>
            <a:spLocks noGrp="1"/>
          </p:cNvSpPr>
          <p:nvPr>
            <p:ph idx="1"/>
          </p:nvPr>
        </p:nvSpPr>
        <p:spPr/>
        <p:txBody>
          <a:bodyPr>
            <a:normAutofit lnSpcReduction="10000"/>
          </a:bodyPr>
          <a:lstStyle/>
          <a:p>
            <a:pPr algn="just">
              <a:buNone/>
            </a:pPr>
            <a:r>
              <a:rPr lang="tr-TR" dirty="0" smtClean="0"/>
              <a:t>• </a:t>
            </a:r>
            <a:r>
              <a:rPr lang="tr-TR" dirty="0"/>
              <a:t>Mitleri, efsaneleri, halk hikâyelerini de halkbilimine dâhil ederek, günümüzdeki halkbilim içeriğine en yakın listeyi oluşturmuştur.</a:t>
            </a:r>
          </a:p>
          <a:p>
            <a:pPr algn="just">
              <a:buNone/>
            </a:pPr>
            <a:r>
              <a:rPr lang="tr-TR" dirty="0"/>
              <a:t>• Evrensel yaklaşımı bir anlamda koruyarak mitlerin, erişkinlerin yansıtma sistemlerinden biri </a:t>
            </a:r>
            <a:r>
              <a:rPr lang="tr-TR" dirty="0" smtClean="0"/>
              <a:t>olarak kullanıldığını </a:t>
            </a:r>
            <a:r>
              <a:rPr lang="tr-TR" dirty="0"/>
              <a:t>söylemiştir.</a:t>
            </a:r>
          </a:p>
          <a:p>
            <a:pPr algn="just">
              <a:buNone/>
            </a:pPr>
            <a:r>
              <a:rPr lang="tr-TR" dirty="0"/>
              <a:t>• Mitler, tuvalet terbiyesinden, </a:t>
            </a:r>
            <a:r>
              <a:rPr lang="tr-TR" dirty="0" err="1"/>
              <a:t>Oedipus</a:t>
            </a:r>
            <a:r>
              <a:rPr lang="tr-TR" dirty="0"/>
              <a:t> veya </a:t>
            </a:r>
            <a:r>
              <a:rPr lang="tr-TR" dirty="0" err="1"/>
              <a:t>Elektra</a:t>
            </a:r>
            <a:r>
              <a:rPr lang="tr-TR" dirty="0"/>
              <a:t> komplekslerine kadar etkilidir.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Mircea</a:t>
            </a:r>
            <a:r>
              <a:rPr lang="tr-TR" dirty="0" smtClean="0"/>
              <a:t> </a:t>
            </a:r>
            <a:r>
              <a:rPr lang="tr-TR" dirty="0" err="1" smtClean="0"/>
              <a:t>Eliade</a:t>
            </a:r>
            <a:r>
              <a:rPr lang="tr-TR" dirty="0" smtClean="0"/>
              <a:t> (1907-1986)</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pPr algn="just">
              <a:buNone/>
            </a:pPr>
            <a:r>
              <a:rPr lang="tr-TR" dirty="0" smtClean="0"/>
              <a:t>• </a:t>
            </a:r>
            <a:r>
              <a:rPr lang="tr-TR" dirty="0"/>
              <a:t>Mit, kutsal bir öyküyü anlatır. En eski zamanda, “başlangıçtaki” masallara özgü zamanda olup bitmiş bir olayı anlatır.</a:t>
            </a:r>
          </a:p>
          <a:p>
            <a:pPr algn="just">
              <a:buNone/>
            </a:pPr>
            <a:r>
              <a:rPr lang="tr-TR" dirty="0"/>
              <a:t>• Mit, Doğaüstü Varlıkların başarıları sayesinde, ister eksiksiz olarak bütün gerçeklik, isterse onun yalnızca bir parçası olsun, bir gerçekliğin nasıl yaşama geçtiğini anlatır. Bu yüzden miti, bir yaradılış hikayesi olarak görür.</a:t>
            </a:r>
          </a:p>
          <a:p>
            <a:pPr lvl="1" algn="just">
              <a:buNone/>
            </a:pPr>
            <a:r>
              <a:rPr lang="tr-TR" dirty="0"/>
              <a:t>– </a:t>
            </a:r>
            <a:r>
              <a:rPr lang="tr-TR" dirty="0" smtClean="0"/>
              <a:t> Örneğin </a:t>
            </a:r>
            <a:r>
              <a:rPr lang="tr-TR" dirty="0"/>
              <a:t>Kozmogoni miti gerçektir çünkü dünyanın varlığı bunu gösterir. Ölümün köken miti de “gerçek”tir çünkü insanın ölümlülüğü bunun kanıtıdır.</a:t>
            </a:r>
          </a:p>
          <a:p>
            <a:pPr algn="just">
              <a:buNone/>
            </a:pPr>
            <a:r>
              <a:rPr lang="tr-TR" dirty="0"/>
              <a:t>• Mit sadece “açıklamadan” ibaret bir şey değildir; birçok dinsel sembol gibi, kutsalın din dışı veya </a:t>
            </a:r>
            <a:r>
              <a:rPr lang="tr-TR" dirty="0" err="1"/>
              <a:t>seküler</a:t>
            </a:r>
            <a:r>
              <a:rPr lang="tr-TR" dirty="0"/>
              <a:t> dünya içindeki görünüşüdür (</a:t>
            </a:r>
            <a:r>
              <a:rPr lang="tr-TR" dirty="0" err="1"/>
              <a:t>hierophany</a:t>
            </a:r>
            <a:r>
              <a:rPr lang="tr-TR" dirty="0"/>
              <a:t>).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r>
              <a:rPr lang="tr-TR" dirty="0" err="1" smtClean="0"/>
              <a:t>Eliade</a:t>
            </a:r>
            <a:r>
              <a:rPr lang="tr-TR" dirty="0" smtClean="0"/>
              <a:t>, “gerçek öykü” diye nitelendirdiği mitlerin arkaik (</a:t>
            </a:r>
            <a:r>
              <a:rPr lang="tr-TR" dirty="0" err="1" smtClean="0"/>
              <a:t>eskicil</a:t>
            </a:r>
            <a:r>
              <a:rPr lang="tr-TR" dirty="0" smtClean="0"/>
              <a:t>) toplumlarda yaşandığı şekliyle yapısal açıdan genel özelliklerini maddeler halinde şu şekilde sıralamaktadır:</a:t>
            </a:r>
          </a:p>
          <a:p>
            <a:pPr marL="514350" indent="-514350">
              <a:buAutoNum type="alphaLcPeriod"/>
            </a:pPr>
            <a:r>
              <a:rPr lang="tr-TR" dirty="0" smtClean="0"/>
              <a:t>Mit, doğaüstü varlıkların eylemlerinin öyküsünü oluşturur.</a:t>
            </a:r>
          </a:p>
          <a:p>
            <a:pPr marL="514350" indent="-514350">
              <a:buAutoNum type="alphaLcPeriod"/>
            </a:pPr>
            <a:r>
              <a:rPr lang="tr-TR" dirty="0" smtClean="0"/>
              <a:t>Bu öykü kesinlikle gerçek (çünkü gerçeklerle ilgilidir) ve kutsal (çünkü doğaüstü varlıklar tarafından yaratılmıştır) olarak kabul edilir.</a:t>
            </a:r>
          </a:p>
          <a:p>
            <a:pPr marL="514350" indent="-514350">
              <a:buAutoNum type="alphaLcPeriod"/>
            </a:pPr>
            <a:r>
              <a:rPr lang="tr-TR" dirty="0" smtClean="0"/>
              <a:t> Mit, her zaman için bir “yaratılış” ile ilgilidir, bir şeyin yaşama nasıl geçtiğini ya da bir davranışın, bir kurumun, bir çalışma biçiminin nasıl yaratılmış olduğunu anlatır. İşte bu nedenle de mitler, insana özgü her anlamlı eylemin örnek tiplerini oluştururlar.</a:t>
            </a:r>
          </a:p>
          <a:p>
            <a:pPr marL="514350" indent="-514350">
              <a:buAutoNum type="alphaLcPeriod"/>
            </a:pPr>
            <a:r>
              <a:rPr lang="tr-TR" dirty="0" smtClean="0"/>
              <a:t>İnsan, miti bilmekle nesnelerin “köken”ini bilir, bu nedenle de, nesnelere egemen olmayı ve onları istediği gibi yönlendirip kullanmayı başarabilir. Burada “dıştan”, “soyut” bir bilgi değil de, (mitin ya tören havası içinde anlatılması ya da kanıtını oluşturduğu ritüelin gerçekleştirilmesiyle) </a:t>
            </a:r>
            <a:r>
              <a:rPr lang="tr-TR" dirty="0" err="1" smtClean="0"/>
              <a:t>rit</a:t>
            </a:r>
            <a:r>
              <a:rPr lang="tr-TR" dirty="0" smtClean="0"/>
              <a:t> biçiminde “yaşanan” bir bilgi söz konusudur.</a:t>
            </a:r>
          </a:p>
          <a:p>
            <a:pPr marL="514350" indent="-514350">
              <a:buAutoNum type="alphaLcPeriod"/>
            </a:pPr>
            <a:r>
              <a:rPr lang="tr-TR" dirty="0" smtClean="0"/>
              <a:t>Şu ya da bu biçimde, insan, yeniden anımsatılan ve yeniden gerçekleşme aşamasına getirilen olayların kutsal, coşku verici gücünün etkisine girmek anlamında “yaşar” (</a:t>
            </a:r>
            <a:r>
              <a:rPr lang="tr-TR" dirty="0" err="1" smtClean="0"/>
              <a:t>Eliade</a:t>
            </a:r>
            <a:r>
              <a:rPr lang="tr-TR" dirty="0" smtClean="0"/>
              <a:t> 1993: 23).</a:t>
            </a:r>
          </a:p>
          <a:p>
            <a:pPr marL="514350" indent="-514350">
              <a:buAutoNum type="alphaLcPeriod"/>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William </a:t>
            </a:r>
            <a:r>
              <a:rPr lang="tr-TR" smtClean="0"/>
              <a:t>Bascom</a:t>
            </a:r>
            <a:r>
              <a:rPr lang="tr-TR" dirty="0" smtClean="0"/>
              <a:t> (1921-1981)</a:t>
            </a:r>
            <a:br>
              <a:rPr lang="tr-TR" dirty="0" smtClean="0"/>
            </a:br>
            <a:endParaRPr lang="tr-TR" dirty="0"/>
          </a:p>
        </p:txBody>
      </p:sp>
      <p:sp>
        <p:nvSpPr>
          <p:cNvPr id="3" name="2 İçerik Yer Tutucusu"/>
          <p:cNvSpPr>
            <a:spLocks noGrp="1"/>
          </p:cNvSpPr>
          <p:nvPr>
            <p:ph idx="1"/>
          </p:nvPr>
        </p:nvSpPr>
        <p:spPr/>
        <p:txBody>
          <a:bodyPr>
            <a:normAutofit fontScale="70000" lnSpcReduction="20000"/>
          </a:bodyPr>
          <a:lstStyle/>
          <a:p>
            <a:pPr algn="just">
              <a:buNone/>
            </a:pPr>
            <a:r>
              <a:rPr lang="tr-TR" dirty="0" smtClean="0"/>
              <a:t>• </a:t>
            </a:r>
            <a:r>
              <a:rPr lang="tr-TR" dirty="0"/>
              <a:t>Mit bir tür sözlü düz yazıdır.</a:t>
            </a:r>
          </a:p>
          <a:p>
            <a:pPr algn="just">
              <a:buNone/>
            </a:pPr>
            <a:r>
              <a:rPr lang="tr-TR" dirty="0"/>
              <a:t>• Mitlerle yaşayan toplumun bireyleri mitin gerçek olduğuna inanırlar.</a:t>
            </a:r>
          </a:p>
          <a:p>
            <a:pPr algn="just">
              <a:buNone/>
            </a:pPr>
            <a:r>
              <a:rPr lang="tr-TR" dirty="0"/>
              <a:t>• Mitlerin, bugünkünden farklı bir dünyada yaşanmış geçmişteki olaylarla ilgili olduğunu iddia eder.</a:t>
            </a:r>
          </a:p>
          <a:p>
            <a:pPr algn="just">
              <a:buNone/>
            </a:pPr>
            <a:r>
              <a:rPr lang="tr-TR" dirty="0"/>
              <a:t>• Mitler, tamamen ‘kutsal’ kabul edilmeseler bile ‘kutsal’ bir bileşene sahiptirler.</a:t>
            </a:r>
          </a:p>
          <a:p>
            <a:pPr algn="just">
              <a:buNone/>
            </a:pPr>
            <a:r>
              <a:rPr lang="tr-TR" dirty="0"/>
              <a:t>• Mitler inanç bağlamında incelenmelidir.</a:t>
            </a:r>
          </a:p>
          <a:p>
            <a:pPr algn="just">
              <a:buNone/>
            </a:pPr>
            <a:r>
              <a:rPr lang="tr-TR" dirty="0"/>
              <a:t>• Araştırmacılar sadece mite veya sözlü kültüre bakmakla yetinmeyip inancın genel özelliklerini ele almalıdırlar.</a:t>
            </a:r>
          </a:p>
          <a:p>
            <a:pPr algn="just">
              <a:buNone/>
            </a:pPr>
            <a:r>
              <a:rPr lang="tr-TR" dirty="0"/>
              <a:t>• Dışarıdan bir bakış açısıyla mitler hakkında analiz ve karşılaştırma yapmanın doğru olmadığını, insanların (mit sahiplerinin) kendi bakış açılarından yararlanılması gerektiğini belirtir.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err="1" smtClean="0"/>
              <a:t>Bascom’a</a:t>
            </a:r>
            <a:r>
              <a:rPr lang="tr-TR" dirty="0" smtClean="0"/>
              <a:t> göre, “mitler dogmanın temelidir. Genellikle kutsal ve çoklukla ayin ve törenlerle ilişkilidirler. Ana karakterleri genel olarak insanoğlu değildir; ama mit içindeki karakterler insan tavır ve davranışlarını sergilerler. Mitler dünyanın, insanın, diğer varlıkların, coğrafi koşulların, vb. oluşumunu, kaynağını, niteliklerini açıklar. Dini törenleri, törensel araçların ayrıntılarını ya da tabuların neden incelenmesi gerektiğini, ama bunun gibi köken açıklayıcı (</a:t>
            </a:r>
            <a:r>
              <a:rPr lang="tr-TR" dirty="0" err="1" smtClean="0"/>
              <a:t>etiolojik</a:t>
            </a:r>
            <a:r>
              <a:rPr lang="tr-TR" dirty="0" smtClean="0"/>
              <a:t>) </a:t>
            </a:r>
            <a:r>
              <a:rPr lang="tr-TR" dirty="0" err="1" smtClean="0"/>
              <a:t>ögelerin</a:t>
            </a:r>
            <a:r>
              <a:rPr lang="tr-TR" dirty="0" smtClean="0"/>
              <a:t> neden mitlerle sınırlı kalmadığının açıklamasını yapmaya yönelebilirler.”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Bronislaw</a:t>
            </a:r>
            <a:r>
              <a:rPr lang="tr-TR" dirty="0" smtClean="0"/>
              <a:t> </a:t>
            </a:r>
            <a:r>
              <a:rPr lang="tr-TR" dirty="0" err="1" smtClean="0"/>
              <a:t>Malinowski</a:t>
            </a:r>
            <a:r>
              <a:rPr lang="tr-TR" dirty="0" smtClean="0"/>
              <a:t> (1884-1941)</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pPr algn="just">
              <a:buNone/>
            </a:pPr>
            <a:r>
              <a:rPr lang="tr-TR" dirty="0" smtClean="0"/>
              <a:t>• </a:t>
            </a:r>
            <a:r>
              <a:rPr lang="tr-TR" dirty="0"/>
              <a:t>Mitlerin hepsinin “açıklayıcı” ya da “nedenbilimsel” olmadığını söyler.</a:t>
            </a:r>
          </a:p>
          <a:p>
            <a:pPr algn="just">
              <a:buNone/>
            </a:pPr>
            <a:r>
              <a:rPr lang="tr-TR" dirty="0"/>
              <a:t>• “Mit, felsefi bir ilgi sonucu doğmuş olan ve başlangıçları anlatan bir ilkel spekülasyon </a:t>
            </a:r>
            <a:r>
              <a:rPr lang="tr-TR" dirty="0" smtClean="0"/>
              <a:t>değildir. Aksine </a:t>
            </a:r>
            <a:r>
              <a:rPr lang="tr-TR" dirty="0"/>
              <a:t>doğa hakkındaki düşüncelerin sonucudur”</a:t>
            </a:r>
          </a:p>
          <a:p>
            <a:pPr algn="just">
              <a:buNone/>
            </a:pPr>
            <a:r>
              <a:rPr lang="tr-TR" dirty="0"/>
              <a:t>• Mit, inancın ifadesidir; inancı derinleştirir. Ahlakı korur; ayinin üretkenliğini sağlar.</a:t>
            </a:r>
          </a:p>
          <a:p>
            <a:pPr algn="just">
              <a:buNone/>
            </a:pPr>
            <a:r>
              <a:rPr lang="tr-TR" dirty="0"/>
              <a:t>• Değersiz bir anlatı değildir; entelektüel bir anlatı ya da bir sanat çalışması da değildir; “inancın </a:t>
            </a:r>
            <a:r>
              <a:rPr lang="tr-TR" dirty="0" smtClean="0"/>
              <a:t>ve ahlaki </a:t>
            </a:r>
            <a:r>
              <a:rPr lang="tr-TR" dirty="0"/>
              <a:t>bilgeliğin </a:t>
            </a:r>
            <a:r>
              <a:rPr lang="tr-TR" dirty="0" smtClean="0"/>
              <a:t>bildirgesidir.”</a:t>
            </a:r>
            <a:endParaRPr lang="tr-TR" dirty="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err="1" smtClean="0"/>
              <a:t>Malinowski’ye</a:t>
            </a:r>
            <a:r>
              <a:rPr lang="tr-TR" dirty="0" smtClean="0"/>
              <a:t> göre: “bu bilgi, derin dini ihtiyaçların, ahlaki amaçların, toplumsal tabiliğin karşılanması için haklar, hatta pratik gerekler nedeniyle verilir. Mitin ilkel kültürlerde vazgeçilmez bir işlevi vardır; o, inancın ifadesidir, onu derinleştirir; ahlakı korur ve ona güç verir; ayinin üretkenliğine kefil olur ve insan için örnek olacak pratik kurallar içerir. Böylece mit, insan uygarlığının temel parçası olur; o, değersiz bir anlatı değil, zor elde edilen aktif bir güçtür. Entelektüel bir açıklama </a:t>
            </a:r>
            <a:r>
              <a:rPr lang="tr-TR" dirty="0" smtClean="0"/>
              <a:t>ya </a:t>
            </a:r>
            <a:r>
              <a:rPr lang="tr-TR" dirty="0" smtClean="0"/>
              <a:t>da sanatsal bir canlandırma değil, ilkel inancın ve ahlaki bilgeliğin bildirgesidir” (</a:t>
            </a:r>
            <a:r>
              <a:rPr lang="tr-TR" dirty="0" err="1" smtClean="0"/>
              <a:t>Malinowski</a:t>
            </a:r>
            <a:r>
              <a:rPr lang="tr-TR" dirty="0" smtClean="0"/>
              <a:t> 1990: 88).</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Çoğu zaman sözlü anlatılarda kavramların birbirlerinin yerine kullanıldığı görülür. Mit, efsane, destan, masal gibi kavramlar birbirlerinin yerine kullanılmıştır. Bunun en büyük sebeplerinden biri kelimelerin farklı dillerdeki ifadelerinin birlikteliği olarak ortaya çıkmaktadır. Farklı dillerde zenginleşen kavramlar yumağı zaman zaman kargaşanın sebebi durumundadır. Farklı kültür çevreleri de bu algılama biçimindeki çeşitliliğin sebepleri arasındadır.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a:t>Claude</a:t>
            </a:r>
            <a:r>
              <a:rPr lang="tr-TR" dirty="0"/>
              <a:t> </a:t>
            </a:r>
            <a:r>
              <a:rPr lang="tr-TR" dirty="0" err="1"/>
              <a:t>Levi</a:t>
            </a:r>
            <a:r>
              <a:rPr lang="tr-TR" dirty="0"/>
              <a:t> </a:t>
            </a:r>
            <a:r>
              <a:rPr lang="tr-TR" dirty="0" err="1"/>
              <a:t>Strauss</a:t>
            </a:r>
            <a:r>
              <a:rPr lang="tr-TR" dirty="0"/>
              <a:t> (1908-2009)</a:t>
            </a:r>
            <a:br>
              <a:rPr lang="tr-TR" dirty="0"/>
            </a:br>
            <a:endParaRPr lang="tr-TR" dirty="0"/>
          </a:p>
        </p:txBody>
      </p:sp>
      <p:sp>
        <p:nvSpPr>
          <p:cNvPr id="3" name="2 İçerik Yer Tutucusu"/>
          <p:cNvSpPr>
            <a:spLocks noGrp="1"/>
          </p:cNvSpPr>
          <p:nvPr>
            <p:ph idx="1"/>
          </p:nvPr>
        </p:nvSpPr>
        <p:spPr>
          <a:xfrm>
            <a:off x="467544" y="908720"/>
            <a:ext cx="8229600" cy="4525963"/>
          </a:xfrm>
        </p:spPr>
        <p:txBody>
          <a:bodyPr>
            <a:noAutofit/>
          </a:bodyPr>
          <a:lstStyle/>
          <a:p>
            <a:pPr algn="just">
              <a:buNone/>
            </a:pPr>
            <a:r>
              <a:rPr lang="tr-TR" sz="1200" dirty="0">
                <a:latin typeface="Arial" pitchFamily="34" charset="0"/>
                <a:cs typeface="Arial" pitchFamily="34" charset="0"/>
              </a:rPr>
              <a:t>Mitleri kendi sosyal varlığımızı temsil eden semboller olarak görmüştür.</a:t>
            </a:r>
          </a:p>
          <a:p>
            <a:pPr algn="just">
              <a:buNone/>
            </a:pPr>
            <a:r>
              <a:rPr lang="tr-TR" sz="1200" dirty="0">
                <a:latin typeface="Arial" pitchFamily="34" charset="0"/>
                <a:cs typeface="Arial" pitchFamily="34" charset="0"/>
              </a:rPr>
              <a:t>• Mit çalışmalarına ilişkin bir “yöntem” önermiştir.</a:t>
            </a:r>
          </a:p>
          <a:p>
            <a:pPr algn="just">
              <a:buNone/>
            </a:pPr>
            <a:r>
              <a:rPr lang="tr-TR" sz="1200" dirty="0">
                <a:latin typeface="Arial" pitchFamily="34" charset="0"/>
                <a:cs typeface="Arial" pitchFamily="34" charset="0"/>
              </a:rPr>
              <a:t>• Onun bu yöntemi, bir dil gibi düşündüğü akrabalık sisteminden başlar.</a:t>
            </a:r>
          </a:p>
          <a:p>
            <a:pPr algn="just">
              <a:buNone/>
            </a:pPr>
            <a:r>
              <a:rPr lang="tr-TR" sz="1200" dirty="0">
                <a:latin typeface="Arial" pitchFamily="34" charset="0"/>
                <a:cs typeface="Arial" pitchFamily="34" charset="0"/>
              </a:rPr>
              <a:t>• Dili, “parçaları” ya da sembolleri düzenlemek için oluşturulmuş, birleşimsel ve dönüşümsel kurallar ya da sözdizimi ya da gramer olarak tanımlar.</a:t>
            </a:r>
          </a:p>
          <a:p>
            <a:pPr algn="just">
              <a:buNone/>
            </a:pPr>
            <a:r>
              <a:rPr lang="tr-TR" sz="1200" dirty="0">
                <a:latin typeface="Arial" pitchFamily="34" charset="0"/>
                <a:cs typeface="Arial" pitchFamily="34" charset="0"/>
              </a:rPr>
              <a:t>• Bu yapıyı, totemizme uyarlar.</a:t>
            </a:r>
          </a:p>
          <a:p>
            <a:pPr algn="just">
              <a:buNone/>
            </a:pPr>
            <a:r>
              <a:rPr lang="tr-TR" sz="1200" dirty="0">
                <a:latin typeface="Arial" pitchFamily="34" charset="0"/>
                <a:cs typeface="Arial" pitchFamily="34" charset="0"/>
              </a:rPr>
              <a:t>• “eğer bir mitolojide belli bir karakter göze çarpıyorsa, diyelim ki kötü bir büyükanne varsa, bir toplumda büyükannelerin aslında kötü olduğu ve mitolojinin de sosyal yapıyı ve sosyal ilişkileri yansıttığı iddia edilebilir.”</a:t>
            </a:r>
          </a:p>
          <a:p>
            <a:pPr algn="just">
              <a:buNone/>
            </a:pPr>
            <a:r>
              <a:rPr lang="tr-TR" sz="1200" dirty="0">
                <a:latin typeface="Arial" pitchFamily="34" charset="0"/>
                <a:cs typeface="Arial" pitchFamily="34" charset="0"/>
              </a:rPr>
              <a:t>• Mitin anlamına yapısı veya bağlamı içinde bakmak yerine tek başına bir </a:t>
            </a:r>
            <a:r>
              <a:rPr lang="tr-TR" sz="1200" dirty="0" err="1" smtClean="0">
                <a:latin typeface="Arial" pitchFamily="34" charset="0"/>
                <a:cs typeface="Arial" pitchFamily="34" charset="0"/>
              </a:rPr>
              <a:t>ögeyi</a:t>
            </a:r>
            <a:r>
              <a:rPr lang="tr-TR" sz="1200" dirty="0" smtClean="0">
                <a:latin typeface="Arial" pitchFamily="34" charset="0"/>
                <a:cs typeface="Arial" pitchFamily="34" charset="0"/>
              </a:rPr>
              <a:t> </a:t>
            </a:r>
            <a:r>
              <a:rPr lang="tr-TR" sz="1200" dirty="0">
                <a:latin typeface="Arial" pitchFamily="34" charset="0"/>
                <a:cs typeface="Arial" pitchFamily="34" charset="0"/>
              </a:rPr>
              <a:t>ele almaktadır. </a:t>
            </a:r>
          </a:p>
          <a:p>
            <a:pPr algn="just">
              <a:buNone/>
            </a:pPr>
            <a:r>
              <a:rPr lang="tr-TR" sz="1200" dirty="0">
                <a:latin typeface="Arial" pitchFamily="34" charset="0"/>
                <a:cs typeface="Arial" pitchFamily="34" charset="0"/>
              </a:rPr>
              <a:t>•</a:t>
            </a:r>
            <a:r>
              <a:rPr lang="tr-TR" sz="1200" dirty="0" err="1">
                <a:latin typeface="Arial" pitchFamily="34" charset="0"/>
                <a:cs typeface="Arial" pitchFamily="34" charset="0"/>
              </a:rPr>
              <a:t>Linguistik</a:t>
            </a:r>
            <a:r>
              <a:rPr lang="tr-TR" sz="1200" dirty="0">
                <a:latin typeface="Arial" pitchFamily="34" charset="0"/>
                <a:cs typeface="Arial" pitchFamily="34" charset="0"/>
              </a:rPr>
              <a:t> ve kültürel farka rağmen mitler tüm kültürlerde önemli bir biçimde birbirine benzer ve bunun açık biçimde anlaşılır.</a:t>
            </a:r>
          </a:p>
          <a:p>
            <a:pPr algn="just">
              <a:buNone/>
            </a:pPr>
            <a:r>
              <a:rPr lang="tr-TR" sz="1200" dirty="0">
                <a:latin typeface="Arial" pitchFamily="34" charset="0"/>
                <a:cs typeface="Arial" pitchFamily="34" charset="0"/>
              </a:rPr>
              <a:t>•Bu benzerlik ve anlamanın tek sebebi de tüm insanlarda ortak olan insan aklıdır: Tüm mitler aynı insan düşüncesinin ürünüdür; ortak ve analiz edilebilir bir doğaları vardır.</a:t>
            </a:r>
          </a:p>
          <a:p>
            <a:pPr algn="just">
              <a:buNone/>
            </a:pPr>
            <a:r>
              <a:rPr lang="tr-TR" sz="1200" dirty="0">
                <a:latin typeface="Arial" pitchFamily="34" charset="0"/>
                <a:cs typeface="Arial" pitchFamily="34" charset="0"/>
              </a:rPr>
              <a:t>• Ortak olan bu düşüncenin ikili bir doğası vardır. İnsanlar ikili karşıtlıklar içinde düşünürler. Örneğin erkek/dişi, yaşayan/ölü, doğa/kültür, biz/onlar.</a:t>
            </a:r>
          </a:p>
          <a:p>
            <a:pPr algn="just">
              <a:buNone/>
            </a:pPr>
            <a:r>
              <a:rPr lang="tr-TR" sz="1200" dirty="0">
                <a:latin typeface="Arial" pitchFamily="34" charset="0"/>
                <a:cs typeface="Arial" pitchFamily="34" charset="0"/>
              </a:rPr>
              <a:t>•Akıl, bu zıtlıkları ve çelişkileri, dönüşümsel kurallar ile yönetmeye çalışır.</a:t>
            </a:r>
          </a:p>
          <a:p>
            <a:pPr algn="just">
              <a:buNone/>
            </a:pPr>
            <a:r>
              <a:rPr lang="tr-TR" sz="1200" dirty="0">
                <a:latin typeface="Arial" pitchFamily="34" charset="0"/>
                <a:cs typeface="Arial" pitchFamily="34" charset="0"/>
              </a:rPr>
              <a:t>•Mitlerin çeşitliliği içinde, karşılaştırmalı bir değerlendirme yapıldığında “çelişkileri çözümleme” ya da senteze ulaştırma çabası içine girildiğini görülür.</a:t>
            </a:r>
          </a:p>
          <a:p>
            <a:pPr algn="just">
              <a:buNone/>
            </a:pPr>
            <a:r>
              <a:rPr lang="tr-TR" sz="1200" dirty="0">
                <a:latin typeface="Arial" pitchFamily="34" charset="0"/>
                <a:cs typeface="Arial" pitchFamily="34" charset="0"/>
              </a:rPr>
              <a:t>• İlk olarak mit en küçük parçalarına kadar ayrılmalıdır. Bu parçalara “</a:t>
            </a:r>
            <a:r>
              <a:rPr lang="tr-TR" sz="1200" dirty="0" err="1">
                <a:latin typeface="Arial" pitchFamily="34" charset="0"/>
                <a:cs typeface="Arial" pitchFamily="34" charset="0"/>
              </a:rPr>
              <a:t>mitemalar</a:t>
            </a:r>
            <a:r>
              <a:rPr lang="tr-TR" sz="1200" dirty="0">
                <a:latin typeface="Arial" pitchFamily="34" charset="0"/>
                <a:cs typeface="Arial" pitchFamily="34" charset="0"/>
              </a:rPr>
              <a:t>” der.</a:t>
            </a:r>
          </a:p>
          <a:p>
            <a:pPr algn="just">
              <a:buNone/>
            </a:pPr>
            <a:r>
              <a:rPr lang="tr-TR" sz="1200" dirty="0">
                <a:latin typeface="Arial" pitchFamily="34" charset="0"/>
                <a:cs typeface="Arial" pitchFamily="34" charset="0"/>
              </a:rPr>
              <a:t>• Yazılı olarak bir mitteki tüm görüntüleri veya olayı kartlara yazmalı ve masaya yerleştirmeliyiz. </a:t>
            </a:r>
            <a:r>
              <a:rPr lang="tr-TR" sz="1200" dirty="0" smtClean="0">
                <a:latin typeface="Arial" pitchFamily="34" charset="0"/>
                <a:cs typeface="Arial" pitchFamily="34" charset="0"/>
              </a:rPr>
              <a:t>Bu </a:t>
            </a:r>
            <a:r>
              <a:rPr lang="tr-TR" sz="1200" dirty="0" err="1" smtClean="0">
                <a:latin typeface="Arial" pitchFamily="34" charset="0"/>
                <a:cs typeface="Arial" pitchFamily="34" charset="0"/>
              </a:rPr>
              <a:t>mitemaları</a:t>
            </a:r>
            <a:r>
              <a:rPr lang="tr-TR" sz="1200" dirty="0" smtClean="0">
                <a:latin typeface="Arial" pitchFamily="34" charset="0"/>
                <a:cs typeface="Arial" pitchFamily="34" charset="0"/>
              </a:rPr>
              <a:t> sütunlar </a:t>
            </a:r>
            <a:r>
              <a:rPr lang="tr-TR" sz="1200" dirty="0">
                <a:latin typeface="Arial" pitchFamily="34" charset="0"/>
                <a:cs typeface="Arial" pitchFamily="34" charset="0"/>
              </a:rPr>
              <a:t>ve satırlar oluşturacak şekilde yerleştirmeliyiz. Satırlar zamanı (soldan sağa) ve sütunlar da benzer olayları ve temaları temsil etmelidir.</a:t>
            </a:r>
          </a:p>
          <a:p>
            <a:pPr algn="just">
              <a:buNone/>
            </a:pPr>
            <a:r>
              <a:rPr lang="tr-TR" sz="1200" dirty="0">
                <a:latin typeface="Arial" pitchFamily="34" charset="0"/>
                <a:cs typeface="Arial" pitchFamily="34" charset="0"/>
              </a:rPr>
              <a:t>• </a:t>
            </a:r>
            <a:r>
              <a:rPr lang="tr-TR" sz="1200" dirty="0" err="1">
                <a:latin typeface="Arial" pitchFamily="34" charset="0"/>
                <a:cs typeface="Arial" pitchFamily="34" charset="0"/>
              </a:rPr>
              <a:t>Oedipus</a:t>
            </a:r>
            <a:r>
              <a:rPr lang="tr-TR" sz="1200" dirty="0">
                <a:latin typeface="Arial" pitchFamily="34" charset="0"/>
                <a:cs typeface="Arial" pitchFamily="34" charset="0"/>
              </a:rPr>
              <a:t> mitini incelerken bir sütun, problemli veya </a:t>
            </a:r>
            <a:r>
              <a:rPr lang="tr-TR" sz="1200" dirty="0" err="1">
                <a:latin typeface="Arial" pitchFamily="34" charset="0"/>
                <a:cs typeface="Arial" pitchFamily="34" charset="0"/>
              </a:rPr>
              <a:t>enseste</a:t>
            </a:r>
            <a:r>
              <a:rPr lang="tr-TR" sz="1200" dirty="0">
                <a:latin typeface="Arial" pitchFamily="34" charset="0"/>
                <a:cs typeface="Arial" pitchFamily="34" charset="0"/>
              </a:rPr>
              <a:t> dayalı aile ilişkilerini, bir diğeri cinayetler ve diğeri de canavarların öldürülmesi olmalıdır.</a:t>
            </a:r>
          </a:p>
          <a:p>
            <a:pPr algn="just">
              <a:buNone/>
            </a:pPr>
            <a:r>
              <a:rPr lang="tr-TR" sz="1200" dirty="0">
                <a:latin typeface="Arial" pitchFamily="34" charset="0"/>
                <a:cs typeface="Arial" pitchFamily="34" charset="0"/>
              </a:rPr>
              <a:t>• Sonuçta, ortaya mitin “müzikal sonucu” çıkacaktır. Oluşturulan grafikte, melodi, armoni ve uyarlama ortaya çıkar. Bu da mitin “yapısıdır”. </a:t>
            </a:r>
          </a:p>
          <a:p>
            <a:pPr>
              <a:buNone/>
            </a:pPr>
            <a:endParaRPr lang="tr-TR" sz="12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Efsane</a:t>
            </a:r>
            <a:endParaRPr lang="tr-TR" b="1" dirty="0"/>
          </a:p>
        </p:txBody>
      </p:sp>
      <p:sp>
        <p:nvSpPr>
          <p:cNvPr id="3" name="2 İçerik Yer Tutucusu"/>
          <p:cNvSpPr>
            <a:spLocks noGrp="1"/>
          </p:cNvSpPr>
          <p:nvPr>
            <p:ph idx="1"/>
          </p:nvPr>
        </p:nvSpPr>
        <p:spPr/>
        <p:txBody>
          <a:bodyPr/>
          <a:lstStyle/>
          <a:p>
            <a:pPr algn="just"/>
            <a:r>
              <a:rPr lang="tr-TR" dirty="0" smtClean="0"/>
              <a:t>Efsane kelimesi, Farsça “</a:t>
            </a:r>
            <a:r>
              <a:rPr lang="tr-TR" dirty="0" err="1" smtClean="0"/>
              <a:t>fesane</a:t>
            </a:r>
            <a:r>
              <a:rPr lang="tr-TR" dirty="0" smtClean="0"/>
              <a:t>” ve çoğulu “efsane” şeklinde geçmiştir. Arapçadaki “</a:t>
            </a:r>
            <a:r>
              <a:rPr lang="tr-TR" dirty="0" err="1" smtClean="0"/>
              <a:t>usture</a:t>
            </a:r>
            <a:r>
              <a:rPr lang="tr-TR" dirty="0" smtClean="0"/>
              <a:t>” kelimesinin çoğulu “esatir” olarak kullanılmıştır.</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Grimm Kardeşler efsaneyi, “Efsane, gerçek veya hayali, muayyen şahıs, hadise veya yer hakkında anlatılan hikayedir” şeklinde tanımlamışlardır. Onlara göre efsane; kaba, acı ve günahla yüklü gerçekliğe yakındır, kültürle bir uzlaşma sağlamaktadır. Bundan dolayı masala göre dejenere olmuş ve dolayısıyla ondan daha geç dönemde ortaya çıkmıştır.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Sedat </a:t>
            </a:r>
            <a:r>
              <a:rPr lang="tr-TR" dirty="0" err="1" smtClean="0"/>
              <a:t>Veyis</a:t>
            </a:r>
            <a:r>
              <a:rPr lang="tr-TR" dirty="0" smtClean="0"/>
              <a:t> Örnek, efsaneyi şöyle tanımlamaktadır: </a:t>
            </a:r>
          </a:p>
          <a:p>
            <a:pPr algn="just">
              <a:buNone/>
            </a:pPr>
            <a:r>
              <a:rPr lang="tr-TR" dirty="0" smtClean="0"/>
              <a:t>	“Tanrıların, insanların, kahramanların yaratılması; evrenin yaratılışı, tufanlar gibi meseleleri konu edinmektedir. Hayvanların yaratılması ve avcılığın toplumların bir parçası halini alışı, ayrıca toplumsal kurumların ortaya çıkışı gibi konuları doğrudan veya dolaylı biçimde manzum olarak aktarılan ve zamanla kutsallaşan bilgilere denilmektedir.”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Efsanenin başlıca niteliği inanış konusu olmasıdır. Onun anlattığı şeyler doğru, gerçekten olmuş diye kabul edilir. Bu niteliği ile efsane masaldan ayrılır, hikaye ve destana yaklaşır. Başka bir niteliği de düz konuşma diliyle ve her türlü üslup kaygısından yoksun, hazır kalıplara yer vermeyen kısa bir anlatı oluşudur. Bir destan parçası karmaşık ve uzun soluklu anlatı bütününden kopup kendine özgü üslup niteliklerini, sanatlık süslemeleri yitirince, sadece olağanüstü yönleriyle bir kişiyi ya da bir olayı bildirme göreviyle sınırlanınca efsane olur. </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Efsaneler kutsal olduğu kadar </a:t>
            </a:r>
            <a:r>
              <a:rPr lang="tr-TR" dirty="0" err="1" smtClean="0"/>
              <a:t>seküler</a:t>
            </a:r>
            <a:r>
              <a:rPr lang="tr-TR" dirty="0" smtClean="0"/>
              <a:t> unsurları da ihtiva etmektedir. </a:t>
            </a:r>
            <a:r>
              <a:rPr lang="tr-TR" dirty="0" err="1" smtClean="0"/>
              <a:t>Seküler</a:t>
            </a:r>
            <a:r>
              <a:rPr lang="tr-TR" dirty="0" smtClean="0"/>
              <a:t> oluşuyla birlikte sanki gerçek ifadelermiş gibi aktarılır. Tanrı veya yarı tanrıların yanı sıra, beşeri kahramanların da görev aldığı görülmüştür. Efsanenin </a:t>
            </a:r>
            <a:r>
              <a:rPr lang="tr-TR" dirty="0" err="1" smtClean="0"/>
              <a:t>seküler</a:t>
            </a:r>
            <a:r>
              <a:rPr lang="tr-TR" dirty="0" smtClean="0"/>
              <a:t> oluşunun tabii sonucu olarak, mekanı da içinde bulunduğumuz coğrafyadan seçilmiş bulunuyordu.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Efsanelerin mitlere göre daha gerçekçi olabilecekleri kabul edilir. Mitlerdeki fantastik unsurların miktarı efsanelerde mevcut değildir.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Efsane kendine özgü bir üslubu, kalıplaşmış, kurallı biçimleri olmayan, düz konuşma dili ile bildirilen bir anlatı türüdür. Halk edebiyatının herhangi bir türünden ürünlerce (masal, hikaye, destan, türkü) konu olarak benimsendiği zaman ya da bir parça halinde yapı gereci olarak kullanılınca içine girdiği türün üslup ve biçim niteliğini kazanır.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Kısalığı ve nesirle anlatılmış olması sonucu efsane en çok masal anlatı türü ile karıştırılabilir.  </a:t>
            </a:r>
            <a:r>
              <a:rPr lang="tr-TR" dirty="0" err="1" smtClean="0"/>
              <a:t>Ayırdedici</a:t>
            </a:r>
            <a:r>
              <a:rPr lang="tr-TR" dirty="0" smtClean="0"/>
              <a:t> en büyük özellik ise efsanelerin sonunun acıklı bitmesi olağandır; buna karşın masal her zaman sonunu tatlıya bağlayan bir anlatı türüdür.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8229600" cy="1143000"/>
          </a:xfrm>
        </p:spPr>
        <p:txBody>
          <a:bodyPr/>
          <a:lstStyle/>
          <a:p>
            <a:r>
              <a:rPr lang="tr-TR" dirty="0" smtClean="0"/>
              <a:t>Efsane Çeşitleri</a:t>
            </a:r>
            <a:endParaRPr lang="tr-TR" dirty="0"/>
          </a:p>
        </p:txBody>
      </p:sp>
      <p:sp>
        <p:nvSpPr>
          <p:cNvPr id="3" name="2 İçerik Yer Tutucusu"/>
          <p:cNvSpPr>
            <a:spLocks noGrp="1"/>
          </p:cNvSpPr>
          <p:nvPr>
            <p:ph idx="1"/>
          </p:nvPr>
        </p:nvSpPr>
        <p:spPr>
          <a:xfrm>
            <a:off x="467544" y="980728"/>
            <a:ext cx="8229600" cy="5400600"/>
          </a:xfrm>
        </p:spPr>
        <p:txBody>
          <a:bodyPr>
            <a:noAutofit/>
          </a:bodyPr>
          <a:lstStyle/>
          <a:p>
            <a:pPr>
              <a:buNone/>
            </a:pPr>
            <a:r>
              <a:rPr lang="tr-TR" sz="1600" dirty="0" err="1" smtClean="0"/>
              <a:t>International</a:t>
            </a:r>
            <a:r>
              <a:rPr lang="tr-TR" sz="1600" dirty="0" smtClean="0"/>
              <a:t> </a:t>
            </a:r>
            <a:r>
              <a:rPr lang="tr-TR" sz="1600" dirty="0" err="1" smtClean="0"/>
              <a:t>Society</a:t>
            </a:r>
            <a:r>
              <a:rPr lang="tr-TR" sz="1600" dirty="0" smtClean="0"/>
              <a:t> </a:t>
            </a:r>
            <a:r>
              <a:rPr lang="tr-TR" sz="1600" dirty="0" err="1" smtClean="0"/>
              <a:t>for</a:t>
            </a:r>
            <a:r>
              <a:rPr lang="tr-TR" sz="1600" dirty="0" smtClean="0"/>
              <a:t> Folk- </a:t>
            </a:r>
            <a:r>
              <a:rPr lang="tr-TR" sz="1600" dirty="0" err="1" smtClean="0"/>
              <a:t>Narrative</a:t>
            </a:r>
            <a:r>
              <a:rPr lang="tr-TR" sz="1600" dirty="0" smtClean="0"/>
              <a:t> </a:t>
            </a:r>
            <a:r>
              <a:rPr lang="tr-TR" sz="1600" dirty="0" err="1" smtClean="0"/>
              <a:t>Research</a:t>
            </a:r>
            <a:r>
              <a:rPr lang="tr-TR" sz="1600" dirty="0" smtClean="0"/>
              <a:t> (Milletlerarası Halk Anlatısı Araştırmaları Kurumu)	</a:t>
            </a:r>
          </a:p>
          <a:p>
            <a:pPr>
              <a:buNone/>
            </a:pPr>
            <a:r>
              <a:rPr lang="tr-TR" sz="1600" dirty="0" smtClean="0"/>
              <a:t>1. Yaradılış efsaneleri – Oluşum ve dönüşüm efsaneleri- Evrenin sorunu (Mahşer ve kıyamet günlerini) anlatan efsaneler: Evrenin ve dünyanın, yerin, göğün, yıldızların, vb. nasıl yaratıldıklarını anlatan efsanelere “</a:t>
            </a:r>
            <a:r>
              <a:rPr lang="tr-TR" sz="1600" dirty="0" err="1" smtClean="0"/>
              <a:t>cosmogonie</a:t>
            </a:r>
            <a:r>
              <a:rPr lang="tr-TR" sz="1600" dirty="0" smtClean="0"/>
              <a:t>” anlatıları, dünyanın sonu diye inanılan çağ geldiğinde bütün varlıkların nasıl yok olacaklarını haber verenlere de “</a:t>
            </a:r>
            <a:r>
              <a:rPr lang="tr-TR" sz="1600" dirty="0" err="1" smtClean="0"/>
              <a:t>eschatologie</a:t>
            </a:r>
            <a:r>
              <a:rPr lang="tr-TR" sz="1600" dirty="0" smtClean="0"/>
              <a:t>” efsaneleri denir.</a:t>
            </a:r>
          </a:p>
          <a:p>
            <a:pPr>
              <a:buNone/>
            </a:pPr>
            <a:r>
              <a:rPr lang="tr-TR" sz="1600" dirty="0" smtClean="0"/>
              <a:t>2. Tarihlik efsaneler: Bunlar yazılı edebiyatta </a:t>
            </a:r>
            <a:r>
              <a:rPr lang="tr-TR" sz="1600" dirty="0" err="1" smtClean="0"/>
              <a:t>menkabe</a:t>
            </a:r>
            <a:r>
              <a:rPr lang="tr-TR" sz="1600" dirty="0" smtClean="0"/>
              <a:t> adıyla belirtilen anlatıların tümünü kapsar.</a:t>
            </a:r>
          </a:p>
          <a:p>
            <a:pPr>
              <a:buNone/>
            </a:pPr>
            <a:r>
              <a:rPr lang="tr-TR" sz="1600" dirty="0" smtClean="0"/>
              <a:t>3. Olağanüstü kişiler, varlıklar ve güçler üzerine efsaneler: Bu bölümdeki efsaneler milletlerarası katalog tasarısında şu alt bölümlere ayrılmıştır: </a:t>
            </a:r>
          </a:p>
          <a:p>
            <a:pPr>
              <a:buNone/>
            </a:pPr>
            <a:r>
              <a:rPr lang="tr-TR" sz="1600" dirty="0" smtClean="0"/>
              <a:t>	a. Alın-yazısı, </a:t>
            </a:r>
          </a:p>
          <a:p>
            <a:pPr>
              <a:buNone/>
            </a:pPr>
            <a:r>
              <a:rPr lang="tr-TR" sz="1600" dirty="0" smtClean="0"/>
              <a:t>	b. Ölüm ve ötesi, </a:t>
            </a:r>
          </a:p>
          <a:p>
            <a:pPr>
              <a:buNone/>
            </a:pPr>
            <a:r>
              <a:rPr lang="tr-TR" sz="1600" dirty="0" smtClean="0"/>
              <a:t>	c. tekin olmayan </a:t>
            </a:r>
            <a:r>
              <a:rPr lang="tr-TR" sz="1600" dirty="0" smtClean="0"/>
              <a:t>yerler</a:t>
            </a:r>
            <a:r>
              <a:rPr lang="tr-TR" sz="1600" dirty="0" smtClean="0"/>
              <a:t>, </a:t>
            </a:r>
          </a:p>
          <a:p>
            <a:pPr>
              <a:buNone/>
            </a:pPr>
            <a:r>
              <a:rPr lang="tr-TR" sz="1600" dirty="0" smtClean="0"/>
              <a:t>	d. Tabiatın bir parçası olan yerler (orman, göl, vb.) ile hayvanların sahipleri (koruyucuları), </a:t>
            </a:r>
          </a:p>
          <a:p>
            <a:pPr>
              <a:buNone/>
            </a:pPr>
            <a:r>
              <a:rPr lang="tr-TR" sz="1600" dirty="0" smtClean="0"/>
              <a:t>	e. Cinler, Periler, Ejderhalar vb. olağanüstü güçte yaratıklar, </a:t>
            </a:r>
          </a:p>
          <a:p>
            <a:pPr>
              <a:buNone/>
            </a:pPr>
            <a:r>
              <a:rPr lang="tr-TR" sz="1600" dirty="0" smtClean="0"/>
              <a:t>	f. Şeytan, </a:t>
            </a:r>
          </a:p>
          <a:p>
            <a:pPr>
              <a:buNone/>
            </a:pPr>
            <a:r>
              <a:rPr lang="tr-TR" sz="1600" dirty="0" smtClean="0"/>
              <a:t>	g. Hastalık ve sakatlık getiren varlıklar (Albastı gibi), </a:t>
            </a:r>
          </a:p>
          <a:p>
            <a:pPr>
              <a:buNone/>
            </a:pPr>
            <a:r>
              <a:rPr lang="tr-TR" sz="1600" dirty="0" smtClean="0"/>
              <a:t>	h. olağanüstü güçleri olan kişiler (büyücü, üfürükçü, afsuncu, vb.), </a:t>
            </a:r>
          </a:p>
          <a:p>
            <a:pPr>
              <a:buNone/>
            </a:pPr>
            <a:r>
              <a:rPr lang="tr-TR" sz="1600" dirty="0" smtClean="0"/>
              <a:t>	i. “</a:t>
            </a:r>
            <a:r>
              <a:rPr lang="tr-TR" sz="1600" dirty="0" err="1" smtClean="0"/>
              <a:t>mythique</a:t>
            </a:r>
            <a:r>
              <a:rPr lang="tr-TR" sz="1600" dirty="0" smtClean="0"/>
              <a:t>” nitelikte hayvan ve bitkiler (adamotu gibi) üzerine anlatılar.</a:t>
            </a:r>
          </a:p>
          <a:p>
            <a:pPr>
              <a:buNone/>
            </a:pPr>
            <a:r>
              <a:rPr lang="tr-TR" sz="1600" dirty="0" smtClean="0"/>
              <a:t>4. Dinlik efsaneler: Dinlik inanış ve işlemlerin ağır bastığı ve niteliklerini bu </a:t>
            </a:r>
            <a:r>
              <a:rPr lang="tr-TR" sz="1600" dirty="0" err="1" smtClean="0"/>
              <a:t>ögelerden</a:t>
            </a:r>
            <a:r>
              <a:rPr lang="tr-TR" sz="1600" dirty="0" smtClean="0"/>
              <a:t> alan efsanelerdir. (</a:t>
            </a:r>
            <a:r>
              <a:rPr lang="tr-TR" sz="1600" dirty="0" err="1" smtClean="0"/>
              <a:t>Boratav</a:t>
            </a:r>
            <a:r>
              <a:rPr lang="tr-TR" sz="1600" dirty="0" smtClean="0"/>
              <a:t> 1995:100).</a:t>
            </a:r>
            <a:endParaRPr lang="tr-T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Kelime olarak mit, Yunancadaki “</a:t>
            </a:r>
            <a:r>
              <a:rPr lang="tr-TR" dirty="0" err="1" smtClean="0"/>
              <a:t>Mythos</a:t>
            </a:r>
            <a:r>
              <a:rPr lang="tr-TR" dirty="0" smtClean="0"/>
              <a:t>” kelimesinden gelmektedir. </a:t>
            </a:r>
            <a:r>
              <a:rPr lang="tr-TR" dirty="0" err="1" smtClean="0"/>
              <a:t>Myhtos</a:t>
            </a:r>
            <a:r>
              <a:rPr lang="tr-TR" dirty="0" smtClean="0"/>
              <a:t>, söylenen veya duyulan söz, masal, öykü, efsane anlamlarını taşımaktadır. </a:t>
            </a:r>
            <a:r>
              <a:rPr lang="tr-TR" dirty="0" err="1" smtClean="0"/>
              <a:t>Mythos</a:t>
            </a:r>
            <a:r>
              <a:rPr lang="tr-TR" dirty="0" smtClean="0"/>
              <a:t>, tarihi değeri olmayan söylenti, uydurma, boş ve gülünç olarak tanımlanır. </a:t>
            </a:r>
          </a:p>
          <a:p>
            <a:pPr algn="just"/>
            <a:r>
              <a:rPr lang="tr-TR" dirty="0" smtClean="0"/>
              <a:t>Diğer taraftan “</a:t>
            </a:r>
            <a:r>
              <a:rPr lang="tr-TR" dirty="0" err="1" smtClean="0"/>
              <a:t>epos</a:t>
            </a:r>
            <a:r>
              <a:rPr lang="tr-TR" dirty="0" smtClean="0"/>
              <a:t>”; ölçülü ve dengeli söz olup tanrının insana armağanıdır. “Logos” gerçeğin insan gözüyle görülmesi, doğruların keşfi, bilime giden yol olarak ifade edilmektedir.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Efsanelerin Toplumsal İşlevleri:</a:t>
            </a:r>
            <a:endParaRPr lang="tr-TR" dirty="0"/>
          </a:p>
        </p:txBody>
      </p:sp>
      <p:sp>
        <p:nvSpPr>
          <p:cNvPr id="3" name="2 İçerik Yer Tutucusu"/>
          <p:cNvSpPr>
            <a:spLocks noGrp="1"/>
          </p:cNvSpPr>
          <p:nvPr>
            <p:ph idx="1"/>
          </p:nvPr>
        </p:nvSpPr>
        <p:spPr>
          <a:xfrm>
            <a:off x="457200" y="1196752"/>
            <a:ext cx="8229600" cy="4929411"/>
          </a:xfrm>
        </p:spPr>
        <p:txBody>
          <a:bodyPr>
            <a:normAutofit lnSpcReduction="10000"/>
          </a:bodyPr>
          <a:lstStyle/>
          <a:p>
            <a:pPr marL="514350" indent="-514350">
              <a:buNone/>
            </a:pPr>
            <a:r>
              <a:rPr lang="tr-TR" dirty="0" smtClean="0"/>
              <a:t>	Bilge </a:t>
            </a:r>
            <a:r>
              <a:rPr lang="tr-TR" dirty="0" err="1" smtClean="0"/>
              <a:t>Seyidoğlu</a:t>
            </a:r>
            <a:r>
              <a:rPr lang="tr-TR" dirty="0" smtClean="0"/>
              <a:t> efsanelerin toplumsal işlevlerini şu şekilde belirlemiştir:</a:t>
            </a:r>
          </a:p>
          <a:p>
            <a:pPr marL="514350" indent="-514350">
              <a:buAutoNum type="arabicPeriod"/>
            </a:pPr>
            <a:r>
              <a:rPr lang="tr-TR" dirty="0" smtClean="0"/>
              <a:t>Efsaneler topluma yön verir; insanlara nelerin yapılıp nelerin yapılamayacağını telkin eder.</a:t>
            </a:r>
          </a:p>
          <a:p>
            <a:pPr marL="514350" indent="-514350">
              <a:buAutoNum type="arabicPeriod"/>
            </a:pPr>
            <a:r>
              <a:rPr lang="tr-TR" dirty="0" smtClean="0"/>
              <a:t>Efsaneler, teşekkül ettikleri yerlerde anlam kazandırır, oralara başka bir gözle bakılmasını sağlar.</a:t>
            </a:r>
          </a:p>
          <a:p>
            <a:pPr marL="514350" indent="-514350">
              <a:buAutoNum type="arabicPeriod"/>
            </a:pPr>
            <a:r>
              <a:rPr lang="tr-TR" dirty="0" smtClean="0"/>
              <a:t>Mekanla ilgili efsanelerin, hem etrafında teşekkül etmiş oldukları yerleri hem de onlara inananları koruyucu işlevleri vardır.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Bascom’un</a:t>
            </a:r>
            <a:r>
              <a:rPr lang="tr-TR" dirty="0" smtClean="0"/>
              <a:t> mit-efsane-masal anlatı türleri arasındaki farkları gösterdiği tablo:</a:t>
            </a:r>
            <a:endParaRPr lang="tr-TR" dirty="0"/>
          </a:p>
        </p:txBody>
      </p:sp>
      <p:graphicFrame>
        <p:nvGraphicFramePr>
          <p:cNvPr id="4" name="3 İçerik Yer Tutucusu"/>
          <p:cNvGraphicFramePr>
            <a:graphicFrameLocks noGrp="1"/>
          </p:cNvGraphicFramePr>
          <p:nvPr>
            <p:ph idx="1"/>
          </p:nvPr>
        </p:nvGraphicFramePr>
        <p:xfrm>
          <a:off x="251520" y="2420888"/>
          <a:ext cx="8640960" cy="3312368"/>
        </p:xfrm>
        <a:graphic>
          <a:graphicData uri="http://schemas.openxmlformats.org/drawingml/2006/table">
            <a:tbl>
              <a:tblPr firstRow="1" bandRow="1">
                <a:tableStyleId>{5C22544A-7EE6-4342-B048-85BDC9FD1C3A}</a:tableStyleId>
              </a:tblPr>
              <a:tblGrid>
                <a:gridCol w="1440160">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gridCol w="1440160">
                  <a:extLst>
                    <a:ext uri="{9D8B030D-6E8A-4147-A177-3AD203B41FA5}">
                      <a16:colId xmlns:a16="http://schemas.microsoft.com/office/drawing/2014/main" val="20005"/>
                    </a:ext>
                  </a:extLst>
                </a:gridCol>
              </a:tblGrid>
              <a:tr h="747954">
                <a:tc>
                  <a:txBody>
                    <a:bodyPr/>
                    <a:lstStyle/>
                    <a:p>
                      <a:pPr algn="ctr"/>
                      <a:r>
                        <a:rPr lang="tr-TR" dirty="0" smtClean="0"/>
                        <a:t>TÜR</a:t>
                      </a:r>
                      <a:endParaRPr lang="tr-TR" dirty="0"/>
                    </a:p>
                  </a:txBody>
                  <a:tcPr/>
                </a:tc>
                <a:tc>
                  <a:txBody>
                    <a:bodyPr/>
                    <a:lstStyle/>
                    <a:p>
                      <a:pPr algn="ctr"/>
                      <a:r>
                        <a:rPr lang="tr-TR" dirty="0" smtClean="0"/>
                        <a:t>İNANMA</a:t>
                      </a:r>
                      <a:endParaRPr lang="tr-TR" dirty="0"/>
                    </a:p>
                  </a:txBody>
                  <a:tcPr/>
                </a:tc>
                <a:tc>
                  <a:txBody>
                    <a:bodyPr/>
                    <a:lstStyle/>
                    <a:p>
                      <a:pPr algn="ctr"/>
                      <a:r>
                        <a:rPr lang="tr-TR" dirty="0" smtClean="0"/>
                        <a:t>ZAMAN</a:t>
                      </a:r>
                      <a:endParaRPr lang="tr-TR" dirty="0"/>
                    </a:p>
                  </a:txBody>
                  <a:tcPr/>
                </a:tc>
                <a:tc>
                  <a:txBody>
                    <a:bodyPr/>
                    <a:lstStyle/>
                    <a:p>
                      <a:pPr algn="ctr"/>
                      <a:r>
                        <a:rPr lang="tr-TR" dirty="0" smtClean="0"/>
                        <a:t>YER</a:t>
                      </a:r>
                      <a:endParaRPr lang="tr-TR" dirty="0"/>
                    </a:p>
                  </a:txBody>
                  <a:tcPr/>
                </a:tc>
                <a:tc>
                  <a:txBody>
                    <a:bodyPr/>
                    <a:lstStyle/>
                    <a:p>
                      <a:pPr algn="ctr"/>
                      <a:r>
                        <a:rPr lang="tr-TR" dirty="0" smtClean="0"/>
                        <a:t>KABUL EDİŞ TAVRI</a:t>
                      </a:r>
                      <a:endParaRPr lang="tr-TR" dirty="0"/>
                    </a:p>
                  </a:txBody>
                  <a:tcPr/>
                </a:tc>
                <a:tc>
                  <a:txBody>
                    <a:bodyPr/>
                    <a:lstStyle/>
                    <a:p>
                      <a:pPr algn="ctr"/>
                      <a:r>
                        <a:rPr lang="tr-TR" dirty="0" smtClean="0"/>
                        <a:t>TEMEL KARAKTER</a:t>
                      </a:r>
                      <a:endParaRPr lang="tr-TR" dirty="0"/>
                    </a:p>
                  </a:txBody>
                  <a:tcPr/>
                </a:tc>
                <a:extLst>
                  <a:ext uri="{0D108BD9-81ED-4DB2-BD59-A6C34878D82A}">
                    <a16:rowId xmlns:a16="http://schemas.microsoft.com/office/drawing/2014/main" val="10000"/>
                  </a:ext>
                </a:extLst>
              </a:tr>
              <a:tr h="1068506">
                <a:tc>
                  <a:txBody>
                    <a:bodyPr/>
                    <a:lstStyle/>
                    <a:p>
                      <a:r>
                        <a:rPr lang="tr-TR" b="1" dirty="0" smtClean="0"/>
                        <a:t>MİT</a:t>
                      </a:r>
                      <a:endParaRPr lang="tr-TR" b="1" dirty="0"/>
                    </a:p>
                  </a:txBody>
                  <a:tcPr/>
                </a:tc>
                <a:tc>
                  <a:txBody>
                    <a:bodyPr/>
                    <a:lstStyle/>
                    <a:p>
                      <a:r>
                        <a:rPr lang="tr-TR" dirty="0" smtClean="0"/>
                        <a:t>Gerçek</a:t>
                      </a:r>
                      <a:endParaRPr lang="tr-TR" dirty="0"/>
                    </a:p>
                  </a:txBody>
                  <a:tcPr/>
                </a:tc>
                <a:tc>
                  <a:txBody>
                    <a:bodyPr/>
                    <a:lstStyle/>
                    <a:p>
                      <a:r>
                        <a:rPr lang="tr-TR" dirty="0" smtClean="0"/>
                        <a:t>Uzak Geçmiş</a:t>
                      </a:r>
                      <a:endParaRPr lang="tr-TR" dirty="0"/>
                    </a:p>
                  </a:txBody>
                  <a:tcPr/>
                </a:tc>
                <a:tc>
                  <a:txBody>
                    <a:bodyPr/>
                    <a:lstStyle/>
                    <a:p>
                      <a:r>
                        <a:rPr lang="tr-TR" dirty="0" smtClean="0"/>
                        <a:t>Farklı bir dünya: Erken veya diğer</a:t>
                      </a:r>
                      <a:endParaRPr lang="tr-TR" dirty="0"/>
                    </a:p>
                  </a:txBody>
                  <a:tcPr/>
                </a:tc>
                <a:tc>
                  <a:txBody>
                    <a:bodyPr/>
                    <a:lstStyle/>
                    <a:p>
                      <a:r>
                        <a:rPr lang="tr-TR" dirty="0" smtClean="0"/>
                        <a:t>Kutsal</a:t>
                      </a:r>
                      <a:endParaRPr lang="tr-TR" dirty="0"/>
                    </a:p>
                  </a:txBody>
                  <a:tcPr/>
                </a:tc>
                <a:tc>
                  <a:txBody>
                    <a:bodyPr/>
                    <a:lstStyle/>
                    <a:p>
                      <a:r>
                        <a:rPr lang="tr-TR" smtClean="0"/>
                        <a:t>İnsan Dışı </a:t>
                      </a:r>
                      <a:r>
                        <a:rPr lang="tr-TR" dirty="0" smtClean="0"/>
                        <a:t>Varlık</a:t>
                      </a:r>
                      <a:endParaRPr lang="tr-TR" dirty="0"/>
                    </a:p>
                  </a:txBody>
                  <a:tcPr/>
                </a:tc>
                <a:extLst>
                  <a:ext uri="{0D108BD9-81ED-4DB2-BD59-A6C34878D82A}">
                    <a16:rowId xmlns:a16="http://schemas.microsoft.com/office/drawing/2014/main" val="10001"/>
                  </a:ext>
                </a:extLst>
              </a:tr>
              <a:tr h="747954">
                <a:tc>
                  <a:txBody>
                    <a:bodyPr/>
                    <a:lstStyle/>
                    <a:p>
                      <a:r>
                        <a:rPr lang="tr-TR" b="1" dirty="0" smtClean="0"/>
                        <a:t>EFSANE</a:t>
                      </a:r>
                      <a:endParaRPr lang="tr-TR" b="1" dirty="0"/>
                    </a:p>
                  </a:txBody>
                  <a:tcPr/>
                </a:tc>
                <a:tc>
                  <a:txBody>
                    <a:bodyPr/>
                    <a:lstStyle/>
                    <a:p>
                      <a:r>
                        <a:rPr lang="tr-TR" dirty="0" smtClean="0"/>
                        <a:t>Gerçek</a:t>
                      </a:r>
                      <a:endParaRPr lang="tr-TR" dirty="0"/>
                    </a:p>
                  </a:txBody>
                  <a:tcPr/>
                </a:tc>
                <a:tc>
                  <a:txBody>
                    <a:bodyPr/>
                    <a:lstStyle/>
                    <a:p>
                      <a:r>
                        <a:rPr lang="tr-TR" dirty="0" smtClean="0"/>
                        <a:t>Yakın Geçmiş</a:t>
                      </a:r>
                      <a:endParaRPr lang="tr-TR" dirty="0"/>
                    </a:p>
                  </a:txBody>
                  <a:tcPr/>
                </a:tc>
                <a:tc>
                  <a:txBody>
                    <a:bodyPr/>
                    <a:lstStyle/>
                    <a:p>
                      <a:r>
                        <a:rPr lang="tr-TR" dirty="0" smtClean="0"/>
                        <a:t>Günümüz dünyası</a:t>
                      </a:r>
                      <a:endParaRPr lang="tr-TR" dirty="0"/>
                    </a:p>
                  </a:txBody>
                  <a:tcPr/>
                </a:tc>
                <a:tc>
                  <a:txBody>
                    <a:bodyPr/>
                    <a:lstStyle/>
                    <a:p>
                      <a:r>
                        <a:rPr lang="tr-TR" dirty="0" smtClean="0"/>
                        <a:t>Kutsal veya değil</a:t>
                      </a:r>
                      <a:endParaRPr lang="tr-TR" dirty="0"/>
                    </a:p>
                  </a:txBody>
                  <a:tcPr/>
                </a:tc>
                <a:tc>
                  <a:txBody>
                    <a:bodyPr/>
                    <a:lstStyle/>
                    <a:p>
                      <a:r>
                        <a:rPr lang="tr-TR" dirty="0" smtClean="0"/>
                        <a:t>İnsan</a:t>
                      </a:r>
                      <a:endParaRPr lang="tr-TR" dirty="0"/>
                    </a:p>
                  </a:txBody>
                  <a:tcPr/>
                </a:tc>
                <a:extLst>
                  <a:ext uri="{0D108BD9-81ED-4DB2-BD59-A6C34878D82A}">
                    <a16:rowId xmlns:a16="http://schemas.microsoft.com/office/drawing/2014/main" val="10002"/>
                  </a:ext>
                </a:extLst>
              </a:tr>
              <a:tr h="747954">
                <a:tc>
                  <a:txBody>
                    <a:bodyPr/>
                    <a:lstStyle/>
                    <a:p>
                      <a:r>
                        <a:rPr lang="tr-TR" b="1" dirty="0" smtClean="0"/>
                        <a:t>MASAL</a:t>
                      </a:r>
                      <a:endParaRPr lang="tr-TR" b="1" dirty="0"/>
                    </a:p>
                  </a:txBody>
                  <a:tcPr/>
                </a:tc>
                <a:tc>
                  <a:txBody>
                    <a:bodyPr/>
                    <a:lstStyle/>
                    <a:p>
                      <a:r>
                        <a:rPr lang="tr-TR" dirty="0" smtClean="0"/>
                        <a:t>Kurmaca</a:t>
                      </a:r>
                      <a:endParaRPr lang="tr-TR" dirty="0"/>
                    </a:p>
                  </a:txBody>
                  <a:tcPr/>
                </a:tc>
                <a:tc>
                  <a:txBody>
                    <a:bodyPr/>
                    <a:lstStyle/>
                    <a:p>
                      <a:r>
                        <a:rPr lang="tr-TR" dirty="0" smtClean="0"/>
                        <a:t>Herhangi bir zaman dilimi</a:t>
                      </a:r>
                      <a:endParaRPr lang="tr-TR" dirty="0"/>
                    </a:p>
                  </a:txBody>
                  <a:tcPr/>
                </a:tc>
                <a:tc>
                  <a:txBody>
                    <a:bodyPr/>
                    <a:lstStyle/>
                    <a:p>
                      <a:r>
                        <a:rPr lang="tr-TR" dirty="0" smtClean="0"/>
                        <a:t>Herhangi bir yer</a:t>
                      </a:r>
                      <a:endParaRPr lang="tr-TR" dirty="0"/>
                    </a:p>
                  </a:txBody>
                  <a:tcPr/>
                </a:tc>
                <a:tc>
                  <a:txBody>
                    <a:bodyPr/>
                    <a:lstStyle/>
                    <a:p>
                      <a:r>
                        <a:rPr lang="tr-TR" dirty="0" smtClean="0"/>
                        <a:t>Kutsal değil</a:t>
                      </a:r>
                      <a:endParaRPr lang="tr-TR" dirty="0"/>
                    </a:p>
                  </a:txBody>
                  <a:tcPr/>
                </a:tc>
                <a:tc>
                  <a:txBody>
                    <a:bodyPr/>
                    <a:lstStyle/>
                    <a:p>
                      <a:r>
                        <a:rPr lang="tr-TR" dirty="0" smtClean="0"/>
                        <a:t>İnsan veya diğer</a:t>
                      </a:r>
                      <a:endParaRPr lang="tr-TR"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Destan</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Destan Farsça bir kelime olup milletlerin benliğinde tesir bırakan savaş, göç gibi toplumsal; yaygın hastalık, salgın hastalık, sel, deprem gibi doğal olayların etkisiyle söylenmiş hayali unsurlarla süslenmiş uzun manzum eserlerdir. Destan derin geçmişe sahip devletlere ait hikayelerdir. Savaş yaşamayan, doğal afetlere maruz kalmayan milletlerde destan unsuru bulunmaz. Destanlar bir kavmin ya da ulusun yurt edinme ve kimlik kazanma mücadelesini içerir.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smtClean="0"/>
              <a:t>Şükrü Elçin’e göre, “Destan (</a:t>
            </a:r>
            <a:r>
              <a:rPr lang="tr-TR" dirty="0" err="1" smtClean="0"/>
              <a:t>epos</a:t>
            </a:r>
            <a:r>
              <a:rPr lang="tr-TR" dirty="0" smtClean="0"/>
              <a:t>), bir boy, ulus (kavim) veya millet hayatında tam estetik hüviyet kazanmamış eser sayılan efsanelerden sonra nazım şeklinde ortaya çıkan en eski halk edebiyatı mahsullerinden biridir. Sözlü geleneğe bağlı bu anonim </a:t>
            </a:r>
            <a:r>
              <a:rPr lang="tr-TR" dirty="0" smtClean="0"/>
              <a:t>mahsuller</a:t>
            </a:r>
            <a:r>
              <a:rPr lang="tr-TR" dirty="0" smtClean="0"/>
              <a:t>, zaman ve mekan içinde cemiyetin iradesini ellerinde tutan ‘Kahraman-Bilge’ şahsiyetlerin </a:t>
            </a:r>
            <a:r>
              <a:rPr lang="tr-TR" dirty="0" err="1" smtClean="0"/>
              <a:t>menkabevi</a:t>
            </a:r>
            <a:r>
              <a:rPr lang="tr-TR" dirty="0" smtClean="0"/>
              <a:t> ve hakiki hayatları etrafında teşekkül etmiş uzun, didaktik hikayelerdir. Tarihe bağlı olmakla beraber, tarih sayılmayan; ozanların kopuzlarla terennüm ettiği; cemiyetin ortak hayat görüşü ile ülkülerini aksettiren ve bu eserlerin teşekkülü için bir ‘yaratma zemini’ ile savaş, din değiştirme, göç, kuraklık vb. gibi büyük hadiselerin millet vicdanında birtakım sarsıntılara sebep olması lazımdır” (Elçin 1993: 72).</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Destanlar sade ve ulusal bir dille ifade edilmiştir. Konu repertuarı oldukça uzun tutularak dolaylı anlatımlara fazlasıyla yer verilmiştir.</a:t>
            </a:r>
          </a:p>
          <a:p>
            <a:pPr algn="just"/>
            <a:r>
              <a:rPr lang="tr-TR" dirty="0" smtClean="0"/>
              <a:t>Toplumların ortak düşünce ve yaşayışlarının dışa yansımasıdır. Yani aynı şeylere ağlayan, aynı şeylere gülen insanların birlikteliğidir.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Destanlar iki alt başlıkta ifade edilirler:</a:t>
            </a:r>
          </a:p>
          <a:p>
            <a:pPr marL="514350" indent="-514350">
              <a:buAutoNum type="arabicPeriod"/>
            </a:pPr>
            <a:r>
              <a:rPr lang="tr-TR" dirty="0" smtClean="0"/>
              <a:t>Doğal Destanlar</a:t>
            </a:r>
          </a:p>
          <a:p>
            <a:pPr marL="514350" indent="-514350">
              <a:buAutoNum type="arabicPeriod"/>
            </a:pPr>
            <a:r>
              <a:rPr lang="tr-TR" dirty="0" smtClean="0"/>
              <a:t>Yapay Destanlar</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1. Doğal destanlar yazarı belli olmayan, eski çağlarda yaşanmış konuları ele alan sözlü destan türüdür. Türk edebiyatında doğal destanlar İslamiyet öncesi ve İslami dönem olmak üzere ikiye ayrılır.</a:t>
            </a:r>
          </a:p>
          <a:p>
            <a:pPr>
              <a:buNone/>
            </a:pPr>
            <a:r>
              <a:rPr lang="tr-TR" dirty="0" smtClean="0"/>
              <a:t>2. Yapay destanlar ise, yazarı belli olan, daha çok günümüze yakın tarihlerde kaleme alınmış ve olağanüstü durumlara yer vermiştir.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de-DE" b="1" dirty="0" smtClean="0"/>
              <a:t>a) </a:t>
            </a:r>
            <a:r>
              <a:rPr lang="de-DE" b="1" dirty="0" err="1" smtClean="0"/>
              <a:t>Doğal</a:t>
            </a:r>
            <a:r>
              <a:rPr lang="de-DE" b="1" dirty="0" smtClean="0"/>
              <a:t> Destan:</a:t>
            </a:r>
            <a:r>
              <a:rPr lang="de-DE" dirty="0" smtClean="0"/>
              <a:t> </a:t>
            </a:r>
            <a:r>
              <a:rPr lang="de-DE" dirty="0" err="1" smtClean="0"/>
              <a:t>Eski</a:t>
            </a:r>
            <a:r>
              <a:rPr lang="de-DE" dirty="0" smtClean="0"/>
              <a:t> </a:t>
            </a:r>
            <a:r>
              <a:rPr lang="de-DE" dirty="0" err="1" smtClean="0"/>
              <a:t>devirlerde</a:t>
            </a:r>
            <a:r>
              <a:rPr lang="de-DE" dirty="0" smtClean="0"/>
              <a:t>, </a:t>
            </a:r>
            <a:r>
              <a:rPr lang="de-DE" dirty="0" err="1" smtClean="0"/>
              <a:t>ulus</a:t>
            </a:r>
            <a:r>
              <a:rPr lang="de-DE" dirty="0" smtClean="0"/>
              <a:t> </a:t>
            </a:r>
            <a:r>
              <a:rPr lang="de-DE" dirty="0" err="1" smtClean="0"/>
              <a:t>vicdanında</a:t>
            </a:r>
            <a:r>
              <a:rPr lang="de-DE" dirty="0" smtClean="0"/>
              <a:t> </a:t>
            </a:r>
            <a:r>
              <a:rPr lang="de-DE" dirty="0" err="1" smtClean="0"/>
              <a:t>derin</a:t>
            </a:r>
            <a:r>
              <a:rPr lang="de-DE" dirty="0" smtClean="0"/>
              <a:t> </a:t>
            </a:r>
            <a:r>
              <a:rPr lang="de-DE" dirty="0" err="1" smtClean="0"/>
              <a:t>izler</a:t>
            </a:r>
            <a:r>
              <a:rPr lang="de-DE" dirty="0" smtClean="0"/>
              <a:t> </a:t>
            </a:r>
            <a:r>
              <a:rPr lang="de-DE" dirty="0" err="1" smtClean="0"/>
              <a:t>bırakan</a:t>
            </a:r>
            <a:r>
              <a:rPr lang="de-DE" dirty="0" smtClean="0"/>
              <a:t> </a:t>
            </a:r>
            <a:r>
              <a:rPr lang="de-DE" dirty="0" err="1" smtClean="0"/>
              <a:t>bir</a:t>
            </a:r>
            <a:r>
              <a:rPr lang="de-DE" dirty="0" smtClean="0"/>
              <a:t> </a:t>
            </a:r>
            <a:r>
              <a:rPr lang="de-DE" dirty="0" err="1" smtClean="0"/>
              <a:t>tarih</a:t>
            </a:r>
            <a:r>
              <a:rPr lang="de-DE" dirty="0" smtClean="0"/>
              <a:t> </a:t>
            </a:r>
            <a:r>
              <a:rPr lang="de-DE" dirty="0" err="1" smtClean="0"/>
              <a:t>ya</a:t>
            </a:r>
            <a:r>
              <a:rPr lang="de-DE" dirty="0" smtClean="0"/>
              <a:t> da </a:t>
            </a:r>
            <a:r>
              <a:rPr lang="de-DE" dirty="0" err="1" smtClean="0"/>
              <a:t>toplum</a:t>
            </a:r>
            <a:r>
              <a:rPr lang="de-DE" dirty="0" smtClean="0"/>
              <a:t> </a:t>
            </a:r>
            <a:r>
              <a:rPr lang="de-DE" dirty="0" err="1" smtClean="0"/>
              <a:t>olayının</a:t>
            </a:r>
            <a:r>
              <a:rPr lang="de-DE" dirty="0" smtClean="0"/>
              <a:t>, </a:t>
            </a:r>
            <a:r>
              <a:rPr lang="de-DE" dirty="0" err="1" smtClean="0"/>
              <a:t>saz</a:t>
            </a:r>
            <a:r>
              <a:rPr lang="de-DE" dirty="0" smtClean="0"/>
              <a:t> </a:t>
            </a:r>
            <a:r>
              <a:rPr lang="de-DE" dirty="0" err="1" smtClean="0"/>
              <a:t>şairleri</a:t>
            </a:r>
            <a:r>
              <a:rPr lang="de-DE" dirty="0" smtClean="0"/>
              <a:t> </a:t>
            </a:r>
            <a:r>
              <a:rPr lang="de-DE" dirty="0" err="1" smtClean="0"/>
              <a:t>ve</a:t>
            </a:r>
            <a:r>
              <a:rPr lang="de-DE" dirty="0" smtClean="0"/>
              <a:t> </a:t>
            </a:r>
            <a:r>
              <a:rPr lang="de-DE" dirty="0" err="1" smtClean="0"/>
              <a:t>halk</a:t>
            </a:r>
            <a:r>
              <a:rPr lang="de-DE" dirty="0" smtClean="0"/>
              <a:t> </a:t>
            </a:r>
            <a:r>
              <a:rPr lang="de-DE" dirty="0" err="1" smtClean="0"/>
              <a:t>tarafından</a:t>
            </a:r>
            <a:r>
              <a:rPr lang="de-DE" dirty="0" smtClean="0"/>
              <a:t> </a:t>
            </a:r>
            <a:r>
              <a:rPr lang="de-DE" dirty="0" err="1" smtClean="0"/>
              <a:t>sözlü</a:t>
            </a:r>
            <a:r>
              <a:rPr lang="de-DE" dirty="0" smtClean="0"/>
              <a:t> </a:t>
            </a:r>
            <a:r>
              <a:rPr lang="de-DE" dirty="0" err="1" smtClean="0"/>
              <a:t>olarak</a:t>
            </a:r>
            <a:r>
              <a:rPr lang="de-DE" dirty="0" smtClean="0"/>
              <a:t> </a:t>
            </a:r>
            <a:r>
              <a:rPr lang="de-DE" dirty="0" err="1" smtClean="0"/>
              <a:t>yaratılmasıyla</a:t>
            </a:r>
            <a:r>
              <a:rPr lang="de-DE" dirty="0" smtClean="0"/>
              <a:t> </a:t>
            </a:r>
            <a:r>
              <a:rPr lang="de-DE" dirty="0" err="1" smtClean="0"/>
              <a:t>ve</a:t>
            </a:r>
            <a:r>
              <a:rPr lang="de-DE" dirty="0" smtClean="0"/>
              <a:t> </a:t>
            </a:r>
            <a:r>
              <a:rPr lang="de-DE" dirty="0" err="1" smtClean="0"/>
              <a:t>sonradan</a:t>
            </a:r>
            <a:r>
              <a:rPr lang="de-DE" dirty="0" smtClean="0"/>
              <a:t> </a:t>
            </a:r>
            <a:r>
              <a:rPr lang="de-DE" dirty="0" err="1" smtClean="0"/>
              <a:t>bir</a:t>
            </a:r>
            <a:r>
              <a:rPr lang="de-DE" dirty="0" smtClean="0"/>
              <a:t> </a:t>
            </a:r>
            <a:r>
              <a:rPr lang="de-DE" dirty="0" err="1" smtClean="0"/>
              <a:t>şair</a:t>
            </a:r>
            <a:r>
              <a:rPr lang="de-DE" dirty="0" smtClean="0"/>
              <a:t> </a:t>
            </a:r>
            <a:r>
              <a:rPr lang="de-DE" dirty="0" err="1" smtClean="0"/>
              <a:t>tarafından</a:t>
            </a:r>
            <a:r>
              <a:rPr lang="de-DE" dirty="0" smtClean="0"/>
              <a:t> </a:t>
            </a:r>
            <a:r>
              <a:rPr lang="de-DE" dirty="0" err="1" smtClean="0"/>
              <a:t>düzenlenip</a:t>
            </a:r>
            <a:r>
              <a:rPr lang="de-DE" dirty="0" smtClean="0"/>
              <a:t> </a:t>
            </a:r>
            <a:r>
              <a:rPr lang="de-DE" dirty="0" err="1" smtClean="0"/>
              <a:t>yazıya</a:t>
            </a:r>
            <a:r>
              <a:rPr lang="de-DE" dirty="0" smtClean="0"/>
              <a:t> </a:t>
            </a:r>
            <a:r>
              <a:rPr lang="de-DE" dirty="0" err="1" smtClean="0"/>
              <a:t>geçirilmesiyle</a:t>
            </a:r>
            <a:r>
              <a:rPr lang="de-DE" dirty="0" smtClean="0"/>
              <a:t> </a:t>
            </a:r>
            <a:r>
              <a:rPr lang="de-DE" dirty="0" err="1" smtClean="0"/>
              <a:t>oluşur</a:t>
            </a:r>
            <a:r>
              <a:rPr lang="de-DE" dirty="0" smtClean="0"/>
              <a:t>.</a:t>
            </a:r>
            <a:endParaRPr lang="tr-TR" dirty="0" smtClean="0"/>
          </a:p>
          <a:p>
            <a:r>
              <a:rPr lang="de-DE" dirty="0" err="1" smtClean="0"/>
              <a:t>Destanlar</a:t>
            </a:r>
            <a:r>
              <a:rPr lang="de-DE" dirty="0" smtClean="0"/>
              <a:t>, </a:t>
            </a:r>
            <a:r>
              <a:rPr lang="de-DE" dirty="0" err="1" smtClean="0"/>
              <a:t>bir</a:t>
            </a:r>
            <a:r>
              <a:rPr lang="de-DE" dirty="0" smtClean="0"/>
              <a:t> </a:t>
            </a:r>
            <a:r>
              <a:rPr lang="de-DE" dirty="0" err="1" smtClean="0"/>
              <a:t>gerçeğe</a:t>
            </a:r>
            <a:r>
              <a:rPr lang="de-DE" dirty="0" smtClean="0"/>
              <a:t> </a:t>
            </a:r>
            <a:r>
              <a:rPr lang="de-DE" dirty="0" err="1" smtClean="0"/>
              <a:t>dayanmakla</a:t>
            </a:r>
            <a:r>
              <a:rPr lang="de-DE" dirty="0" smtClean="0"/>
              <a:t> </a:t>
            </a:r>
            <a:r>
              <a:rPr lang="de-DE" dirty="0" err="1" smtClean="0"/>
              <a:t>birlikte</a:t>
            </a:r>
            <a:r>
              <a:rPr lang="de-DE" dirty="0" smtClean="0"/>
              <a:t> </a:t>
            </a:r>
            <a:r>
              <a:rPr lang="de-DE" dirty="0" err="1" smtClean="0"/>
              <a:t>tarih</a:t>
            </a:r>
            <a:r>
              <a:rPr lang="de-DE" dirty="0" smtClean="0"/>
              <a:t> </a:t>
            </a:r>
            <a:r>
              <a:rPr lang="de-DE" dirty="0" err="1" smtClean="0"/>
              <a:t>değildir</a:t>
            </a:r>
            <a:r>
              <a:rPr lang="de-DE" dirty="0" smtClean="0"/>
              <a:t>. </a:t>
            </a:r>
            <a:r>
              <a:rPr lang="de-DE" dirty="0" err="1" smtClean="0"/>
              <a:t>Destanlarda</a:t>
            </a:r>
            <a:r>
              <a:rPr lang="de-DE" dirty="0" smtClean="0"/>
              <a:t> </a:t>
            </a:r>
            <a:r>
              <a:rPr lang="de-DE" dirty="0" err="1" smtClean="0"/>
              <a:t>bir</a:t>
            </a:r>
            <a:r>
              <a:rPr lang="de-DE" dirty="0" smtClean="0"/>
              <a:t> </a:t>
            </a:r>
            <a:r>
              <a:rPr lang="de-DE" dirty="0" err="1" smtClean="0"/>
              <a:t>olayın</a:t>
            </a:r>
            <a:r>
              <a:rPr lang="de-DE" dirty="0" smtClean="0"/>
              <a:t> </a:t>
            </a:r>
            <a:r>
              <a:rPr lang="de-DE" dirty="0" err="1" smtClean="0"/>
              <a:t>oluşu</a:t>
            </a:r>
            <a:r>
              <a:rPr lang="de-DE" dirty="0" smtClean="0"/>
              <a:t> </a:t>
            </a:r>
            <a:r>
              <a:rPr lang="de-DE" dirty="0" err="1" smtClean="0"/>
              <a:t>ya</a:t>
            </a:r>
            <a:r>
              <a:rPr lang="de-DE" dirty="0" smtClean="0"/>
              <a:t> da </a:t>
            </a:r>
            <a:r>
              <a:rPr lang="de-DE" dirty="0" err="1" smtClean="0"/>
              <a:t>bir</a:t>
            </a:r>
            <a:r>
              <a:rPr lang="de-DE" dirty="0" smtClean="0"/>
              <a:t> </a:t>
            </a:r>
            <a:r>
              <a:rPr lang="de-DE" dirty="0" err="1" smtClean="0"/>
              <a:t>kahramanın</a:t>
            </a:r>
            <a:r>
              <a:rPr lang="de-DE" dirty="0" smtClean="0"/>
              <a:t> </a:t>
            </a:r>
            <a:r>
              <a:rPr lang="de-DE" dirty="0" err="1" smtClean="0"/>
              <a:t>yaşayışı</a:t>
            </a:r>
            <a:r>
              <a:rPr lang="de-DE" dirty="0" smtClean="0"/>
              <a:t> </a:t>
            </a:r>
            <a:r>
              <a:rPr lang="de-DE" dirty="0" err="1" smtClean="0"/>
              <a:t>değil</a:t>
            </a:r>
            <a:r>
              <a:rPr lang="de-DE" dirty="0" smtClean="0"/>
              <a:t>, o </a:t>
            </a:r>
            <a:r>
              <a:rPr lang="de-DE" dirty="0" err="1" smtClean="0"/>
              <a:t>olay</a:t>
            </a:r>
            <a:r>
              <a:rPr lang="de-DE" dirty="0" smtClean="0"/>
              <a:t> </a:t>
            </a:r>
            <a:r>
              <a:rPr lang="de-DE" dirty="0" err="1" smtClean="0"/>
              <a:t>ve</a:t>
            </a:r>
            <a:r>
              <a:rPr lang="de-DE" dirty="0" smtClean="0"/>
              <a:t> </a:t>
            </a:r>
            <a:r>
              <a:rPr lang="de-DE" dirty="0" err="1" smtClean="0"/>
              <a:t>kahramanın</a:t>
            </a:r>
            <a:r>
              <a:rPr lang="de-DE" dirty="0" smtClean="0"/>
              <a:t> </a:t>
            </a:r>
            <a:r>
              <a:rPr lang="de-DE" dirty="0" err="1" smtClean="0"/>
              <a:t>ulus</a:t>
            </a:r>
            <a:r>
              <a:rPr lang="de-DE" dirty="0" smtClean="0"/>
              <a:t> </a:t>
            </a:r>
            <a:r>
              <a:rPr lang="de-DE" dirty="0" err="1" smtClean="0"/>
              <a:t>vicdanında</a:t>
            </a:r>
            <a:r>
              <a:rPr lang="de-DE" dirty="0" smtClean="0"/>
              <a:t> </a:t>
            </a:r>
            <a:r>
              <a:rPr lang="de-DE" dirty="0" err="1" smtClean="0"/>
              <a:t>bıraktığı</a:t>
            </a:r>
            <a:r>
              <a:rPr lang="de-DE" dirty="0" smtClean="0"/>
              <a:t> </a:t>
            </a:r>
            <a:r>
              <a:rPr lang="de-DE" dirty="0" err="1" smtClean="0"/>
              <a:t>etkiler</a:t>
            </a:r>
            <a:r>
              <a:rPr lang="de-DE" dirty="0" smtClean="0"/>
              <a:t> </a:t>
            </a:r>
            <a:r>
              <a:rPr lang="de-DE" dirty="0" err="1" smtClean="0"/>
              <a:t>anlatılır</a:t>
            </a:r>
            <a:r>
              <a:rPr lang="de-DE" dirty="0" smtClean="0"/>
              <a:t>. </a:t>
            </a:r>
            <a:r>
              <a:rPr lang="de-DE" dirty="0" err="1" smtClean="0"/>
              <a:t>Destanlarda</a:t>
            </a:r>
            <a:r>
              <a:rPr lang="de-DE" dirty="0" smtClean="0"/>
              <a:t> </a:t>
            </a:r>
            <a:r>
              <a:rPr lang="de-DE" dirty="0" err="1" smtClean="0"/>
              <a:t>gerçek</a:t>
            </a:r>
            <a:r>
              <a:rPr lang="de-DE" dirty="0" smtClean="0"/>
              <a:t> </a:t>
            </a:r>
            <a:r>
              <a:rPr lang="de-DE" dirty="0" err="1" smtClean="0"/>
              <a:t>ve</a:t>
            </a:r>
            <a:r>
              <a:rPr lang="de-DE" dirty="0" smtClean="0"/>
              <a:t> </a:t>
            </a:r>
            <a:r>
              <a:rPr lang="de-DE" dirty="0" err="1" smtClean="0"/>
              <a:t>doğaüstü</a:t>
            </a:r>
            <a:r>
              <a:rPr lang="de-DE" dirty="0" smtClean="0"/>
              <a:t> </a:t>
            </a:r>
            <a:r>
              <a:rPr lang="de-DE" dirty="0" err="1" smtClean="0"/>
              <a:t>kişiler</a:t>
            </a:r>
            <a:r>
              <a:rPr lang="de-DE" dirty="0" smtClean="0"/>
              <a:t> (</a:t>
            </a:r>
            <a:r>
              <a:rPr lang="de-DE" dirty="0" err="1" smtClean="0"/>
              <a:t>tanrılar</a:t>
            </a:r>
            <a:r>
              <a:rPr lang="de-DE" dirty="0" smtClean="0"/>
              <a:t>, </a:t>
            </a:r>
            <a:r>
              <a:rPr lang="de-DE" dirty="0" err="1" smtClean="0"/>
              <a:t>tanrıçalar</a:t>
            </a:r>
            <a:r>
              <a:rPr lang="de-DE" dirty="0" smtClean="0"/>
              <a:t>, </a:t>
            </a:r>
            <a:r>
              <a:rPr lang="de-DE" dirty="0" err="1" smtClean="0"/>
              <a:t>yarı</a:t>
            </a:r>
            <a:r>
              <a:rPr lang="de-DE" dirty="0" smtClean="0"/>
              <a:t> </a:t>
            </a:r>
            <a:r>
              <a:rPr lang="de-DE" dirty="0" err="1" smtClean="0"/>
              <a:t>tanrılar</a:t>
            </a:r>
            <a:r>
              <a:rPr lang="de-DE" dirty="0" smtClean="0"/>
              <a:t>...) </a:t>
            </a:r>
            <a:r>
              <a:rPr lang="de-DE" dirty="0" err="1" smtClean="0"/>
              <a:t>vardır</a:t>
            </a:r>
            <a:r>
              <a:rPr lang="de-DE" dirty="0" smtClean="0"/>
              <a:t>.</a:t>
            </a:r>
            <a:endParaRPr lang="tr-TR" dirty="0" smtClean="0"/>
          </a:p>
          <a:p>
            <a:pPr>
              <a:buNone/>
            </a:pPr>
            <a:endParaRPr lang="tr-TR" dirty="0" smtClean="0"/>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buNone/>
            </a:pPr>
            <a:r>
              <a:rPr lang="de-DE" u="sng" dirty="0" err="1" smtClean="0"/>
              <a:t>Dünya</a:t>
            </a:r>
            <a:r>
              <a:rPr lang="de-DE" u="sng" dirty="0" smtClean="0"/>
              <a:t> </a:t>
            </a:r>
            <a:r>
              <a:rPr lang="de-DE" u="sng" dirty="0" err="1" smtClean="0"/>
              <a:t>edebiyatından</a:t>
            </a:r>
            <a:r>
              <a:rPr lang="de-DE" u="sng" dirty="0" smtClean="0"/>
              <a:t> </a:t>
            </a:r>
            <a:r>
              <a:rPr lang="de-DE" u="sng" dirty="0" err="1" smtClean="0"/>
              <a:t>örnekler</a:t>
            </a:r>
            <a:r>
              <a:rPr lang="de-DE" u="sng" dirty="0" smtClean="0"/>
              <a:t>:</a:t>
            </a:r>
            <a:endParaRPr lang="tr-TR" u="sng" dirty="0" smtClean="0"/>
          </a:p>
          <a:p>
            <a:pPr>
              <a:buNone/>
            </a:pPr>
            <a:endParaRPr lang="tr-TR" dirty="0" smtClean="0"/>
          </a:p>
          <a:p>
            <a:r>
              <a:rPr lang="de-DE" dirty="0" err="1" smtClean="0"/>
              <a:t>Yunan</a:t>
            </a:r>
            <a:r>
              <a:rPr lang="de-DE" dirty="0" smtClean="0"/>
              <a:t> </a:t>
            </a:r>
            <a:r>
              <a:rPr lang="de-DE" dirty="0" err="1" smtClean="0"/>
              <a:t>edebiyatı</a:t>
            </a:r>
            <a:r>
              <a:rPr lang="de-DE" dirty="0" smtClean="0"/>
              <a:t>: </a:t>
            </a:r>
            <a:r>
              <a:rPr lang="de-DE" dirty="0" err="1" smtClean="0"/>
              <a:t>İlyada</a:t>
            </a:r>
            <a:r>
              <a:rPr lang="de-DE" dirty="0" smtClean="0"/>
              <a:t> </a:t>
            </a:r>
            <a:r>
              <a:rPr lang="de-DE" dirty="0" err="1" smtClean="0"/>
              <a:t>ve</a:t>
            </a:r>
            <a:r>
              <a:rPr lang="de-DE" dirty="0" smtClean="0"/>
              <a:t> </a:t>
            </a:r>
            <a:r>
              <a:rPr lang="de-DE" dirty="0" err="1" smtClean="0"/>
              <a:t>Odesa</a:t>
            </a:r>
            <a:r>
              <a:rPr lang="de-DE" dirty="0" smtClean="0"/>
              <a:t> (</a:t>
            </a:r>
            <a:r>
              <a:rPr lang="de-DE" dirty="0" err="1" smtClean="0"/>
              <a:t>Derleyicisi</a:t>
            </a:r>
            <a:r>
              <a:rPr lang="de-DE" dirty="0" smtClean="0"/>
              <a:t>: </a:t>
            </a:r>
            <a:r>
              <a:rPr lang="de-DE" dirty="0" err="1" smtClean="0"/>
              <a:t>Homeros</a:t>
            </a:r>
            <a:r>
              <a:rPr lang="de-DE" dirty="0" smtClean="0"/>
              <a:t>) </a:t>
            </a:r>
            <a:endParaRPr lang="tr-TR" dirty="0" smtClean="0"/>
          </a:p>
          <a:p>
            <a:r>
              <a:rPr lang="de-DE" dirty="0" err="1" smtClean="0"/>
              <a:t>İran</a:t>
            </a:r>
            <a:r>
              <a:rPr lang="de-DE" dirty="0" smtClean="0"/>
              <a:t> </a:t>
            </a:r>
            <a:r>
              <a:rPr lang="de-DE" dirty="0" err="1" smtClean="0"/>
              <a:t>edebiyatı</a:t>
            </a:r>
            <a:r>
              <a:rPr lang="de-DE" dirty="0" smtClean="0"/>
              <a:t>: </a:t>
            </a:r>
            <a:r>
              <a:rPr lang="de-DE" dirty="0" err="1" smtClean="0"/>
              <a:t>Şehname</a:t>
            </a:r>
            <a:r>
              <a:rPr lang="de-DE" dirty="0" smtClean="0"/>
              <a:t>  (</a:t>
            </a:r>
            <a:r>
              <a:rPr lang="de-DE" dirty="0" err="1" smtClean="0"/>
              <a:t>Derleyicisi</a:t>
            </a:r>
            <a:r>
              <a:rPr lang="de-DE" dirty="0" smtClean="0"/>
              <a:t>: </a:t>
            </a:r>
            <a:r>
              <a:rPr lang="de-DE" dirty="0" err="1" smtClean="0"/>
              <a:t>Firdevsi</a:t>
            </a:r>
            <a:r>
              <a:rPr lang="de-DE" dirty="0" smtClean="0"/>
              <a:t>)</a:t>
            </a:r>
            <a:endParaRPr lang="tr-TR" dirty="0" smtClean="0"/>
          </a:p>
          <a:p>
            <a:r>
              <a:rPr lang="de-DE" dirty="0" smtClean="0"/>
              <a:t>Fin </a:t>
            </a:r>
            <a:r>
              <a:rPr lang="de-DE" dirty="0" err="1" smtClean="0"/>
              <a:t>edebiyatı</a:t>
            </a:r>
            <a:r>
              <a:rPr lang="de-DE" dirty="0" smtClean="0"/>
              <a:t>: Kalevala (</a:t>
            </a:r>
            <a:r>
              <a:rPr lang="de-DE" dirty="0" err="1" smtClean="0"/>
              <a:t>Derleyicisi</a:t>
            </a:r>
            <a:r>
              <a:rPr lang="de-DE" dirty="0" smtClean="0"/>
              <a:t>: </a:t>
            </a:r>
            <a:r>
              <a:rPr lang="de-DE" dirty="0" err="1" smtClean="0"/>
              <a:t>Lönnrot</a:t>
            </a:r>
            <a:r>
              <a:rPr lang="de-DE" dirty="0" smtClean="0"/>
              <a:t>)</a:t>
            </a:r>
            <a:endParaRPr lang="tr-TR" dirty="0" smtClean="0"/>
          </a:p>
          <a:p>
            <a:r>
              <a:rPr lang="de-DE" dirty="0" err="1" smtClean="0"/>
              <a:t>Hint</a:t>
            </a:r>
            <a:r>
              <a:rPr lang="de-DE" dirty="0" smtClean="0"/>
              <a:t> </a:t>
            </a:r>
            <a:r>
              <a:rPr lang="de-DE" dirty="0" err="1" smtClean="0"/>
              <a:t>edebiyatı</a:t>
            </a:r>
            <a:r>
              <a:rPr lang="de-DE" dirty="0" smtClean="0"/>
              <a:t>: </a:t>
            </a:r>
            <a:r>
              <a:rPr lang="de-DE" dirty="0" err="1" smtClean="0"/>
              <a:t>Rmayana</a:t>
            </a:r>
            <a:r>
              <a:rPr lang="de-DE" dirty="0" smtClean="0"/>
              <a:t> (</a:t>
            </a:r>
            <a:r>
              <a:rPr lang="de-DE" dirty="0" err="1" smtClean="0"/>
              <a:t>Derleyicisi</a:t>
            </a:r>
            <a:r>
              <a:rPr lang="de-DE" dirty="0" smtClean="0"/>
              <a:t>: </a:t>
            </a:r>
            <a:r>
              <a:rPr lang="de-DE" dirty="0" err="1" smtClean="0"/>
              <a:t>Valmiki</a:t>
            </a:r>
            <a:r>
              <a:rPr lang="de-DE" dirty="0" smtClean="0"/>
              <a:t>)</a:t>
            </a:r>
            <a:endParaRPr lang="tr-TR" dirty="0" smtClean="0"/>
          </a:p>
          <a:p>
            <a:r>
              <a:rPr lang="de-DE" dirty="0" err="1" smtClean="0"/>
              <a:t>Ayrıca</a:t>
            </a:r>
            <a:r>
              <a:rPr lang="de-DE" dirty="0" smtClean="0"/>
              <a:t> </a:t>
            </a:r>
            <a:r>
              <a:rPr lang="de-DE" dirty="0" err="1" smtClean="0"/>
              <a:t>Japonların</a:t>
            </a:r>
            <a:r>
              <a:rPr lang="de-DE" dirty="0" smtClean="0"/>
              <a:t> (</a:t>
            </a:r>
            <a:r>
              <a:rPr lang="de-DE" dirty="0" err="1" smtClean="0"/>
              <a:t>Şinto</a:t>
            </a:r>
            <a:r>
              <a:rPr lang="de-DE" dirty="0" smtClean="0"/>
              <a:t>), </a:t>
            </a:r>
            <a:r>
              <a:rPr lang="de-DE" dirty="0" err="1" smtClean="0"/>
              <a:t>Rusların</a:t>
            </a:r>
            <a:r>
              <a:rPr lang="de-DE" dirty="0" smtClean="0"/>
              <a:t>(İgor), </a:t>
            </a:r>
            <a:r>
              <a:rPr lang="de-DE" dirty="0" err="1" smtClean="0"/>
              <a:t>Fransızların</a:t>
            </a:r>
            <a:r>
              <a:rPr lang="de-DE" dirty="0" smtClean="0"/>
              <a:t>(Chanson de </a:t>
            </a:r>
            <a:r>
              <a:rPr lang="de-DE" dirty="0" err="1" smtClean="0"/>
              <a:t>Reland</a:t>
            </a:r>
            <a:r>
              <a:rPr lang="de-DE" dirty="0" smtClean="0"/>
              <a:t>), </a:t>
            </a:r>
            <a:r>
              <a:rPr lang="de-DE" dirty="0" err="1" smtClean="0"/>
              <a:t>bugün</a:t>
            </a:r>
            <a:r>
              <a:rPr lang="de-DE" dirty="0" smtClean="0"/>
              <a:t> </a:t>
            </a:r>
            <a:r>
              <a:rPr lang="de-DE" dirty="0" err="1" smtClean="0"/>
              <a:t>var</a:t>
            </a:r>
            <a:r>
              <a:rPr lang="de-DE" dirty="0" smtClean="0"/>
              <a:t> </a:t>
            </a:r>
            <a:r>
              <a:rPr lang="de-DE" dirty="0" err="1" smtClean="0"/>
              <a:t>olmayan</a:t>
            </a:r>
            <a:r>
              <a:rPr lang="de-DE" dirty="0" smtClean="0"/>
              <a:t> </a:t>
            </a:r>
            <a:r>
              <a:rPr lang="de-DE" dirty="0" err="1" smtClean="0"/>
              <a:t>Babillerin</a:t>
            </a:r>
            <a:r>
              <a:rPr lang="de-DE" dirty="0" smtClean="0"/>
              <a:t> (</a:t>
            </a:r>
            <a:r>
              <a:rPr lang="de-DE" dirty="0" err="1" smtClean="0"/>
              <a:t>Gılgamış</a:t>
            </a:r>
            <a:r>
              <a:rPr lang="de-DE" dirty="0" smtClean="0"/>
              <a:t>) da en </a:t>
            </a:r>
            <a:r>
              <a:rPr lang="de-DE" dirty="0" smtClean="0"/>
              <a:t>e</a:t>
            </a:r>
            <a:r>
              <a:rPr lang="tr-TR" dirty="0" smtClean="0"/>
              <a:t>s</a:t>
            </a:r>
            <a:r>
              <a:rPr lang="de-DE" dirty="0" err="1" smtClean="0"/>
              <a:t>ki</a:t>
            </a:r>
            <a:r>
              <a:rPr lang="de-DE" dirty="0" smtClean="0"/>
              <a:t> </a:t>
            </a:r>
            <a:r>
              <a:rPr lang="de-DE" dirty="0" err="1" smtClean="0"/>
              <a:t>destan</a:t>
            </a:r>
            <a:r>
              <a:rPr lang="de-DE" dirty="0" smtClean="0"/>
              <a:t> </a:t>
            </a:r>
            <a:r>
              <a:rPr lang="de-DE" dirty="0" err="1" smtClean="0"/>
              <a:t>örneklerindendir</a:t>
            </a:r>
            <a:r>
              <a:rPr lang="tr-TR" dirty="0" smtClean="0"/>
              <a:t>.</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Destanın oluşumu, gelişimi ve günümüze gelişi hakkında Öcal Oğuz’un yaklaşımı şöyledir:</a:t>
            </a:r>
          </a:p>
          <a:p>
            <a:pPr marL="514350" indent="-514350">
              <a:buAutoNum type="arabicPeriod"/>
            </a:pPr>
            <a:r>
              <a:rPr lang="tr-TR" dirty="0" smtClean="0"/>
              <a:t>Destan devri</a:t>
            </a:r>
          </a:p>
          <a:p>
            <a:pPr marL="514350" indent="-514350">
              <a:buAutoNum type="arabicPeriod"/>
            </a:pPr>
            <a:r>
              <a:rPr lang="tr-TR" dirty="0" smtClean="0"/>
              <a:t>Sözlü gelenek</a:t>
            </a:r>
          </a:p>
          <a:p>
            <a:pPr marL="514350" indent="-514350">
              <a:buAutoNum type="arabicPeriod"/>
            </a:pPr>
            <a:r>
              <a:rPr lang="tr-TR" dirty="0" err="1" smtClean="0"/>
              <a:t>Vak’a</a:t>
            </a:r>
            <a:endParaRPr lang="tr-TR" dirty="0" smtClean="0"/>
          </a:p>
          <a:p>
            <a:pPr marL="514350" indent="-514350">
              <a:buAutoNum type="arabicPeriod"/>
            </a:pPr>
            <a:r>
              <a:rPr lang="tr-TR" dirty="0" smtClean="0"/>
              <a:t>Ozan</a:t>
            </a:r>
          </a:p>
          <a:p>
            <a:pPr marL="514350" indent="-514350">
              <a:buAutoNum type="arabicPeriod"/>
            </a:pPr>
            <a:r>
              <a:rPr lang="tr-TR" dirty="0" smtClean="0"/>
              <a:t>Tespit (2000: 51-52).</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smtClean="0"/>
              <a:t>Bu durumda, mit söylenen söz; logos ise bilimin keşfi olarak alınınca birbirinden farklı iki teşekkülün birlikteliği söz konusudur. Antik dönemin matematik ve doğa bilimcileri mitin sınırlarının tamamen dışında logosun hakim olduğu prensiplere bağlı kalarak eserler vermişlerdir.</a:t>
            </a:r>
          </a:p>
          <a:p>
            <a:pPr algn="just"/>
            <a:r>
              <a:rPr lang="tr-TR" dirty="0" smtClean="0"/>
              <a:t>Mitoloji sözlü kültürün en önemli unsurlarından biridir. Dolayısıyla mitoloji söylenen sözün kişiden kişiye, nesilden </a:t>
            </a:r>
            <a:r>
              <a:rPr lang="tr-TR" dirty="0" err="1" smtClean="0"/>
              <a:t>nesile</a:t>
            </a:r>
            <a:r>
              <a:rPr lang="tr-TR" dirty="0" smtClean="0"/>
              <a:t> aktarılmasıyla oluştuğu kadar değişime de uğramıştır. Böylece kelimelerden başlayarak temaya kadar her şey değişmiş ve başka değişik versiyonlara dönüşmüştür.</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algn="just"/>
            <a:r>
              <a:rPr lang="tr-TR" dirty="0" smtClean="0"/>
              <a:t>Türk destanlarının anlatımında nazım, nesir ve nazım-nesir olmak üzere üç anlatım tekniğinden yararlanılır.</a:t>
            </a:r>
          </a:p>
          <a:p>
            <a:pPr algn="just"/>
            <a:r>
              <a:rPr lang="tr-TR" dirty="0" smtClean="0"/>
              <a:t>Destanın anlatımında kullanılan bu tekniklerden herhangi biri ile sanatçının sazından doğan melodiler birleşerek </a:t>
            </a:r>
            <a:r>
              <a:rPr lang="tr-TR" dirty="0" err="1" smtClean="0"/>
              <a:t>irticali</a:t>
            </a:r>
            <a:r>
              <a:rPr lang="tr-TR" dirty="0" smtClean="0"/>
              <a:t> destan kompozisyonu yaratırlar.</a:t>
            </a:r>
          </a:p>
          <a:p>
            <a:pPr algn="just"/>
            <a:r>
              <a:rPr lang="tr-TR" dirty="0" smtClean="0"/>
              <a:t>Türk destanlarının anlatımı, genel olarak bir ‘sorun’la başlar ve bu, geleneksel bir yöntemdir. Dinleyicinin tüm dikkati bu sorun üzerine çekilir.</a:t>
            </a:r>
          </a:p>
          <a:p>
            <a:pPr algn="just"/>
            <a:r>
              <a:rPr lang="tr-TR" dirty="0" smtClean="0"/>
              <a:t>Sorunun çözümünü sağlayacak olay/durum, kahramanın doğuşu veya sahneye çıkışıdır; ki anlatıcı, kahramanın ana rahmine düşüşünden doğumuna kadar, anlatısını birtakım olağanüstülüklerle kompoze eder. Bu anlatımda “mübalağa, benzetme, tezat, mukayese” gibi edebi yöntemler kullanılır.</a:t>
            </a:r>
          </a:p>
          <a:p>
            <a:pPr algn="just"/>
            <a:r>
              <a:rPr lang="tr-TR" dirty="0" smtClean="0"/>
              <a:t>Destan anlatıcısı, anlatımını gerçekleştirirken tasvirlerinde orijinal sıfatlara yer verir. Benzetmelerin ve kullanılan sıfatların bir kısmı kahramanların adlarıyla özdeşleşmiş ve onlar etrafında kalıplaşmışlardır. Bu tür benzetmelere “</a:t>
            </a:r>
            <a:r>
              <a:rPr lang="tr-TR" dirty="0" err="1" smtClean="0"/>
              <a:t>epitet</a:t>
            </a:r>
            <a:r>
              <a:rPr lang="tr-TR" dirty="0" smtClean="0"/>
              <a:t>” denir. </a:t>
            </a:r>
          </a:p>
          <a:p>
            <a:pPr algn="just"/>
            <a:r>
              <a:rPr lang="tr-TR" dirty="0" smtClean="0"/>
              <a:t>Destan geleneğinin oluşmasında ve her icrada yeniden yaratılmasında son derece önemli bir yere sahip olan </a:t>
            </a:r>
            <a:r>
              <a:rPr lang="tr-TR" dirty="0" err="1" smtClean="0"/>
              <a:t>epitetler</a:t>
            </a:r>
            <a:r>
              <a:rPr lang="tr-TR" dirty="0" smtClean="0"/>
              <a:t>, bu nedenle Türk destanlarının yaratılış ve icra bağlamları hakkında da yol gösterici niteliktedirler.</a:t>
            </a:r>
          </a:p>
          <a:p>
            <a:pPr algn="just"/>
            <a:r>
              <a:rPr lang="tr-TR" dirty="0" smtClean="0"/>
              <a:t>Destan çevre-mekan, olduğu haliyle tabii şekilde verilir. </a:t>
            </a:r>
          </a:p>
          <a:p>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b="1" dirty="0" smtClean="0"/>
              <a:t>Eski Destanlar: </a:t>
            </a:r>
            <a:r>
              <a:rPr lang="tr-TR" dirty="0" smtClean="0"/>
              <a:t>Alp Er </a:t>
            </a:r>
            <a:r>
              <a:rPr lang="tr-TR" dirty="0" err="1" smtClean="0"/>
              <a:t>Tunga</a:t>
            </a:r>
            <a:r>
              <a:rPr lang="tr-TR" dirty="0" smtClean="0"/>
              <a:t> Destanı, Şu Destanı, Oğuz Kağan Destanı, </a:t>
            </a:r>
            <a:r>
              <a:rPr lang="tr-TR" dirty="0" err="1" smtClean="0"/>
              <a:t>vd</a:t>
            </a:r>
            <a:r>
              <a:rPr lang="tr-TR" dirty="0" smtClean="0"/>
              <a:t>.</a:t>
            </a:r>
          </a:p>
          <a:p>
            <a:r>
              <a:rPr lang="tr-TR" b="1" dirty="0" smtClean="0"/>
              <a:t>Yeni Destanlar</a:t>
            </a:r>
          </a:p>
          <a:p>
            <a:r>
              <a:rPr lang="tr-TR" b="1" dirty="0" smtClean="0"/>
              <a:t>Arkaik Unsurları Taşıyan Destanlar: </a:t>
            </a:r>
            <a:r>
              <a:rPr lang="tr-TR" dirty="0" smtClean="0"/>
              <a:t>Altın </a:t>
            </a:r>
            <a:r>
              <a:rPr lang="tr-TR" dirty="0" err="1" smtClean="0"/>
              <a:t>Arığ</a:t>
            </a:r>
            <a:r>
              <a:rPr lang="tr-TR" dirty="0" smtClean="0"/>
              <a:t> Destanı, Yaratılış Destanı, </a:t>
            </a:r>
            <a:r>
              <a:rPr lang="tr-TR" dirty="0" err="1" smtClean="0"/>
              <a:t>Maaday</a:t>
            </a:r>
            <a:r>
              <a:rPr lang="tr-TR" dirty="0" smtClean="0"/>
              <a:t> Kara Destanı, Ural Batur Destanı, Alıp </a:t>
            </a:r>
            <a:r>
              <a:rPr lang="tr-TR" dirty="0" err="1" smtClean="0"/>
              <a:t>Manaş</a:t>
            </a:r>
            <a:r>
              <a:rPr lang="tr-TR" dirty="0" smtClean="0"/>
              <a:t> Destanı, </a:t>
            </a:r>
            <a:r>
              <a:rPr lang="tr-TR" dirty="0" err="1" smtClean="0"/>
              <a:t>vd</a:t>
            </a:r>
            <a:r>
              <a:rPr lang="tr-TR" dirty="0" smtClean="0"/>
              <a:t>.</a:t>
            </a:r>
          </a:p>
          <a:p>
            <a:r>
              <a:rPr lang="tr-TR" b="1" dirty="0" smtClean="0"/>
              <a:t>Kahramanlık Destanları: </a:t>
            </a:r>
            <a:r>
              <a:rPr lang="tr-TR" dirty="0" smtClean="0"/>
              <a:t>Manas Destanı, Köroğlu Destanı, </a:t>
            </a:r>
            <a:r>
              <a:rPr lang="tr-TR" dirty="0" err="1" smtClean="0"/>
              <a:t>Kambar</a:t>
            </a:r>
            <a:r>
              <a:rPr lang="tr-TR" dirty="0" smtClean="0"/>
              <a:t> Batır Destanı, </a:t>
            </a:r>
            <a:r>
              <a:rPr lang="tr-TR" dirty="0" err="1" smtClean="0"/>
              <a:t>Kobılandı</a:t>
            </a:r>
            <a:r>
              <a:rPr lang="tr-TR" dirty="0" smtClean="0"/>
              <a:t> Batır Destanı, </a:t>
            </a:r>
            <a:r>
              <a:rPr lang="tr-TR" dirty="0" err="1" smtClean="0"/>
              <a:t>vd</a:t>
            </a:r>
            <a:r>
              <a:rPr lang="tr-TR" dirty="0" smtClean="0"/>
              <a:t>.</a:t>
            </a:r>
          </a:p>
          <a:p>
            <a:r>
              <a:rPr lang="tr-TR" b="1" dirty="0" smtClean="0"/>
              <a:t>Tarihi Destanlar:</a:t>
            </a:r>
            <a:r>
              <a:rPr lang="tr-TR" dirty="0" smtClean="0"/>
              <a:t> Battal Gazi Destanı, </a:t>
            </a:r>
            <a:r>
              <a:rPr lang="tr-TR" dirty="0" err="1" smtClean="0"/>
              <a:t>Danişmend</a:t>
            </a:r>
            <a:r>
              <a:rPr lang="tr-TR" dirty="0" smtClean="0"/>
              <a:t> Gazi Destanı, </a:t>
            </a:r>
            <a:r>
              <a:rPr lang="tr-TR" dirty="0" err="1" smtClean="0"/>
              <a:t>Hamzaname</a:t>
            </a:r>
            <a:r>
              <a:rPr lang="tr-TR" dirty="0" smtClean="0"/>
              <a:t> Destanı, Timur Destanı, </a:t>
            </a:r>
            <a:r>
              <a:rPr lang="tr-TR" dirty="0" err="1" smtClean="0"/>
              <a:t>vd</a:t>
            </a:r>
            <a:r>
              <a:rPr lang="tr-TR" dirty="0" smtClean="0"/>
              <a:t>. (Çobanoğlu 2001: 110-116).</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Mit Nedir ?</a:t>
            </a:r>
            <a:br>
              <a:rPr lang="tr-TR" dirty="0"/>
            </a:br>
            <a:endParaRPr lang="tr-TR" dirty="0"/>
          </a:p>
        </p:txBody>
      </p:sp>
      <p:sp>
        <p:nvSpPr>
          <p:cNvPr id="3" name="2 İçerik Yer Tutucusu"/>
          <p:cNvSpPr>
            <a:spLocks noGrp="1"/>
          </p:cNvSpPr>
          <p:nvPr>
            <p:ph idx="1"/>
          </p:nvPr>
        </p:nvSpPr>
        <p:spPr/>
        <p:txBody>
          <a:bodyPr>
            <a:normAutofit fontScale="92500"/>
          </a:bodyPr>
          <a:lstStyle/>
          <a:p>
            <a:pPr algn="just"/>
            <a:r>
              <a:rPr lang="tr-TR" dirty="0"/>
              <a:t>İnsanların varlıklarını, doğayı, yaşananları, yaşadıklarını ve çevrelerini açıklama ihtiyacı vardır. Din düşüncesinin de buradan doğduğunu savlayan antropoloji, mitlerin de “açıklamak” işlevinin bu açıdan baskın olduğunu iddia eder.</a:t>
            </a:r>
          </a:p>
          <a:p>
            <a:pPr algn="just"/>
            <a:r>
              <a:rPr lang="tr-TR" dirty="0" smtClean="0"/>
              <a:t>Mit</a:t>
            </a:r>
            <a:r>
              <a:rPr lang="tr-TR" dirty="0"/>
              <a:t>, belli bir dönemde olduğu kabul edilen, insanların sıra dışı geleneklerini (ritüeller, büyü vb.), tanrılarını, kahramanlarını, dinsel inançlarını vb. açıklayan hikâyelerdir.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smtClean="0"/>
              <a:t>Mit, daha çok doğa ve doğaüstü varlıkların yaradılışını konu alır. Yani, bir anlamda mit, </a:t>
            </a:r>
            <a:r>
              <a:rPr lang="tr-TR" b="1" dirty="0" smtClean="0"/>
              <a:t>yaradılışın öyküsü</a:t>
            </a:r>
            <a:r>
              <a:rPr lang="tr-TR" dirty="0" smtClean="0"/>
              <a:t>dür. Yaradılış ve doğa içindeki mücadele ve insanlığın kazandığı deneyimler olarak görülmektedir. </a:t>
            </a:r>
          </a:p>
          <a:p>
            <a:pPr algn="just"/>
            <a:r>
              <a:rPr lang="tr-TR" dirty="0" smtClean="0"/>
              <a:t>Mitlerde genelde doğaüstü varlıklar veya tanrılar görevlendirilmektedir. Bu mitler sayesinde insanın içinde bulunduğu ve onu sınırlayan tabiat ve alemin anlamlandırılmasıyla insanların şüpheleri geçici de olsa manasını bulmuş oluyordu. Böylece şüpheler giderilmiş ve insanı meşgul eden harici unsurlar etkisiz hale getirilmiş oluyordu.</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Mitler büyük oranda aktarma işlemiyle ortaya çıkmıştır. Aktarımın eyleminin öznesinde insan olduğundan her defasında kendi hafızasından bilgiler eklenmiştir. </a:t>
            </a:r>
          </a:p>
          <a:p>
            <a:pPr algn="just"/>
            <a:r>
              <a:rPr lang="tr-TR" dirty="0" smtClean="0"/>
              <a:t>Her aktarımda beraber yeniliklerle kendi içinde hayat bulmuştur. Aktarma işinde abartılar, eklemeler, çıkarmalar yapılmak suretiyle değişikliklere imkan sağlamış oluyordu. Mitleri besleyen önemli kaynaklardan biri abartı unsuru olmuştur. Bu sayede mitler daha çekici ve cazibe kaynağı haline gelmiştir.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Mitler inanma, anlamlandırma gibi, gerek insanın doğa karşısındaki etkinlikleri, gerekse toplumsal kurum ve değerlerin inşasında bir referans alanı olarak insanlık tarihi boyunca varlığını devam ettirmektedir. Ancak düşünce tarihinde bir inanç biçimi olarak mitlerin egemen ve yaygın olduğu dönem, felsefi, dini ve bilimsel düşünce öncesi bir aşama olarak kabul edilir.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a:t>• </a:t>
            </a:r>
            <a:r>
              <a:rPr lang="tr-TR" u="sng" dirty="0"/>
              <a:t>Teogoni mitleri: </a:t>
            </a:r>
            <a:r>
              <a:rPr lang="tr-TR" dirty="0"/>
              <a:t>Tanrıların nereden geldiklerini ve onlarla ilgili olayları anlatır.</a:t>
            </a:r>
          </a:p>
          <a:p>
            <a:pPr algn="just">
              <a:buNone/>
            </a:pPr>
            <a:r>
              <a:rPr lang="tr-TR" dirty="0"/>
              <a:t>• </a:t>
            </a:r>
            <a:r>
              <a:rPr lang="tr-TR" u="sng" dirty="0"/>
              <a:t>Kozmogoni mitleri: </a:t>
            </a:r>
            <a:r>
              <a:rPr lang="tr-TR" dirty="0"/>
              <a:t>Evrenin, dünyanın nasıl meydana geldiğini açıklar.</a:t>
            </a:r>
          </a:p>
          <a:p>
            <a:pPr algn="just">
              <a:buNone/>
            </a:pPr>
            <a:r>
              <a:rPr lang="tr-TR" dirty="0"/>
              <a:t>• </a:t>
            </a:r>
            <a:r>
              <a:rPr lang="tr-TR" u="sng" dirty="0" err="1"/>
              <a:t>Antropogoni</a:t>
            </a:r>
            <a:r>
              <a:rPr lang="tr-TR" u="sng" dirty="0"/>
              <a:t> mitleri: </a:t>
            </a:r>
            <a:r>
              <a:rPr lang="tr-TR" dirty="0"/>
              <a:t>İnsanın nasıl meydana geldiğini</a:t>
            </a:r>
          </a:p>
          <a:p>
            <a:pPr algn="just">
              <a:buNone/>
            </a:pPr>
            <a:r>
              <a:rPr lang="tr-TR" dirty="0"/>
              <a:t>• </a:t>
            </a:r>
            <a:r>
              <a:rPr lang="tr-TR" u="sng" dirty="0" err="1"/>
              <a:t>Eskatoloji</a:t>
            </a:r>
            <a:r>
              <a:rPr lang="tr-TR" u="sng" dirty="0"/>
              <a:t> mitleri: </a:t>
            </a:r>
            <a:r>
              <a:rPr lang="tr-TR" dirty="0"/>
              <a:t>İnsan ile evrenin geleceğini, kıyameti, ölüm ve ölüm sonrasını anlatır.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TotalTime>
  <Words>3405</Words>
  <Application>Microsoft Office PowerPoint</Application>
  <PresentationFormat>Ekran Gösterisi (4:3)</PresentationFormat>
  <Paragraphs>176</Paragraphs>
  <Slides>41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41</vt:i4>
      </vt:variant>
    </vt:vector>
  </HeadingPairs>
  <TitlesOfParts>
    <vt:vector size="44" baseType="lpstr">
      <vt:lpstr>Arial</vt:lpstr>
      <vt:lpstr>Calibri</vt:lpstr>
      <vt:lpstr>Ofis Teması</vt:lpstr>
      <vt:lpstr>Mit- Efsane- Destan</vt:lpstr>
      <vt:lpstr>PowerPoint Sunusu</vt:lpstr>
      <vt:lpstr>PowerPoint Sunusu</vt:lpstr>
      <vt:lpstr>PowerPoint Sunusu</vt:lpstr>
      <vt:lpstr>Mit Nedir ? </vt:lpstr>
      <vt:lpstr>PowerPoint Sunusu</vt:lpstr>
      <vt:lpstr>PowerPoint Sunusu</vt:lpstr>
      <vt:lpstr>PowerPoint Sunusu</vt:lpstr>
      <vt:lpstr>PowerPoint Sunusu</vt:lpstr>
      <vt:lpstr>Max Müller (1823-1900) </vt:lpstr>
      <vt:lpstr>James Frazer (1854-1941) </vt:lpstr>
      <vt:lpstr>C. G. Jung (1875-1961) </vt:lpstr>
      <vt:lpstr>Alan Dundes (1934-2005) </vt:lpstr>
      <vt:lpstr>Mircea Eliade (1907-1986) </vt:lpstr>
      <vt:lpstr>PowerPoint Sunusu</vt:lpstr>
      <vt:lpstr>William Bascom (1921-1981) </vt:lpstr>
      <vt:lpstr>PowerPoint Sunusu</vt:lpstr>
      <vt:lpstr>Bronislaw Malinowski (1884-1941) </vt:lpstr>
      <vt:lpstr>PowerPoint Sunusu</vt:lpstr>
      <vt:lpstr>Claude Levi Strauss (1908-2009) </vt:lpstr>
      <vt:lpstr>Efsane</vt:lpstr>
      <vt:lpstr>PowerPoint Sunusu</vt:lpstr>
      <vt:lpstr>PowerPoint Sunusu</vt:lpstr>
      <vt:lpstr>PowerPoint Sunusu</vt:lpstr>
      <vt:lpstr>PowerPoint Sunusu</vt:lpstr>
      <vt:lpstr>PowerPoint Sunusu</vt:lpstr>
      <vt:lpstr>PowerPoint Sunusu</vt:lpstr>
      <vt:lpstr>PowerPoint Sunusu</vt:lpstr>
      <vt:lpstr>Efsane Çeşitleri</vt:lpstr>
      <vt:lpstr>Efsanelerin Toplumsal İşlevleri:</vt:lpstr>
      <vt:lpstr>Bascom’un mit-efsane-masal anlatı türleri arasındaki farkları gösterdiği tablo:</vt:lpstr>
      <vt:lpstr>Destan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pınarhoca</dc:creator>
  <cp:lastModifiedBy>Pc</cp:lastModifiedBy>
  <cp:revision>108</cp:revision>
  <dcterms:created xsi:type="dcterms:W3CDTF">2016-11-10T08:47:55Z</dcterms:created>
  <dcterms:modified xsi:type="dcterms:W3CDTF">2020-12-17T12:52:56Z</dcterms:modified>
</cp:coreProperties>
</file>