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96" y="79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1" Type="http://schemas.openxmlformats.org/officeDocument/2006/relationships/tableStyles" Target="tableStyles.xml"/><Relationship Id="rId20" Type="http://schemas.openxmlformats.org/officeDocument/2006/relationships/viewProps" Target="viewProps.xml"/><Relationship Id="rId2" Type="http://schemas.openxmlformats.org/officeDocument/2006/relationships/theme" Target="theme/theme1.xml"/><Relationship Id="rId19" Type="http://schemas.openxmlformats.org/officeDocument/2006/relationships/presProps" Target="presProps.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hasCustomPrompt="1"/>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hasCustomPrompt="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B75B9030-D0F2-4B38-9AC3-7BA6A328033A}" type="datetimeFigureOut">
              <a:rPr lang="tr-TR" smtClean="0"/>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B9CB38A-B5CA-4708-A1B6-EB61602754E3}" type="slidenum">
              <a:rPr lang="tr-TR" smtClean="0"/>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hasCustomPrompt="1"/>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hasCustomPrompt="1"/>
          </p:nvPr>
        </p:nvSpPr>
        <p:spPr/>
        <p:txBody>
          <a:bodyPr vert="eaVert"/>
          <a:lstStyle/>
          <a:p>
            <a:pPr lvl="0"/>
            <a:r>
              <a:rPr lang="tr-TR" smtClean="0"/>
              <a:t>Asıl metin stillerini düzenle</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4" name="Veri Yer Tutucusu 3"/>
          <p:cNvSpPr>
            <a:spLocks noGrp="1"/>
          </p:cNvSpPr>
          <p:nvPr>
            <p:ph type="dt" sz="half" idx="10"/>
          </p:nvPr>
        </p:nvSpPr>
        <p:spPr/>
        <p:txBody>
          <a:bodyPr/>
          <a:lstStyle/>
          <a:p>
            <a:fld id="{B75B9030-D0F2-4B38-9AC3-7BA6A328033A}" type="datetimeFigureOut">
              <a:rPr lang="tr-TR" smtClean="0"/>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B9CB38A-B5CA-4708-A1B6-EB61602754E3}" type="slidenum">
              <a:rPr lang="tr-TR" smtClean="0"/>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hasCustomPrompt="1"/>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hasCustomPrompt="1"/>
          </p:nvPr>
        </p:nvSpPr>
        <p:spPr>
          <a:xfrm>
            <a:off x="838200" y="365125"/>
            <a:ext cx="7734300" cy="5811838"/>
          </a:xfrm>
        </p:spPr>
        <p:txBody>
          <a:bodyPr vert="eaVert"/>
          <a:lstStyle/>
          <a:p>
            <a:pPr lvl="0"/>
            <a:r>
              <a:rPr lang="tr-TR" smtClean="0"/>
              <a:t>Asıl metin stillerini düzenle</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4" name="Veri Yer Tutucusu 3"/>
          <p:cNvSpPr>
            <a:spLocks noGrp="1"/>
          </p:cNvSpPr>
          <p:nvPr>
            <p:ph type="dt" sz="half" idx="10"/>
          </p:nvPr>
        </p:nvSpPr>
        <p:spPr/>
        <p:txBody>
          <a:bodyPr/>
          <a:lstStyle/>
          <a:p>
            <a:fld id="{B75B9030-D0F2-4B38-9AC3-7BA6A328033A}" type="datetimeFigureOut">
              <a:rPr lang="tr-TR" smtClean="0"/>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B9CB38A-B5CA-4708-A1B6-EB61602754E3}" type="slidenum">
              <a:rPr lang="tr-TR" smtClean="0"/>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hasCustomPrompt="1"/>
          </p:nvPr>
        </p:nvSpPr>
        <p:spPr/>
        <p:txBody>
          <a:bodyPr/>
          <a:lstStyle/>
          <a:p>
            <a:r>
              <a:rPr lang="tr-TR" smtClean="0"/>
              <a:t>Asıl başlık stili için tıklatın</a:t>
            </a:r>
            <a:endParaRPr lang="tr-TR"/>
          </a:p>
        </p:txBody>
      </p:sp>
      <p:sp>
        <p:nvSpPr>
          <p:cNvPr id="3" name="İçerik Yer Tutucusu 2"/>
          <p:cNvSpPr>
            <a:spLocks noGrp="1"/>
          </p:cNvSpPr>
          <p:nvPr>
            <p:ph idx="1" hasCustomPrompt="1"/>
          </p:nvPr>
        </p:nvSpPr>
        <p:spPr/>
        <p:txBody>
          <a:bodyPr/>
          <a:lstStyle/>
          <a:p>
            <a:pPr lvl="0"/>
            <a:r>
              <a:rPr lang="tr-TR" smtClean="0"/>
              <a:t>Asıl metin stillerini düzenle</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4" name="Veri Yer Tutucusu 3"/>
          <p:cNvSpPr>
            <a:spLocks noGrp="1"/>
          </p:cNvSpPr>
          <p:nvPr>
            <p:ph type="dt" sz="half" idx="10"/>
          </p:nvPr>
        </p:nvSpPr>
        <p:spPr/>
        <p:txBody>
          <a:bodyPr/>
          <a:lstStyle/>
          <a:p>
            <a:fld id="{B75B9030-D0F2-4B38-9AC3-7BA6A328033A}" type="datetimeFigureOut">
              <a:rPr lang="tr-TR" smtClean="0"/>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B9CB38A-B5CA-4708-A1B6-EB61602754E3}" type="slidenum">
              <a:rPr lang="tr-TR" smtClean="0"/>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hasCustomPrompt="1"/>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hasCustomPrompt="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endParaRPr lang="tr-TR" smtClean="0"/>
          </a:p>
        </p:txBody>
      </p:sp>
      <p:sp>
        <p:nvSpPr>
          <p:cNvPr id="4" name="Veri Yer Tutucusu 3"/>
          <p:cNvSpPr>
            <a:spLocks noGrp="1"/>
          </p:cNvSpPr>
          <p:nvPr>
            <p:ph type="dt" sz="half" idx="10"/>
          </p:nvPr>
        </p:nvSpPr>
        <p:spPr/>
        <p:txBody>
          <a:bodyPr/>
          <a:lstStyle/>
          <a:p>
            <a:fld id="{B75B9030-D0F2-4B38-9AC3-7BA6A328033A}" type="datetimeFigureOut">
              <a:rPr lang="tr-TR" smtClean="0"/>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B9CB38A-B5CA-4708-A1B6-EB61602754E3}" type="slidenum">
              <a:rPr lang="tr-TR" smtClean="0"/>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hasCustomPrompt="1"/>
          </p:nvPr>
        </p:nvSpPr>
        <p:spPr/>
        <p:txBody>
          <a:bodyPr/>
          <a:lstStyle/>
          <a:p>
            <a:r>
              <a:rPr lang="tr-TR" smtClean="0"/>
              <a:t>Asıl başlık stili için tıklatın</a:t>
            </a:r>
            <a:endParaRPr lang="tr-TR"/>
          </a:p>
        </p:txBody>
      </p:sp>
      <p:sp>
        <p:nvSpPr>
          <p:cNvPr id="3" name="İçerik Yer Tutucusu 2"/>
          <p:cNvSpPr>
            <a:spLocks noGrp="1"/>
          </p:cNvSpPr>
          <p:nvPr>
            <p:ph sz="half" idx="1" hasCustomPrompt="1"/>
          </p:nvPr>
        </p:nvSpPr>
        <p:spPr>
          <a:xfrm>
            <a:off x="838200" y="1825625"/>
            <a:ext cx="5181600" cy="4351338"/>
          </a:xfrm>
        </p:spPr>
        <p:txBody>
          <a:bodyPr/>
          <a:lstStyle/>
          <a:p>
            <a:pPr lvl="0"/>
            <a:r>
              <a:rPr lang="tr-TR" smtClean="0"/>
              <a:t>Asıl metin stillerini düzenle</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4" name="İçerik Yer Tutucusu 3"/>
          <p:cNvSpPr>
            <a:spLocks noGrp="1"/>
          </p:cNvSpPr>
          <p:nvPr>
            <p:ph sz="half" idx="2" hasCustomPrompt="1"/>
          </p:nvPr>
        </p:nvSpPr>
        <p:spPr>
          <a:xfrm>
            <a:off x="6172200" y="1825625"/>
            <a:ext cx="5181600" cy="4351338"/>
          </a:xfrm>
        </p:spPr>
        <p:txBody>
          <a:bodyPr/>
          <a:lstStyle/>
          <a:p>
            <a:pPr lvl="0"/>
            <a:r>
              <a:rPr lang="tr-TR" smtClean="0"/>
              <a:t>Asıl metin stillerini düzenle</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5" name="Veri Yer Tutucusu 4"/>
          <p:cNvSpPr>
            <a:spLocks noGrp="1"/>
          </p:cNvSpPr>
          <p:nvPr>
            <p:ph type="dt" sz="half" idx="10"/>
          </p:nvPr>
        </p:nvSpPr>
        <p:spPr/>
        <p:txBody>
          <a:bodyPr/>
          <a:lstStyle/>
          <a:p>
            <a:fld id="{B75B9030-D0F2-4B38-9AC3-7BA6A328033A}" type="datetimeFigureOut">
              <a:rPr lang="tr-TR" smtClean="0"/>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B9CB38A-B5CA-4708-A1B6-EB61602754E3}" type="slidenum">
              <a:rPr lang="tr-TR" smtClean="0"/>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hasCustomPrompt="1"/>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hasCustomPrompt="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endParaRPr lang="tr-TR" smtClean="0"/>
          </a:p>
        </p:txBody>
      </p:sp>
      <p:sp>
        <p:nvSpPr>
          <p:cNvPr id="4" name="İçerik Yer Tutucusu 3"/>
          <p:cNvSpPr>
            <a:spLocks noGrp="1"/>
          </p:cNvSpPr>
          <p:nvPr>
            <p:ph sz="half" idx="2" hasCustomPrompt="1"/>
          </p:nvPr>
        </p:nvSpPr>
        <p:spPr>
          <a:xfrm>
            <a:off x="839788" y="2505075"/>
            <a:ext cx="5157787" cy="3684588"/>
          </a:xfrm>
        </p:spPr>
        <p:txBody>
          <a:bodyPr/>
          <a:lstStyle/>
          <a:p>
            <a:pPr lvl="0"/>
            <a:r>
              <a:rPr lang="tr-TR" smtClean="0"/>
              <a:t>Asıl metin stillerini düzenle</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5" name="Metin Yer Tutucusu 4"/>
          <p:cNvSpPr>
            <a:spLocks noGrp="1"/>
          </p:cNvSpPr>
          <p:nvPr>
            <p:ph type="body" sz="quarter" idx="3" hasCustomPrompt="1"/>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endParaRPr lang="tr-TR" smtClean="0"/>
          </a:p>
        </p:txBody>
      </p:sp>
      <p:sp>
        <p:nvSpPr>
          <p:cNvPr id="6" name="İçerik Yer Tutucusu 5"/>
          <p:cNvSpPr>
            <a:spLocks noGrp="1"/>
          </p:cNvSpPr>
          <p:nvPr>
            <p:ph sz="quarter" idx="4" hasCustomPrompt="1"/>
          </p:nvPr>
        </p:nvSpPr>
        <p:spPr>
          <a:xfrm>
            <a:off x="6172200" y="2505075"/>
            <a:ext cx="5183188" cy="3684588"/>
          </a:xfrm>
        </p:spPr>
        <p:txBody>
          <a:bodyPr/>
          <a:lstStyle/>
          <a:p>
            <a:pPr lvl="0"/>
            <a:r>
              <a:rPr lang="tr-TR" smtClean="0"/>
              <a:t>Asıl metin stillerini düzenle</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7" name="Veri Yer Tutucusu 6"/>
          <p:cNvSpPr>
            <a:spLocks noGrp="1"/>
          </p:cNvSpPr>
          <p:nvPr>
            <p:ph type="dt" sz="half" idx="10"/>
          </p:nvPr>
        </p:nvSpPr>
        <p:spPr/>
        <p:txBody>
          <a:bodyPr/>
          <a:lstStyle/>
          <a:p>
            <a:fld id="{B75B9030-D0F2-4B38-9AC3-7BA6A328033A}" type="datetimeFigureOut">
              <a:rPr lang="tr-TR" smtClean="0"/>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CB9CB38A-B5CA-4708-A1B6-EB61602754E3}" type="slidenum">
              <a:rPr lang="tr-TR" smtClean="0"/>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hasCustomPrompt="1"/>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B75B9030-D0F2-4B38-9AC3-7BA6A328033A}" type="datetimeFigureOut">
              <a:rPr lang="tr-TR" smtClean="0"/>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CB9CB38A-B5CA-4708-A1B6-EB61602754E3}" type="slidenum">
              <a:rPr lang="tr-TR" smtClean="0"/>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B75B9030-D0F2-4B38-9AC3-7BA6A328033A}" type="datetimeFigureOut">
              <a:rPr lang="tr-TR" smtClean="0"/>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CB9CB38A-B5CA-4708-A1B6-EB61602754E3}" type="slidenum">
              <a:rPr lang="tr-TR" smtClean="0"/>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hasCustomPrompt="1"/>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hasCustomPrompt="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4" name="Metin Yer Tutucusu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endParaRPr lang="tr-TR" smtClean="0"/>
          </a:p>
        </p:txBody>
      </p:sp>
      <p:sp>
        <p:nvSpPr>
          <p:cNvPr id="5" name="Veri Yer Tutucusu 4"/>
          <p:cNvSpPr>
            <a:spLocks noGrp="1"/>
          </p:cNvSpPr>
          <p:nvPr>
            <p:ph type="dt" sz="half" idx="10"/>
          </p:nvPr>
        </p:nvSpPr>
        <p:spPr/>
        <p:txBody>
          <a:bodyPr/>
          <a:lstStyle/>
          <a:p>
            <a:fld id="{B75B9030-D0F2-4B38-9AC3-7BA6A328033A}" type="datetimeFigureOut">
              <a:rPr lang="tr-TR" smtClean="0"/>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B9CB38A-B5CA-4708-A1B6-EB61602754E3}" type="slidenum">
              <a:rPr lang="tr-TR" smtClean="0"/>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hasCustomPrompt="1"/>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endParaRPr lang="tr-TR" smtClean="0"/>
          </a:p>
        </p:txBody>
      </p:sp>
      <p:sp>
        <p:nvSpPr>
          <p:cNvPr id="5" name="Veri Yer Tutucusu 4"/>
          <p:cNvSpPr>
            <a:spLocks noGrp="1"/>
          </p:cNvSpPr>
          <p:nvPr>
            <p:ph type="dt" sz="half" idx="10"/>
          </p:nvPr>
        </p:nvSpPr>
        <p:spPr/>
        <p:txBody>
          <a:bodyPr/>
          <a:lstStyle/>
          <a:p>
            <a:fld id="{B75B9030-D0F2-4B38-9AC3-7BA6A328033A}" type="datetimeFigureOut">
              <a:rPr lang="tr-TR" smtClean="0"/>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B9CB38A-B5CA-4708-A1B6-EB61602754E3}" type="slidenum">
              <a:rPr lang="tr-TR" smtClean="0"/>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endParaRPr lang="tr-TR" smtClean="0"/>
          </a:p>
          <a:p>
            <a:pPr lvl="1"/>
            <a:r>
              <a:rPr lang="tr-TR" smtClean="0"/>
              <a:t>İkinci düzey</a:t>
            </a:r>
            <a:endParaRPr lang="tr-TR" smtClean="0"/>
          </a:p>
          <a:p>
            <a:pPr lvl="2"/>
            <a:r>
              <a:rPr lang="tr-TR" smtClean="0"/>
              <a:t>Üçüncü düzey</a:t>
            </a:r>
            <a:endParaRPr lang="tr-TR" smtClean="0"/>
          </a:p>
          <a:p>
            <a:pPr lvl="3"/>
            <a:r>
              <a:rPr lang="tr-TR" smtClean="0"/>
              <a:t>Dördüncü düzey</a:t>
            </a:r>
            <a:endParaRPr lang="tr-TR" smtClean="0"/>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75B9030-D0F2-4B38-9AC3-7BA6A328033A}" type="datetimeFigureOut">
              <a:rPr lang="tr-TR" smtClean="0"/>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B9CB38A-B5CA-4708-A1B6-EB61602754E3}" type="slidenum">
              <a:rPr lang="tr-TR" smtClean="0"/>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811479" y="1644878"/>
            <a:ext cx="10529455" cy="2387600"/>
          </a:xfrm>
        </p:spPr>
        <p:txBody>
          <a:bodyPr/>
          <a:lstStyle/>
          <a:p>
            <a:r>
              <a:rPr lang="tr-TR" b="1" dirty="0">
                <a:latin typeface="Arial" panose="020B0604020202020204" pitchFamily="34" charset="0"/>
                <a:cs typeface="Arial" panose="020B0604020202020204" pitchFamily="34" charset="0"/>
              </a:rPr>
              <a:t>ETİK KAVRAMI VE TÜRLERİ </a:t>
            </a:r>
            <a:endParaRPr lang="tr-TR" dirty="0">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66948" y="831272"/>
            <a:ext cx="10515600" cy="5583197"/>
          </a:xfrm>
        </p:spPr>
        <p:txBody>
          <a:bodyPr>
            <a:normAutofit/>
          </a:bodyPr>
          <a:lstStyle/>
          <a:p>
            <a:pPr marL="0" indent="0" algn="just">
              <a:buNone/>
            </a:pPr>
            <a:r>
              <a:rPr lang="tr-TR" b="1" dirty="0" smtClean="0">
                <a:latin typeface="Arial" panose="020B0604020202020204" pitchFamily="34" charset="0"/>
                <a:cs typeface="Arial" panose="020B0604020202020204" pitchFamily="34" charset="0"/>
              </a:rPr>
              <a:t>  Ahlak </a:t>
            </a:r>
            <a:r>
              <a:rPr lang="tr-TR" b="1" dirty="0">
                <a:latin typeface="Arial" panose="020B0604020202020204" pitchFamily="34" charset="0"/>
                <a:cs typeface="Arial" panose="020B0604020202020204" pitchFamily="34" charset="0"/>
              </a:rPr>
              <a:t>ve etik ile ilgili teoriler, ilişkilerde bireysel çıkarların çatışma olmadan çözülmesine ve tarafların en yüksek faydayı sağlamalarına rehberlik eden kılavuzlar sunarlar. Etik teorileri, insanlar arasındaki ilişkileri düzenlemede yol gösterici bir niteliğe sahiptir. Bunları koyan ahlak felsefecilerinin farklı bakış açılarına sahip oldukları da bir gerçektir. Bu farklı bakış açılarına rağmen, genel kabul gören bazı ahlak ilkeleri ve evrensel etik yaklaşımını benimseyen görüşler de bulunmaktadır. Buna karşı geliştirilen subjektif etik</a:t>
            </a:r>
            <a:r>
              <a:rPr lang="tr-TR" b="1" i="1" dirty="0">
                <a:latin typeface="Arial" panose="020B0604020202020204" pitchFamily="34" charset="0"/>
                <a:cs typeface="Arial" panose="020B0604020202020204" pitchFamily="34" charset="0"/>
              </a:rPr>
              <a:t> </a:t>
            </a:r>
            <a:r>
              <a:rPr lang="tr-TR" b="1" dirty="0">
                <a:latin typeface="Arial" panose="020B0604020202020204" pitchFamily="34" charset="0"/>
                <a:cs typeface="Arial" panose="020B0604020202020204" pitchFamily="34" charset="0"/>
              </a:rPr>
              <a:t>veya ahlak ilkeleri ise, koşullara ya da ortama göre farklılaşabilen her yerde geçerli olmayan etik ya da ahlak ilkelerinden söz etmektedir.  </a:t>
            </a:r>
            <a:endParaRPr lang="tr-TR" b="1" dirty="0">
              <a:latin typeface="Arial" panose="020B0604020202020204" pitchFamily="34" charset="0"/>
              <a:cs typeface="Arial" panose="020B0604020202020204" pitchFamily="34" charset="0"/>
            </a:endParaRPr>
          </a:p>
          <a:p>
            <a:pPr marL="0" indent="0">
              <a:buNone/>
            </a:pPr>
            <a:endParaRPr lang="tr-T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43198" y="365125"/>
            <a:ext cx="10515600" cy="1325563"/>
          </a:xfrm>
        </p:spPr>
        <p:txBody>
          <a:bodyPr>
            <a:normAutofit/>
          </a:bodyPr>
          <a:lstStyle/>
          <a:p>
            <a:r>
              <a:rPr lang="tr-TR" sz="4000" b="1" dirty="0" smtClean="0">
                <a:latin typeface="Arial" panose="020B0604020202020204" pitchFamily="34" charset="0"/>
                <a:cs typeface="Arial" panose="020B0604020202020204" pitchFamily="34" charset="0"/>
              </a:rPr>
              <a:t>ERDEM</a:t>
            </a:r>
            <a:r>
              <a:rPr lang="tr-TR" sz="4000" b="1" dirty="0">
                <a:latin typeface="Arial" panose="020B0604020202020204" pitchFamily="34" charset="0"/>
                <a:cs typeface="Arial" panose="020B0604020202020204" pitchFamily="34" charset="0"/>
              </a:rPr>
              <a:t>, İYİLİK, VİCDAN, DİN VE ADALET KAVRAMLARI </a:t>
            </a:r>
            <a:endParaRPr lang="tr-TR" sz="4000" b="1" dirty="0">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a:xfrm>
            <a:off x="743198" y="1690688"/>
            <a:ext cx="10515600" cy="4351338"/>
          </a:xfrm>
        </p:spPr>
        <p:txBody>
          <a:bodyPr/>
          <a:lstStyle/>
          <a:p>
            <a:pPr marL="0" indent="0" algn="just">
              <a:buNone/>
            </a:pPr>
            <a:r>
              <a:rPr lang="tr-TR" b="1" dirty="0" smtClean="0">
                <a:latin typeface="Arial" panose="020B0604020202020204" pitchFamily="34" charset="0"/>
                <a:cs typeface="Arial" panose="020B0604020202020204" pitchFamily="34" charset="0"/>
              </a:rPr>
              <a:t>  Erdem </a:t>
            </a:r>
            <a:r>
              <a:rPr lang="tr-TR" b="1" dirty="0">
                <a:latin typeface="Arial" panose="020B0604020202020204" pitchFamily="34" charset="0"/>
                <a:cs typeface="Arial" panose="020B0604020202020204" pitchFamily="34" charset="0"/>
              </a:rPr>
              <a:t>bir kişilik özelliğidir; davranışlara ve motivasyonlara dolaylı şekilde yansır. Ahlaken erdemli bir kişi toplumun ortak ahlak değerleri olan çalışkanlık, duygusal akıl, şeref, adalet, yardımseverlik, merhamet gibi değerlere bağlı kişidir. Çoğunlukla erdem ile kastedilen “ahlaki erdem”, daha geniş bir kapsamda anlaşılır. Çünkü bireysel erdemler çoğu kez yeteneği de kapsar.  Özel erdemler arasında sayılan bireysel yetenekler; müzik, resim veya mekanik el becerileri gibi çok daha üst düzeydeki ahlaki erdemden biraz daha farklı anlaşılır.   </a:t>
            </a:r>
            <a:endParaRPr lang="tr-TR" b="1" dirty="0">
              <a:latin typeface="Arial" panose="020B0604020202020204" pitchFamily="34" charset="0"/>
              <a:cs typeface="Arial" panose="020B0604020202020204" pitchFamily="34" charset="0"/>
            </a:endParaRPr>
          </a:p>
          <a:p>
            <a:pPr marL="0" indent="0">
              <a:buNone/>
            </a:pPr>
            <a:endParaRPr lang="tr-T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128156"/>
            <a:ext cx="10515600" cy="5048807"/>
          </a:xfrm>
        </p:spPr>
        <p:txBody>
          <a:bodyPr/>
          <a:lstStyle/>
          <a:p>
            <a:pPr marL="0" indent="0" algn="just">
              <a:buNone/>
            </a:pPr>
            <a:r>
              <a:rPr lang="tr-TR" sz="3500" b="1" dirty="0" smtClean="0">
                <a:latin typeface="Arial" panose="020B0604020202020204" pitchFamily="34" charset="0"/>
                <a:cs typeface="Arial" panose="020B0604020202020204" pitchFamily="34" charset="0"/>
              </a:rPr>
              <a:t>İyilik</a:t>
            </a:r>
            <a:r>
              <a:rPr lang="tr-TR" b="1" dirty="0" smtClean="0">
                <a:latin typeface="Arial" panose="020B0604020202020204" pitchFamily="34" charset="0"/>
                <a:cs typeface="Arial" panose="020B0604020202020204" pitchFamily="34" charset="0"/>
              </a:rPr>
              <a:t>: Her </a:t>
            </a:r>
            <a:r>
              <a:rPr lang="tr-TR" b="1" dirty="0">
                <a:latin typeface="Arial" panose="020B0604020202020204" pitchFamily="34" charset="0"/>
                <a:cs typeface="Arial" panose="020B0604020202020204" pitchFamily="34" charset="0"/>
              </a:rPr>
              <a:t>bireyin sahip olması gerekli bir özelliktir. Eski Yunandaki filozoflar ve düşünce akımlarından başlayarak “iyi olmak” deyince ne anlaşılacağı konusunda birçok tartışma yaşanmıştır. Antik çağın son filozoflarından olan Aristo, “birey kendi iyiliğini başkalarının iyiliğinden ayrı tutamaz” diyerek bireysel ve sosyal iyi arasındaki ilişkiyi kesinleştirmektedir.  </a:t>
            </a:r>
            <a:endParaRPr lang="tr-TR" b="1" dirty="0">
              <a:latin typeface="Arial" panose="020B0604020202020204" pitchFamily="34" charset="0"/>
              <a:cs typeface="Arial" panose="020B0604020202020204" pitchFamily="34" charset="0"/>
            </a:endParaRPr>
          </a:p>
          <a:p>
            <a:pPr marL="0" indent="0">
              <a:buNone/>
            </a:pPr>
            <a:endParaRPr lang="tr-T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19447" y="1338737"/>
            <a:ext cx="10515600" cy="4351338"/>
          </a:xfrm>
        </p:spPr>
        <p:txBody>
          <a:bodyPr/>
          <a:lstStyle/>
          <a:p>
            <a:pPr marL="0" indent="0" algn="just">
              <a:buNone/>
            </a:pPr>
            <a:r>
              <a:rPr lang="tr-TR" sz="3500" b="1" dirty="0" smtClean="0">
                <a:latin typeface="Arial" panose="020B0604020202020204" pitchFamily="34" charset="0"/>
                <a:cs typeface="Arial" panose="020B0604020202020204" pitchFamily="34" charset="0"/>
              </a:rPr>
              <a:t> Vicdan</a:t>
            </a:r>
            <a:r>
              <a:rPr lang="tr-TR" b="1" dirty="0" smtClean="0">
                <a:latin typeface="Arial" panose="020B0604020202020204" pitchFamily="34" charset="0"/>
                <a:cs typeface="Arial" panose="020B0604020202020204" pitchFamily="34" charset="0"/>
              </a:rPr>
              <a:t>: </a:t>
            </a:r>
            <a:r>
              <a:rPr lang="tr-TR" b="1" dirty="0">
                <a:latin typeface="Arial" panose="020B0604020202020204" pitchFamily="34" charset="0"/>
                <a:cs typeface="Arial" panose="020B0604020202020204" pitchFamily="34" charset="0"/>
              </a:rPr>
              <a:t>Ö</a:t>
            </a:r>
            <a:r>
              <a:rPr lang="tr-TR" b="1" dirty="0" smtClean="0">
                <a:latin typeface="Arial" panose="020B0604020202020204" pitchFamily="34" charset="0"/>
                <a:cs typeface="Arial" panose="020B0604020202020204" pitchFamily="34" charset="0"/>
              </a:rPr>
              <a:t>znel</a:t>
            </a:r>
            <a:r>
              <a:rPr lang="tr-TR" b="1" dirty="0">
                <a:latin typeface="Arial" panose="020B0604020202020204" pitchFamily="34" charset="0"/>
                <a:cs typeface="Arial" panose="020B0604020202020204" pitchFamily="34" charset="0"/>
              </a:rPr>
              <a:t>, kişiye özgü ve içsel bir ahlaki yargıyı ifade etmektedir. Vicdani yargılar da doğru veya yanlış olabilir. Ancak, vicdani yargıların doğruluğu veya yanlışlığını mantık kuralları çerçevesinde değerlendirmek güçtür. Vicdan, insanı tehlikelere karşı korumak için, kendi sesi veya çağrısına uymaya zorlar. Vicdanın en önemli özelliklerinden biri de, insanı kötülüklerden korumak için uyaran ses olmasıdır. Vicdan, otomatik bir dikkat çekicidir.  </a:t>
            </a:r>
            <a:endParaRPr lang="tr-TR" b="1" dirty="0">
              <a:latin typeface="Arial" panose="020B0604020202020204" pitchFamily="34" charset="0"/>
              <a:cs typeface="Arial" panose="020B0604020202020204" pitchFamily="34" charset="0"/>
            </a:endParaRPr>
          </a:p>
          <a:p>
            <a:pPr marL="0" indent="0">
              <a:buNone/>
            </a:pPr>
            <a:endParaRPr lang="tr-T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83821" y="1077480"/>
            <a:ext cx="10515600" cy="4351338"/>
          </a:xfrm>
        </p:spPr>
        <p:txBody>
          <a:bodyPr/>
          <a:lstStyle/>
          <a:p>
            <a:pPr marL="0" indent="0" algn="just">
              <a:buNone/>
            </a:pPr>
            <a:r>
              <a:rPr lang="tr-TR" b="1" dirty="0" smtClean="0">
                <a:latin typeface="Arial" panose="020B0604020202020204" pitchFamily="34" charset="0"/>
                <a:cs typeface="Arial" panose="020B0604020202020204" pitchFamily="34" charset="0"/>
              </a:rPr>
              <a:t> Ahlak </a:t>
            </a:r>
            <a:r>
              <a:rPr lang="tr-TR" b="1" dirty="0">
                <a:latin typeface="Arial" panose="020B0604020202020204" pitchFamily="34" charset="0"/>
                <a:cs typeface="Arial" panose="020B0604020202020204" pitchFamily="34" charset="0"/>
              </a:rPr>
              <a:t>kavramıyla sık sık birbirine karıştırılması nedeniyle ele alınması gereken bir başka kavram ise dindir. Dinler, pek çok ahlaki ilkeyi içerir. Ahlak da dinlerden bazı ahlaki standartlar almıştır. Ancak, din ve ahlak anlam olarak aynı değildir. Din, insan ve doğaüstü arasındaki ilişkileri temel alır ve buna uygun olarak bir ahlaki sistemi önerir ya da buyurur. Oysa ahlak, sadece dünyevi ilişkileri düzenler. Din kuralları ancak sosyal durumlara hitap eder.  </a:t>
            </a:r>
            <a:endParaRPr lang="tr-TR" b="1" dirty="0">
              <a:latin typeface="Arial" panose="020B0604020202020204" pitchFamily="34" charset="0"/>
              <a:cs typeface="Arial" panose="020B0604020202020204" pitchFamily="34" charset="0"/>
            </a:endParaRPr>
          </a:p>
          <a:p>
            <a:pPr marL="0" indent="0">
              <a:buNone/>
            </a:pPr>
            <a:endParaRPr lang="tr-T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60070" y="1053729"/>
            <a:ext cx="10515600" cy="4351338"/>
          </a:xfrm>
        </p:spPr>
        <p:txBody>
          <a:bodyPr/>
          <a:lstStyle/>
          <a:p>
            <a:pPr marL="0" indent="0" algn="just">
              <a:buNone/>
            </a:pPr>
            <a:r>
              <a:rPr lang="tr-TR" b="1" dirty="0" smtClean="0">
                <a:latin typeface="Arial" panose="020B0604020202020204" pitchFamily="34" charset="0"/>
                <a:cs typeface="Arial" panose="020B0604020202020204" pitchFamily="34" charset="0"/>
              </a:rPr>
              <a:t> Etik </a:t>
            </a:r>
            <a:r>
              <a:rPr lang="tr-TR" b="1" dirty="0">
                <a:latin typeface="Arial" panose="020B0604020202020204" pitchFamily="34" charset="0"/>
                <a:cs typeface="Arial" panose="020B0604020202020204" pitchFamily="34" charset="0"/>
              </a:rPr>
              <a:t>ile ilgili bir başka konu da ‘Adalet Teorisi’dir. Aristo, eşit olanların eşit şekilde, eşit olmayanların da eşit olmayan bir şekilde ele alınması gerektiğini vurgulayan temel adalet ilkesini geliştirmiştir. Bu temel adalet ilkesi, eşitliğin nasıl belirleneceğini açıklamamıştır. Bununla birlikte, filozoflar, insanların ya da performanslarının eşit olmadığı zamanlarda, adalet dağıtımında kişinin gereksinimi, kişisel çabası, toplumsal çabası gibi bazı ilkelere başvurulması gerektiğini belirtirler. </a:t>
            </a:r>
            <a:endParaRPr lang="tr-TR" b="1" dirty="0">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tr-TR" altLang="en-US"/>
              <a:t>Kaynakça</a:t>
            </a:r>
            <a:endParaRPr lang="tr-TR" altLang="en-US"/>
          </a:p>
        </p:txBody>
      </p:sp>
      <p:sp>
        <p:nvSpPr>
          <p:cNvPr id="3" name="Content Placeholder 2"/>
          <p:cNvSpPr>
            <a:spLocks noGrp="1"/>
          </p:cNvSpPr>
          <p:nvPr>
            <p:ph idx="1"/>
          </p:nvPr>
        </p:nvSpPr>
        <p:spPr>
          <a:xfrm>
            <a:off x="838200" y="1825625"/>
            <a:ext cx="10515600" cy="4351338"/>
          </a:xfrm>
        </p:spPr>
        <p:txBody>
          <a:bodyPr/>
          <a:p>
            <a:pPr marL="0" indent="0">
              <a:buNone/>
            </a:pPr>
            <a:r>
              <a:rPr lang="tr-TR" altLang="en-US"/>
              <a:t>Ankuzem , Turizm İşletmelerinde Etik , Ankara , s. 1-84</a:t>
            </a:r>
            <a:endParaRPr lang="tr-TR" alt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Arial" panose="020B0604020202020204" pitchFamily="34" charset="0"/>
                <a:cs typeface="Arial" panose="020B0604020202020204" pitchFamily="34" charset="0"/>
              </a:rPr>
              <a:t>ETİK </a:t>
            </a:r>
            <a:r>
              <a:rPr lang="tr-TR" b="1" dirty="0">
                <a:latin typeface="Arial" panose="020B0604020202020204" pitchFamily="34" charset="0"/>
                <a:cs typeface="Arial" panose="020B0604020202020204" pitchFamily="34" charset="0"/>
              </a:rPr>
              <a:t>KAVRAMI </a:t>
            </a:r>
            <a:endParaRPr lang="tr-TR" b="1" dirty="0">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p:txBody>
          <a:bodyPr/>
          <a:lstStyle/>
          <a:p>
            <a:pPr marL="0" indent="0" algn="just">
              <a:buNone/>
            </a:pPr>
            <a:r>
              <a:rPr lang="tr-TR" b="1" dirty="0" smtClean="0">
                <a:latin typeface="Arial" panose="020B0604020202020204" pitchFamily="34" charset="0"/>
                <a:cs typeface="Arial" panose="020B0604020202020204" pitchFamily="34" charset="0"/>
              </a:rPr>
              <a:t> Etik </a:t>
            </a:r>
            <a:r>
              <a:rPr lang="tr-TR" b="1" dirty="0">
                <a:latin typeface="Arial" panose="020B0604020202020204" pitchFamily="34" charset="0"/>
                <a:cs typeface="Arial" panose="020B0604020202020204" pitchFamily="34" charset="0"/>
              </a:rPr>
              <a:t>konusunda yapılan çalışma ve araştırmalarda ortak bir tanıma ulaşmak zordur. Etik ile ilgili tanımlarda, “İyi ya da doğru nedir?”</a:t>
            </a:r>
            <a:r>
              <a:rPr lang="tr-TR" b="1" i="1" dirty="0">
                <a:latin typeface="Arial" panose="020B0604020202020204" pitchFamily="34" charset="0"/>
                <a:cs typeface="Arial" panose="020B0604020202020204" pitchFamily="34" charset="0"/>
              </a:rPr>
              <a:t> </a:t>
            </a:r>
            <a:r>
              <a:rPr lang="tr-TR" b="1" dirty="0">
                <a:latin typeface="Arial" panose="020B0604020202020204" pitchFamily="34" charset="0"/>
                <a:cs typeface="Arial" panose="020B0604020202020204" pitchFamily="34" charset="0"/>
              </a:rPr>
              <a:t>gibi sorulara cevap aranmaktadır. Dolayısıyla etik, birçok yönüyle kavramlar, yargılar ve davranış standartları ile örtüşen bir özellik gösterir. Birçok tanımda etik, ahlak felsefesi olarak ifade edilmiş; ödev, sorumluluk, gibi kavramları analiz ederek, doğruluk ya da yanlışlıkla iyi ve kötüyle ilgili ahlaki yargıları ele alan, ahlaki eylemin doğasını oluşturan ve iyi bir yaşamın nasıl olması gerektiğini açıklamaya çalışan bir felsefe dalı olarak tanımlanmıştır.  </a:t>
            </a:r>
            <a:endParaRPr lang="tr-TR" b="1" dirty="0">
              <a:latin typeface="Arial" panose="020B0604020202020204" pitchFamily="34" charset="0"/>
              <a:cs typeface="Arial" panose="020B0604020202020204" pitchFamily="34" charset="0"/>
            </a:endParaRPr>
          </a:p>
          <a:p>
            <a:pPr marL="0" indent="0">
              <a:buNone/>
            </a:pPr>
            <a:endParaRPr lang="tr-T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36270" y="807522"/>
            <a:ext cx="10617530" cy="5369441"/>
          </a:xfrm>
        </p:spPr>
        <p:txBody>
          <a:bodyPr>
            <a:normAutofit/>
          </a:bodyPr>
          <a:lstStyle/>
          <a:p>
            <a:pPr marL="0" indent="0" algn="just">
              <a:buNone/>
            </a:pPr>
            <a:r>
              <a:rPr lang="tr-TR" sz="4000" b="1" dirty="0"/>
              <a:t>Etiğin asıl amacı, </a:t>
            </a:r>
            <a:r>
              <a:rPr lang="tr-TR" b="1" dirty="0">
                <a:latin typeface="Arial" panose="020B0604020202020204" pitchFamily="34" charset="0"/>
                <a:cs typeface="Arial" panose="020B0604020202020204" pitchFamily="34" charset="0"/>
              </a:rPr>
              <a:t>“İnsanın iyi temellendirilmiş ahlaki kararları kendi başına vermek durumunda olduğunu ve başka hiç kimseye -ne her hangi bir otoriteye ne de sözde daha yetkin kişilere (</a:t>
            </a:r>
            <a:r>
              <a:rPr lang="tr-TR" b="1" dirty="0" smtClean="0">
                <a:latin typeface="Arial" panose="020B0604020202020204" pitchFamily="34" charset="0"/>
                <a:cs typeface="Arial" panose="020B0604020202020204" pitchFamily="34" charset="0"/>
              </a:rPr>
              <a:t>anne, baba</a:t>
            </a:r>
            <a:r>
              <a:rPr lang="tr-TR" b="1" dirty="0">
                <a:latin typeface="Arial" panose="020B0604020202020204" pitchFamily="34" charset="0"/>
                <a:cs typeface="Arial" panose="020B0604020202020204" pitchFamily="34" charset="0"/>
              </a:rPr>
              <a:t>, öğretmen, din adamı vb.)- teslim olmaması gerektiğini gösterebilmektir”. Bir başka deyişle etik, bireyi vesayet altına almak yerine, toplum içinde diğerleriyle birlikte yaşarken, bireyin kendini nasıl kendi olarak gerçekleştirebileceğine ya da neyse, o olarak var olabileceğine ilişkin yolları gösterecektir. Dolayısıyla etik, insan merkezlidir; </a:t>
            </a:r>
            <a:r>
              <a:rPr lang="tr-TR" b="1" dirty="0" smtClean="0">
                <a:latin typeface="Arial" panose="020B0604020202020204" pitchFamily="34" charset="0"/>
                <a:cs typeface="Arial" panose="020B0604020202020204" pitchFamily="34" charset="0"/>
              </a:rPr>
              <a:t>insanlar arası </a:t>
            </a:r>
            <a:r>
              <a:rPr lang="tr-TR" b="1" dirty="0">
                <a:latin typeface="Arial" panose="020B0604020202020204" pitchFamily="34" charset="0"/>
                <a:cs typeface="Arial" panose="020B0604020202020204" pitchFamily="34" charset="0"/>
              </a:rPr>
              <a:t>ilişkilerin düzenlenmesi ve yönlendirilmesi ile ilgilenir.  </a:t>
            </a:r>
            <a:endParaRPr lang="tr-TR" b="1" dirty="0">
              <a:latin typeface="Arial" panose="020B0604020202020204" pitchFamily="34" charset="0"/>
              <a:cs typeface="Arial" panose="020B0604020202020204" pitchFamily="34" charset="0"/>
            </a:endParaRPr>
          </a:p>
          <a:p>
            <a:pPr marL="0" indent="0">
              <a:buNone/>
            </a:pPr>
            <a:endParaRPr lang="tr-T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22513" y="1413164"/>
            <a:ext cx="10913423" cy="4977555"/>
          </a:xfrm>
        </p:spPr>
        <p:txBody>
          <a:bodyPr/>
          <a:lstStyle/>
          <a:p>
            <a:pPr marL="0" indent="0" algn="just">
              <a:buNone/>
            </a:pPr>
            <a:r>
              <a:rPr lang="tr-TR" sz="4500" b="1" dirty="0">
                <a:latin typeface="Arial" panose="020B0604020202020204" pitchFamily="34" charset="0"/>
                <a:cs typeface="Arial" panose="020B0604020202020204" pitchFamily="34" charset="0"/>
              </a:rPr>
              <a:t>Etik; </a:t>
            </a:r>
            <a:r>
              <a:rPr lang="tr-TR" b="1" dirty="0">
                <a:latin typeface="Arial" panose="020B0604020202020204" pitchFamily="34" charset="0"/>
                <a:cs typeface="Arial" panose="020B0604020202020204" pitchFamily="34" charset="0"/>
              </a:rPr>
              <a:t>bir ilişkinin hem kendisi, hem de onu meydana ilişkiler türüdür. Bu yüzden önceden belirlenmiş katı ahlak normları kişiye her durumda rehberlik edemez. Kişi, son aşamada, yaşadığı gerçek ve biricik ilişki içinde kendi yolunu kendisi bulacaktır. Bu arayışta etiksel bir karar verme, ilişkilerin değerlendirilmesiyle ilgilidir.  </a:t>
            </a:r>
            <a:endParaRPr lang="tr-TR" b="1" dirty="0">
              <a:latin typeface="Arial" panose="020B0604020202020204" pitchFamily="34" charset="0"/>
              <a:cs typeface="Arial" panose="020B0604020202020204" pitchFamily="34" charset="0"/>
            </a:endParaRPr>
          </a:p>
          <a:p>
            <a:pPr marL="0" indent="0">
              <a:buNone/>
            </a:pPr>
            <a:endParaRPr lang="tr-T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just"/>
            <a:r>
              <a:rPr lang="tr-TR" b="1" dirty="0">
                <a:latin typeface="Arial" panose="020B0604020202020204" pitchFamily="34" charset="0"/>
                <a:cs typeface="Arial" panose="020B0604020202020204" pitchFamily="34" charset="0"/>
              </a:rPr>
              <a:t>Etik biliminin sorguladığı ve çözmeye çalıştığı sorunlar ise şunlardır: </a:t>
            </a:r>
            <a:endParaRPr lang="tr-TR" b="1" dirty="0">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a:xfrm>
            <a:off x="609600" y="1690688"/>
            <a:ext cx="10972800" cy="4721987"/>
          </a:xfrm>
        </p:spPr>
        <p:txBody>
          <a:bodyPr>
            <a:normAutofit fontScale="85000" lnSpcReduction="20000"/>
          </a:bodyPr>
          <a:lstStyle/>
          <a:p>
            <a:pPr lvl="0" algn="just" fontAlgn="base"/>
            <a:r>
              <a:rPr lang="tr-TR" b="1" dirty="0">
                <a:latin typeface="Arial" panose="020B0604020202020204" pitchFamily="34" charset="0"/>
                <a:cs typeface="Arial" panose="020B0604020202020204" pitchFamily="34" charset="0"/>
              </a:rPr>
              <a:t>Mutluluk davranışlarımızın nihai sonu mudur? </a:t>
            </a:r>
            <a:endParaRPr lang="tr-TR" b="1" dirty="0">
              <a:latin typeface="Arial" panose="020B0604020202020204" pitchFamily="34" charset="0"/>
              <a:cs typeface="Arial" panose="020B0604020202020204" pitchFamily="34" charset="0"/>
            </a:endParaRPr>
          </a:p>
          <a:p>
            <a:pPr lvl="0" algn="just" fontAlgn="base"/>
            <a:r>
              <a:rPr lang="tr-TR" b="1" dirty="0">
                <a:latin typeface="Arial" panose="020B0604020202020204" pitchFamily="34" charset="0"/>
                <a:cs typeface="Arial" panose="020B0604020202020204" pitchFamily="34" charset="0"/>
              </a:rPr>
              <a:t>Erdemi keyif almaya tercih mi etmeliyiz? </a:t>
            </a:r>
            <a:endParaRPr lang="tr-TR" b="1" dirty="0">
              <a:latin typeface="Arial" panose="020B0604020202020204" pitchFamily="34" charset="0"/>
              <a:cs typeface="Arial" panose="020B0604020202020204" pitchFamily="34" charset="0"/>
            </a:endParaRPr>
          </a:p>
          <a:p>
            <a:pPr lvl="0" algn="just" fontAlgn="base"/>
            <a:r>
              <a:rPr lang="tr-TR" b="1" dirty="0">
                <a:latin typeface="Arial" panose="020B0604020202020204" pitchFamily="34" charset="0"/>
                <a:cs typeface="Arial" panose="020B0604020202020204" pitchFamily="34" charset="0"/>
              </a:rPr>
              <a:t>Keyif ile mutluluk arasında ne fark vardır? </a:t>
            </a:r>
            <a:endParaRPr lang="tr-TR" b="1" dirty="0">
              <a:latin typeface="Arial" panose="020B0604020202020204" pitchFamily="34" charset="0"/>
              <a:cs typeface="Arial" panose="020B0604020202020204" pitchFamily="34" charset="0"/>
            </a:endParaRPr>
          </a:p>
          <a:p>
            <a:pPr lvl="0" algn="just" fontAlgn="base"/>
            <a:r>
              <a:rPr lang="tr-TR" b="1" dirty="0">
                <a:latin typeface="Arial" panose="020B0604020202020204" pitchFamily="34" charset="0"/>
                <a:cs typeface="Arial" panose="020B0604020202020204" pitchFamily="34" charset="0"/>
              </a:rPr>
              <a:t>“ Toplumun zorladığı belli bir tarzda davranmalıyım ya da genelde kabul gören prensiplere uymalıyım; örneğin verdiğim sözü tutmalıyım” cümlesinden ne anlamalıyız? </a:t>
            </a:r>
            <a:endParaRPr lang="tr-TR" b="1" dirty="0">
              <a:latin typeface="Arial" panose="020B0604020202020204" pitchFamily="34" charset="0"/>
              <a:cs typeface="Arial" panose="020B0604020202020204" pitchFamily="34" charset="0"/>
            </a:endParaRPr>
          </a:p>
          <a:p>
            <a:pPr lvl="0" algn="just" fontAlgn="base"/>
            <a:r>
              <a:rPr lang="tr-TR" b="1" dirty="0">
                <a:latin typeface="Arial" panose="020B0604020202020204" pitchFamily="34" charset="0"/>
                <a:cs typeface="Arial" panose="020B0604020202020204" pitchFamily="34" charset="0"/>
              </a:rPr>
              <a:t>Kendimin ya da ailemin refahını sağlarken, başkalarının da refahını gözetmek zorunda mıyım? </a:t>
            </a:r>
            <a:endParaRPr lang="tr-TR" b="1" dirty="0" smtClean="0">
              <a:latin typeface="Arial" panose="020B0604020202020204" pitchFamily="34" charset="0"/>
              <a:cs typeface="Arial" panose="020B0604020202020204" pitchFamily="34" charset="0"/>
            </a:endParaRPr>
          </a:p>
          <a:p>
            <a:pPr lvl="0" algn="just" fontAlgn="base"/>
            <a:r>
              <a:rPr lang="tr-TR" b="1" dirty="0">
                <a:latin typeface="Arial" panose="020B0604020202020204" pitchFamily="34" charset="0"/>
                <a:cs typeface="Arial" panose="020B0604020202020204" pitchFamily="34" charset="0"/>
              </a:rPr>
              <a:t>Eğer böyle bir zorunluluk varsa bu ikisi arasında nasıl bir oran olmalı? </a:t>
            </a:r>
            <a:endParaRPr lang="tr-TR" b="1" dirty="0">
              <a:latin typeface="Arial" panose="020B0604020202020204" pitchFamily="34" charset="0"/>
              <a:cs typeface="Arial" panose="020B0604020202020204" pitchFamily="34" charset="0"/>
            </a:endParaRPr>
          </a:p>
          <a:p>
            <a:pPr lvl="0" algn="just" fontAlgn="base"/>
            <a:r>
              <a:rPr lang="tr-TR" b="1" dirty="0">
                <a:latin typeface="Arial" panose="020B0604020202020204" pitchFamily="34" charset="0"/>
                <a:cs typeface="Arial" panose="020B0604020202020204" pitchFamily="34" charset="0"/>
              </a:rPr>
              <a:t>Özgür irade deyince ne anlaşılmalı? </a:t>
            </a:r>
            <a:endParaRPr lang="tr-TR" b="1" dirty="0">
              <a:latin typeface="Arial" panose="020B0604020202020204" pitchFamily="34" charset="0"/>
              <a:cs typeface="Arial" panose="020B0604020202020204" pitchFamily="34" charset="0"/>
            </a:endParaRPr>
          </a:p>
          <a:p>
            <a:pPr lvl="0" algn="just" fontAlgn="base"/>
            <a:r>
              <a:rPr lang="tr-TR" b="1" dirty="0">
                <a:latin typeface="Arial" panose="020B0604020202020204" pitchFamily="34" charset="0"/>
                <a:cs typeface="Arial" panose="020B0604020202020204" pitchFamily="34" charset="0"/>
              </a:rPr>
              <a:t>Duygular mı, yoksa akıl mı davranışlarımızın esasını oluşturmalı?  </a:t>
            </a:r>
            <a:endParaRPr lang="tr-TR" b="1" dirty="0">
              <a:latin typeface="Arial" panose="020B0604020202020204" pitchFamily="34" charset="0"/>
              <a:cs typeface="Arial" panose="020B0604020202020204" pitchFamily="34" charset="0"/>
            </a:endParaRPr>
          </a:p>
          <a:p>
            <a:pPr lvl="0" algn="just" fontAlgn="base"/>
            <a:r>
              <a:rPr lang="tr-TR" b="1" dirty="0">
                <a:latin typeface="Arial" panose="020B0604020202020204" pitchFamily="34" charset="0"/>
                <a:cs typeface="Arial" panose="020B0604020202020204" pitchFamily="34" charset="0"/>
              </a:rPr>
              <a:t>Teoride ve uygulamada “iyi”, “doğru”, “zorunluluk”, “görev”, “bilinç” gibi kavramlar ne anlama gelir? </a:t>
            </a:r>
            <a:endParaRPr lang="tr-TR" b="1" dirty="0">
              <a:latin typeface="Arial" panose="020B0604020202020204" pitchFamily="34" charset="0"/>
              <a:cs typeface="Arial" panose="020B0604020202020204" pitchFamily="34" charset="0"/>
            </a:endParaRPr>
          </a:p>
          <a:p>
            <a:pPr lvl="0" algn="just" fontAlgn="base"/>
            <a:endParaRPr lang="tr-TR" b="1" dirty="0">
              <a:latin typeface="Arial" panose="020B0604020202020204" pitchFamily="34" charset="0"/>
              <a:cs typeface="Arial" panose="020B0604020202020204" pitchFamily="34" charset="0"/>
            </a:endParaRPr>
          </a:p>
          <a:p>
            <a:pPr marL="0" indent="0">
              <a:buNone/>
            </a:pPr>
            <a:endParaRPr lang="tr-T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just"/>
            <a:r>
              <a:rPr lang="tr-TR" dirty="0" smtClean="0"/>
              <a:t> </a:t>
            </a:r>
            <a:r>
              <a:rPr lang="tr-TR" b="1" dirty="0">
                <a:latin typeface="Arial" panose="020B0604020202020204" pitchFamily="34" charset="0"/>
                <a:cs typeface="Arial" panose="020B0604020202020204" pitchFamily="34" charset="0"/>
              </a:rPr>
              <a:t>ETİK VE AHLAK </a:t>
            </a:r>
            <a:endParaRPr lang="tr-TR" b="1" dirty="0">
              <a:latin typeface="Arial" panose="020B0604020202020204" pitchFamily="34" charset="0"/>
              <a:cs typeface="Arial" panose="020B0604020202020204" pitchFamily="34" charset="0"/>
            </a:endParaRPr>
          </a:p>
        </p:txBody>
      </p:sp>
      <p:sp>
        <p:nvSpPr>
          <p:cNvPr id="3" name="İçerik Yer Tutucusu 2"/>
          <p:cNvSpPr>
            <a:spLocks noGrp="1"/>
          </p:cNvSpPr>
          <p:nvPr>
            <p:ph idx="1"/>
          </p:nvPr>
        </p:nvSpPr>
        <p:spPr>
          <a:xfrm>
            <a:off x="838200" y="1690688"/>
            <a:ext cx="10515600" cy="4351338"/>
          </a:xfrm>
        </p:spPr>
        <p:txBody>
          <a:bodyPr/>
          <a:lstStyle/>
          <a:p>
            <a:pPr marL="0" indent="0" algn="just">
              <a:buNone/>
            </a:pPr>
            <a:r>
              <a:rPr lang="tr-TR" b="1" dirty="0" smtClean="0">
                <a:latin typeface="Arial" panose="020B0604020202020204" pitchFamily="34" charset="0"/>
                <a:cs typeface="Arial" panose="020B0604020202020204" pitchFamily="34" charset="0"/>
              </a:rPr>
              <a:t>  Ahlak</a:t>
            </a:r>
            <a:r>
              <a:rPr lang="tr-TR" b="1" dirty="0">
                <a:latin typeface="Arial" panose="020B0604020202020204" pitchFamily="34" charset="0"/>
                <a:cs typeface="Arial" panose="020B0604020202020204" pitchFamily="34" charset="0"/>
              </a:rPr>
              <a:t>, genel anlamda, mutlak olarak iyi olduğu düşünülen ya da belli bir anlayıştan kaynaklanan davranış kuralları; bir kimsenin iyi niteliklerini ya da kişiliğini ifade eden tutum ve davranışlar bütünüdür. Ahlakı, toplumsal yaşamda belirli kişi, grup ya da toplum için belirli zamanda ve belirli bir yerde geçerli olan değer yargılarının, adet, norm ve kuralların oluşturduğu bir sistem olarak da tanımlayanlar vardır. </a:t>
            </a:r>
            <a:endParaRPr lang="tr-TR" b="1" dirty="0">
              <a:latin typeface="Arial" panose="020B0604020202020204" pitchFamily="34" charset="0"/>
              <a:cs typeface="Arial" panose="020B0604020202020204" pitchFamily="34" charset="0"/>
            </a:endParaRPr>
          </a:p>
          <a:p>
            <a:pPr marL="0" indent="0">
              <a:buNone/>
            </a:pPr>
            <a:endParaRPr lang="tr-T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07572" y="1172481"/>
            <a:ext cx="10515600" cy="5097691"/>
          </a:xfrm>
        </p:spPr>
        <p:txBody>
          <a:bodyPr>
            <a:normAutofit lnSpcReduction="10000"/>
          </a:bodyPr>
          <a:lstStyle/>
          <a:p>
            <a:pPr algn="just"/>
            <a:r>
              <a:rPr lang="tr-TR" b="1" dirty="0">
                <a:latin typeface="Arial" panose="020B0604020202020204" pitchFamily="34" charset="0"/>
                <a:cs typeface="Arial" panose="020B0604020202020204" pitchFamily="34" charset="0"/>
              </a:rPr>
              <a:t>Ahlak felsefesi ise, ahlakın ne olduğunu, insan davranışlarının dayandığı iyi ve kötü eylemlerin nedenlerini inceler. Ahlak felsefesi, insan yaşamının ahlaki boyutu ile ilgilenen bilim ve felsefe disiplinidir.  </a:t>
            </a:r>
            <a:endParaRPr lang="tr-TR" b="1" dirty="0">
              <a:latin typeface="Arial" panose="020B0604020202020204" pitchFamily="34" charset="0"/>
              <a:cs typeface="Arial" panose="020B0604020202020204" pitchFamily="34" charset="0"/>
            </a:endParaRPr>
          </a:p>
          <a:p>
            <a:pPr algn="just"/>
            <a:r>
              <a:rPr lang="tr-TR" b="1" dirty="0">
                <a:latin typeface="Arial" panose="020B0604020202020204" pitchFamily="34" charset="0"/>
                <a:cs typeface="Arial" panose="020B0604020202020204" pitchFamily="34" charset="0"/>
              </a:rPr>
              <a:t>Genellikle etik kavramı ile karıştırılmasına karşın, ahlak kelimesi farklı anlamlar içermektedir. Ahlak, bireysel ve toplumsal ilişkilerin düzenlenmesi bağlamında ön plana çıkan bir olgudur. Ahlak, bir insanın diğer kişi, kurum ve kamu ile ilgili olan ilişkilerinden kaynaklanmakta olan akıl ürünü ve toplumsal uyuşum, birliktelik ve dayanışmayı arttırıcı, dolayısı ile toplumun ekonomik sosyal ve politik yapılarına istikrar sağlayıcı ilkeler, standartlar ve değerler bütünüdür. </a:t>
            </a:r>
            <a:endParaRPr lang="tr-TR" b="1" dirty="0">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02574" y="1445615"/>
            <a:ext cx="10515600" cy="4351338"/>
          </a:xfrm>
        </p:spPr>
        <p:txBody>
          <a:bodyPr/>
          <a:lstStyle/>
          <a:p>
            <a:pPr marL="0" indent="0" algn="just">
              <a:buNone/>
            </a:pPr>
            <a:r>
              <a:rPr lang="tr-TR" sz="3500" b="1" dirty="0">
                <a:latin typeface="Arial" panose="020B0604020202020204" pitchFamily="34" charset="0"/>
                <a:cs typeface="Arial" panose="020B0604020202020204" pitchFamily="34" charset="0"/>
              </a:rPr>
              <a:t>Etik, </a:t>
            </a:r>
            <a:r>
              <a:rPr lang="tr-TR" b="1" dirty="0">
                <a:latin typeface="Arial" panose="020B0604020202020204" pitchFamily="34" charset="0"/>
                <a:cs typeface="Arial" panose="020B0604020202020204" pitchFamily="34" charset="0"/>
              </a:rPr>
              <a:t>ahlaki davranışın kendisini değil, onun olmasını sağlayan temel ilkenin yapısını, özünü ve doğasını inceler. Bu durumda ahlak felsefesi, davranışla ahlakın özünü ve yapısını incelerken; etik, davranışların arkasındaki ilkelere dikkat çeker. Ahlak, kültürel değerlerle ilgili doğruları, yanlışları, bunlara uygun olarak nasıl davranılması gereğini ortaya koyan toplumda kabul görmüş yazılı olmayan kurallar bütünüdür. </a:t>
            </a:r>
            <a:endParaRPr lang="tr-TR" b="1" dirty="0">
              <a:latin typeface="Arial" panose="020B0604020202020204" pitchFamily="34" charset="0"/>
              <a:cs typeface="Arial" panose="020B0604020202020204" pitchFamily="34" charset="0"/>
            </a:endParaRPr>
          </a:p>
          <a:p>
            <a:pPr marL="0" indent="0" algn="just">
              <a:buNone/>
            </a:pPr>
            <a:endParaRPr lang="tr-TR" b="1" dirty="0">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31322" y="973776"/>
            <a:ext cx="10515600" cy="5155685"/>
          </a:xfrm>
        </p:spPr>
        <p:txBody>
          <a:bodyPr/>
          <a:lstStyle/>
          <a:p>
            <a:pPr marL="0" indent="0" algn="just">
              <a:buNone/>
            </a:pPr>
            <a:r>
              <a:rPr lang="tr-TR" b="1" dirty="0" smtClean="0">
                <a:latin typeface="Arial" panose="020B0604020202020204" pitchFamily="34" charset="0"/>
                <a:cs typeface="Arial" panose="020B0604020202020204" pitchFamily="34" charset="0"/>
              </a:rPr>
              <a:t> Ahlak</a:t>
            </a:r>
            <a:r>
              <a:rPr lang="tr-TR" b="1" dirty="0">
                <a:latin typeface="Arial" panose="020B0604020202020204" pitchFamily="34" charset="0"/>
                <a:cs typeface="Arial" panose="020B0604020202020204" pitchFamily="34" charset="0"/>
              </a:rPr>
              <a:t>, bir kişinin, bir grubun, bir halkın, bir toplumsal sınıfın, bir ulusun, bir kültür çevresinin belli bir tarihsel dönemde yaşamına giren ve eylemlerini yönlendiren inanç, değer, norm, yasaklar topluluğudur. Ahlaktan belirli bir grupta belirli bir zamanda geçerli olan değer yargıları sistemi, ‘iyidir’ ya da ‘kötüdür’ olarak anlaşılır. Meslek ahlakı bağlamındaki ahlaktan kastedilen, belirli bir meslekte, özellikle doğrudan doğruya insanla ilgili bir meslekte uyulması gereken davranış kurallarıdır. Bu kurallara da, dünyanın neresinde olursa olsun, bu mesleği yapan herkesin uyması istenir.  </a:t>
            </a:r>
            <a:endParaRPr lang="tr-TR" b="1" dirty="0">
              <a:latin typeface="Arial" panose="020B0604020202020204" pitchFamily="34" charset="0"/>
              <a:cs typeface="Arial" panose="020B0604020202020204" pitchFamily="34" charset="0"/>
            </a:endParaRPr>
          </a:p>
          <a:p>
            <a:pPr marL="0" indent="0">
              <a:buNone/>
            </a:pPr>
            <a:endParaRPr lang="tr-TR"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7635</Words>
  <Application>WPS Presentation</Application>
  <PresentationFormat>Geniş ekran</PresentationFormat>
  <Paragraphs>64</Paragraphs>
  <Slides>16</Slides>
  <Notes>0</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16</vt:i4>
      </vt:variant>
    </vt:vector>
  </HeadingPairs>
  <TitlesOfParts>
    <vt:vector size="26" baseType="lpstr">
      <vt:lpstr>Arial</vt:lpstr>
      <vt:lpstr>SimSun</vt:lpstr>
      <vt:lpstr>Wingdings</vt:lpstr>
      <vt:lpstr>Microsoft YaHei</vt:lpstr>
      <vt:lpstr/>
      <vt:lpstr>Arial Unicode MS</vt:lpstr>
      <vt:lpstr>Calibri Light</vt:lpstr>
      <vt:lpstr>Calibri</vt:lpstr>
      <vt:lpstr>Latha</vt:lpstr>
      <vt:lpstr>Office Teması</vt:lpstr>
      <vt:lpstr>ETİK KAVRAMI VE TÜRLERİ </vt:lpstr>
      <vt:lpstr>ETİK KAVRAMI </vt:lpstr>
      <vt:lpstr>PowerPoint 演示文稿</vt:lpstr>
      <vt:lpstr>PowerPoint 演示文稿</vt:lpstr>
      <vt:lpstr>Etik biliminin sorguladığı ve çözmeye çalıştığı sorunlar ise şunlardır: </vt:lpstr>
      <vt:lpstr> ETİK VE AHLAK </vt:lpstr>
      <vt:lpstr>PowerPoint 演示文稿</vt:lpstr>
      <vt:lpstr>PowerPoint 演示文稿</vt:lpstr>
      <vt:lpstr>PowerPoint 演示文稿</vt:lpstr>
      <vt:lpstr>PowerPoint 演示文稿</vt:lpstr>
      <vt:lpstr>ERDEM, İYİLİK, VİCDAN, DİN VE ADALET KAVRAMLARI </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ETİK KAVRAMI VE TÜRLERİ </dc:title>
  <dc:creator>Windows Kullanıcısı</dc:creator>
  <cp:lastModifiedBy>ali</cp:lastModifiedBy>
  <cp:revision>5</cp:revision>
  <dcterms:created xsi:type="dcterms:W3CDTF">2018-02-12T21:39:00Z</dcterms:created>
  <dcterms:modified xsi:type="dcterms:W3CDTF">2018-02-16T12:55:23Z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1033-10.2.0.5965</vt:lpwstr>
  </property>
</Properties>
</file>