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</p:sldIdLst>
  <p:sldSz cx="9144000" cy="6858000" type="screen4x3"/>
  <p:notesSz cx="6858000" cy="9144000"/>
  <p:defaultTextStyle>
    <a:defPPr>
      <a:defRPr lang="it-IT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napToGrid="0" snapToObjects="1">
      <p:cViewPr varScale="1">
        <p:scale>
          <a:sx n="68" d="100"/>
          <a:sy n="68" d="100"/>
        </p:scale>
        <p:origin x="-93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9296D5-1DDE-CB45-9175-1B3037585672}" type="datetimeFigureOut">
              <a:rPr lang="it-IT" smtClean="0"/>
              <a:pPr/>
              <a:t>28/04/2020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132731-3759-DC4F-B22C-7390E7F3903E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16416734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9296D5-1DDE-CB45-9175-1B3037585672}" type="datetimeFigureOut">
              <a:rPr lang="it-IT" smtClean="0"/>
              <a:pPr/>
              <a:t>28/04/2020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132731-3759-DC4F-B22C-7390E7F3903E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33436434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verticale e tes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9296D5-1DDE-CB45-9175-1B3037585672}" type="datetimeFigureOut">
              <a:rPr lang="it-IT" smtClean="0"/>
              <a:pPr/>
              <a:t>28/04/2020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132731-3759-DC4F-B22C-7390E7F3903E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34814308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9296D5-1DDE-CB45-9175-1B3037585672}" type="datetimeFigureOut">
              <a:rPr lang="it-IT" smtClean="0"/>
              <a:pPr/>
              <a:t>28/04/2020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132731-3759-DC4F-B22C-7390E7F3903E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40276203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9296D5-1DDE-CB45-9175-1B3037585672}" type="datetimeFigureOut">
              <a:rPr lang="it-IT" smtClean="0"/>
              <a:pPr/>
              <a:t>28/04/2020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132731-3759-DC4F-B22C-7390E7F3903E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37327085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nut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9296D5-1DDE-CB45-9175-1B3037585672}" type="datetimeFigureOut">
              <a:rPr lang="it-IT" smtClean="0"/>
              <a:pPr/>
              <a:t>28/04/2020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132731-3759-DC4F-B22C-7390E7F3903E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23936090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9296D5-1DDE-CB45-9175-1B3037585672}" type="datetimeFigureOut">
              <a:rPr lang="it-IT" smtClean="0"/>
              <a:pPr/>
              <a:t>28/04/2020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132731-3759-DC4F-B22C-7390E7F3903E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12903821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9296D5-1DDE-CB45-9175-1B3037585672}" type="datetimeFigureOut">
              <a:rPr lang="it-IT" smtClean="0"/>
              <a:pPr/>
              <a:t>28/04/2020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132731-3759-DC4F-B22C-7390E7F3903E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36913096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9296D5-1DDE-CB45-9175-1B3037585672}" type="datetimeFigureOut">
              <a:rPr lang="it-IT" smtClean="0"/>
              <a:pPr/>
              <a:t>28/04/2020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132731-3759-DC4F-B22C-7390E7F3903E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10387743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9296D5-1DDE-CB45-9175-1B3037585672}" type="datetimeFigureOut">
              <a:rPr lang="it-IT" smtClean="0"/>
              <a:pPr/>
              <a:t>28/04/2020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132731-3759-DC4F-B22C-7390E7F3903E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21201969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9296D5-1DDE-CB45-9175-1B3037585672}" type="datetimeFigureOut">
              <a:rPr lang="it-IT" smtClean="0"/>
              <a:pPr/>
              <a:t>28/04/2020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132731-3759-DC4F-B22C-7390E7F3903E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18139550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9296D5-1DDE-CB45-9175-1B3037585672}" type="datetimeFigureOut">
              <a:rPr lang="it-IT" smtClean="0"/>
              <a:pPr/>
              <a:t>28/04/2020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132731-3759-DC4F-B22C-7390E7F3903E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10152520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tangolo 3"/>
          <p:cNvSpPr/>
          <p:nvPr/>
        </p:nvSpPr>
        <p:spPr>
          <a:xfrm>
            <a:off x="0" y="3175"/>
            <a:ext cx="7667625" cy="404813"/>
          </a:xfrm>
          <a:prstGeom prst="rect">
            <a:avLst/>
          </a:prstGeom>
          <a:solidFill>
            <a:srgbClr val="DE6D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ekton Pro" pitchFamily="34" charset="0"/>
              </a:rPr>
              <a:t>TRA 1940 e 1970: LA SECONDA GUERRA MONDIALE, LA GUERRA FREDDA, LA DECOLONIZZAZIONE</a:t>
            </a:r>
            <a:endParaRPr lang="it-IT" sz="1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ekton Pro" pitchFamily="34" charset="0"/>
            </a:endParaRPr>
          </a:p>
        </p:txBody>
      </p:sp>
      <p:sp>
        <p:nvSpPr>
          <p:cNvPr id="5" name="Rettangolo 4"/>
          <p:cNvSpPr/>
          <p:nvPr/>
        </p:nvSpPr>
        <p:spPr>
          <a:xfrm>
            <a:off x="7667625" y="0"/>
            <a:ext cx="1476375" cy="404813"/>
          </a:xfrm>
          <a:prstGeom prst="rect">
            <a:avLst/>
          </a:prstGeom>
          <a:solidFill>
            <a:srgbClr val="EFA43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60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SEZIONE </a:t>
            </a:r>
            <a:r>
              <a:rPr lang="it-IT" sz="160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3</a:t>
            </a:r>
            <a:endParaRPr lang="it-IT" sz="1600" dirty="0">
              <a:solidFill>
                <a:schemeClr val="tx1"/>
              </a:solidFill>
              <a:latin typeface="Arial" charset="0"/>
              <a:ea typeface="Arial" charset="0"/>
              <a:cs typeface="Arial" charset="0"/>
            </a:endParaRPr>
          </a:p>
        </p:txBody>
      </p:sp>
      <p:pic>
        <p:nvPicPr>
          <p:cNvPr id="7" name="Immagin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4200" y="939800"/>
            <a:ext cx="3092642" cy="1041400"/>
          </a:xfrm>
          <a:prstGeom prst="rect">
            <a:avLst/>
          </a:prstGeom>
        </p:spPr>
      </p:pic>
      <p:sp>
        <p:nvSpPr>
          <p:cNvPr id="8" name="Titolo 1"/>
          <p:cNvSpPr txBox="1">
            <a:spLocks/>
          </p:cNvSpPr>
          <p:nvPr/>
        </p:nvSpPr>
        <p:spPr>
          <a:xfrm>
            <a:off x="838200" y="2324100"/>
            <a:ext cx="7683500" cy="965200"/>
          </a:xfrm>
          <a:prstGeom prst="rect">
            <a:avLst/>
          </a:prstGeom>
        </p:spPr>
        <p:txBody>
          <a:bodyPr>
            <a:normAutofit fontScale="85000" lnSpcReduction="20000"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dirty="0" smtClean="0"/>
              <a:t/>
            </a:r>
            <a:br>
              <a:rPr lang="it-IT" dirty="0" smtClean="0"/>
            </a:br>
            <a:r>
              <a:rPr lang="it-IT" sz="3200" b="1" dirty="0" smtClean="0">
                <a:solidFill>
                  <a:srgbClr val="CA412B"/>
                </a:solidFill>
                <a:effectLst>
                  <a:outerShdw blurRad="50800" dist="38100" dir="2700000" algn="tl" rotWithShape="0">
                    <a:srgbClr val="000000">
                      <a:alpha val="43000"/>
                    </a:srgbClr>
                  </a:outerShdw>
                </a:effectLst>
                <a:latin typeface="Arial"/>
                <a:cs typeface="Arial"/>
              </a:rPr>
              <a:t>LA SECONDA GUERRA MONDIALE</a:t>
            </a:r>
            <a:endParaRPr lang="it-IT" sz="3100" dirty="0">
              <a:solidFill>
                <a:srgbClr val="FF0000"/>
              </a:solidFill>
              <a:latin typeface="Arial"/>
              <a:cs typeface="Arial"/>
            </a:endParaRPr>
          </a:p>
        </p:txBody>
      </p:sp>
      <p:pic>
        <p:nvPicPr>
          <p:cNvPr id="9" name="Immagine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95400" y="3822700"/>
            <a:ext cx="6540500" cy="2032000"/>
          </a:xfrm>
          <a:prstGeom prst="rect">
            <a:avLst/>
          </a:prstGeom>
        </p:spPr>
      </p:pic>
      <p:sp>
        <p:nvSpPr>
          <p:cNvPr id="10" name="Pentagono 9"/>
          <p:cNvSpPr>
            <a:spLocks noChangeAspect="1"/>
          </p:cNvSpPr>
          <p:nvPr/>
        </p:nvSpPr>
        <p:spPr>
          <a:xfrm>
            <a:off x="8528050" y="6237312"/>
            <a:ext cx="395287" cy="395288"/>
          </a:xfrm>
          <a:prstGeom prst="homePlate">
            <a:avLst/>
          </a:prstGeom>
          <a:solidFill>
            <a:srgbClr val="EFA436"/>
          </a:solidFill>
          <a:ln>
            <a:solidFill>
              <a:srgbClr val="DE6D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xmlns="" val="22702892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/>
          <p:cNvSpPr/>
          <p:nvPr/>
        </p:nvSpPr>
        <p:spPr>
          <a:xfrm>
            <a:off x="0" y="3175"/>
            <a:ext cx="7667625" cy="404813"/>
          </a:xfrm>
          <a:prstGeom prst="rect">
            <a:avLst/>
          </a:prstGeom>
          <a:solidFill>
            <a:srgbClr val="DE6D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ekton Pro" pitchFamily="34" charset="0"/>
              </a:rPr>
              <a:t>TRA 1940 e 1970: LA SECONDA GUERRA MONDIALE, LA GUERRA FREDDA, LA DECOLONIZZAZIONE</a:t>
            </a:r>
            <a:endParaRPr lang="it-IT" sz="1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ekton Pro" pitchFamily="34" charset="0"/>
            </a:endParaRPr>
          </a:p>
        </p:txBody>
      </p:sp>
      <p:sp>
        <p:nvSpPr>
          <p:cNvPr id="3" name="Rettangolo 2"/>
          <p:cNvSpPr/>
          <p:nvPr/>
        </p:nvSpPr>
        <p:spPr>
          <a:xfrm>
            <a:off x="7667625" y="0"/>
            <a:ext cx="1476375" cy="404813"/>
          </a:xfrm>
          <a:prstGeom prst="rect">
            <a:avLst/>
          </a:prstGeom>
          <a:solidFill>
            <a:srgbClr val="EFA43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60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SEZIONE </a:t>
            </a:r>
            <a:r>
              <a:rPr lang="it-IT" sz="160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3</a:t>
            </a:r>
            <a:endParaRPr lang="it-IT" sz="1600" dirty="0">
              <a:solidFill>
                <a:schemeClr val="tx1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4" name="Rettangolo 3"/>
          <p:cNvSpPr/>
          <p:nvPr/>
        </p:nvSpPr>
        <p:spPr>
          <a:xfrm>
            <a:off x="0" y="404813"/>
            <a:ext cx="7667625" cy="404812"/>
          </a:xfrm>
          <a:prstGeom prst="rect">
            <a:avLst/>
          </a:prstGeom>
          <a:solidFill>
            <a:srgbClr val="CA412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ekton Pro" charset="0"/>
                <a:ea typeface="Tekton Pro" charset="0"/>
                <a:cs typeface="Tekton Pro" charset="0"/>
              </a:rPr>
              <a:t>LA SECONDA GUERRA MONDIALE</a:t>
            </a:r>
            <a:endParaRPr lang="it-IT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ekton Pro" charset="0"/>
              <a:ea typeface="Tekton Pro" charset="0"/>
              <a:cs typeface="Tekton Pro" charset="0"/>
            </a:endParaRPr>
          </a:p>
        </p:txBody>
      </p:sp>
      <p:sp>
        <p:nvSpPr>
          <p:cNvPr id="5" name="Rettangolo 4"/>
          <p:cNvSpPr/>
          <p:nvPr/>
        </p:nvSpPr>
        <p:spPr>
          <a:xfrm>
            <a:off x="7667625" y="404813"/>
            <a:ext cx="1476375" cy="404812"/>
          </a:xfrm>
          <a:prstGeom prst="rect">
            <a:avLst/>
          </a:prstGeom>
          <a:solidFill>
            <a:srgbClr val="EFA43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600" dirty="0" smtClean="0">
                <a:solidFill>
                  <a:schemeClr val="tx1"/>
                </a:solidFill>
                <a:latin typeface="Arial"/>
                <a:cs typeface="Arial"/>
              </a:rPr>
              <a:t>UNITÀ 11</a:t>
            </a:r>
            <a:endParaRPr lang="it-IT" sz="16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6" name="Rounded Rectangle 14"/>
          <p:cNvSpPr/>
          <p:nvPr/>
        </p:nvSpPr>
        <p:spPr>
          <a:xfrm>
            <a:off x="217599" y="1090681"/>
            <a:ext cx="2043001" cy="626454"/>
          </a:xfrm>
          <a:prstGeom prst="snip1Rect">
            <a:avLst/>
          </a:prstGeom>
          <a:solidFill>
            <a:srgbClr val="EFA436"/>
          </a:solidFill>
          <a:ln>
            <a:solidFill>
              <a:srgbClr val="EFA436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tIns="72000" bIns="72000">
            <a:spAutoFit/>
          </a:bodyPr>
          <a:lstStyle/>
          <a:p>
            <a:pPr algn="ctr">
              <a:defRPr/>
            </a:pPr>
            <a:r>
              <a:rPr lang="it-IT" sz="14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Tra luglio 1942 e febbraio 1943</a:t>
            </a:r>
            <a:endParaRPr lang="it-IT" sz="1400" b="1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7" name="Rettangolo 6"/>
          <p:cNvSpPr/>
          <p:nvPr/>
        </p:nvSpPr>
        <p:spPr>
          <a:xfrm>
            <a:off x="2857498" y="1090681"/>
            <a:ext cx="2159002" cy="626454"/>
          </a:xfrm>
          <a:prstGeom prst="rect">
            <a:avLst/>
          </a:prstGeom>
          <a:solidFill>
            <a:schemeClr val="accent6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b="1" dirty="0">
                <a:solidFill>
                  <a:schemeClr val="bg1"/>
                </a:solidFill>
                <a:latin typeface="Arial"/>
                <a:cs typeface="Arial"/>
              </a:rPr>
              <a:t>c</a:t>
            </a:r>
            <a:r>
              <a:rPr lang="it-IT" sz="1400" b="1" dirty="0" smtClean="0">
                <a:solidFill>
                  <a:schemeClr val="bg1"/>
                </a:solidFill>
                <a:latin typeface="Arial"/>
                <a:cs typeface="Arial"/>
              </a:rPr>
              <a:t>i fu la battaglia di Stalingrado</a:t>
            </a:r>
            <a:endParaRPr lang="it-IT" sz="1400" b="1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9" name="Rettangolo 8"/>
          <p:cNvSpPr/>
          <p:nvPr/>
        </p:nvSpPr>
        <p:spPr>
          <a:xfrm>
            <a:off x="5559421" y="1217681"/>
            <a:ext cx="2171702" cy="392258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i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 tedeschi furono sconfitti</a:t>
            </a:r>
            <a:endParaRPr lang="it-IT" sz="1400" b="1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cxnSp>
        <p:nvCxnSpPr>
          <p:cNvPr id="11" name="Connettore 2 10"/>
          <p:cNvCxnSpPr>
            <a:stCxn id="6" idx="0"/>
            <a:endCxn id="7" idx="1"/>
          </p:cNvCxnSpPr>
          <p:nvPr/>
        </p:nvCxnSpPr>
        <p:spPr>
          <a:xfrm>
            <a:off x="2260600" y="1403908"/>
            <a:ext cx="596898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Connettore 2 13"/>
          <p:cNvCxnSpPr>
            <a:stCxn id="7" idx="3"/>
            <a:endCxn id="9" idx="1"/>
          </p:cNvCxnSpPr>
          <p:nvPr/>
        </p:nvCxnSpPr>
        <p:spPr>
          <a:xfrm>
            <a:off x="5016500" y="1403908"/>
            <a:ext cx="542921" cy="9902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Rettangolo 15"/>
          <p:cNvSpPr/>
          <p:nvPr/>
        </p:nvSpPr>
        <p:spPr>
          <a:xfrm>
            <a:off x="5559421" y="2017780"/>
            <a:ext cx="2171702" cy="623819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g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rande prestigio di Stalin e dell’esercito sovietico</a:t>
            </a:r>
            <a:endParaRPr lang="it-IT" sz="1400" b="1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cxnSp>
        <p:nvCxnSpPr>
          <p:cNvPr id="18" name="Connettore 2 17"/>
          <p:cNvCxnSpPr>
            <a:stCxn id="9" idx="2"/>
            <a:endCxn id="16" idx="0"/>
          </p:cNvCxnSpPr>
          <p:nvPr/>
        </p:nvCxnSpPr>
        <p:spPr>
          <a:xfrm>
            <a:off x="6645272" y="1609939"/>
            <a:ext cx="0" cy="407841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" name="Pentagono 19"/>
          <p:cNvSpPr>
            <a:spLocks noChangeAspect="1"/>
          </p:cNvSpPr>
          <p:nvPr/>
        </p:nvSpPr>
        <p:spPr>
          <a:xfrm>
            <a:off x="8623301" y="6388124"/>
            <a:ext cx="497680" cy="395288"/>
          </a:xfrm>
          <a:prstGeom prst="homePlate">
            <a:avLst/>
          </a:prstGeom>
          <a:solidFill>
            <a:srgbClr val="EFA436"/>
          </a:solidFill>
          <a:ln>
            <a:solidFill>
              <a:srgbClr val="DE6D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10</a:t>
            </a:r>
            <a:endParaRPr lang="it-IT" sz="1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8" name="Immagin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17599" y="2772077"/>
            <a:ext cx="5362402" cy="32557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9281280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/>
          <p:cNvSpPr/>
          <p:nvPr/>
        </p:nvSpPr>
        <p:spPr>
          <a:xfrm>
            <a:off x="0" y="3175"/>
            <a:ext cx="7667625" cy="404813"/>
          </a:xfrm>
          <a:prstGeom prst="rect">
            <a:avLst/>
          </a:prstGeom>
          <a:solidFill>
            <a:srgbClr val="DE6D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ekton Pro" pitchFamily="34" charset="0"/>
              </a:rPr>
              <a:t>TRA 1940 e 1970: LA SECONDA GUERRA MONDIALE, LA GUERRA FREDDA, LA DECOLONIZZAZIONE</a:t>
            </a:r>
            <a:endParaRPr lang="it-IT" sz="1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ekton Pro" pitchFamily="34" charset="0"/>
            </a:endParaRPr>
          </a:p>
        </p:txBody>
      </p:sp>
      <p:sp>
        <p:nvSpPr>
          <p:cNvPr id="3" name="Rettangolo 2"/>
          <p:cNvSpPr/>
          <p:nvPr/>
        </p:nvSpPr>
        <p:spPr>
          <a:xfrm>
            <a:off x="7667625" y="0"/>
            <a:ext cx="1476375" cy="404813"/>
          </a:xfrm>
          <a:prstGeom prst="rect">
            <a:avLst/>
          </a:prstGeom>
          <a:solidFill>
            <a:srgbClr val="EFA43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60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SEZIONE </a:t>
            </a:r>
            <a:r>
              <a:rPr lang="it-IT" sz="160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3</a:t>
            </a:r>
            <a:endParaRPr lang="it-IT" sz="1600" dirty="0">
              <a:solidFill>
                <a:schemeClr val="tx1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4" name="Rettangolo 3"/>
          <p:cNvSpPr/>
          <p:nvPr/>
        </p:nvSpPr>
        <p:spPr>
          <a:xfrm>
            <a:off x="0" y="404813"/>
            <a:ext cx="7667625" cy="404812"/>
          </a:xfrm>
          <a:prstGeom prst="rect">
            <a:avLst/>
          </a:prstGeom>
          <a:solidFill>
            <a:srgbClr val="CA412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ekton Pro" charset="0"/>
                <a:ea typeface="Tekton Pro" charset="0"/>
                <a:cs typeface="Tekton Pro" charset="0"/>
              </a:rPr>
              <a:t>LA SECONDA GUERRA MONDIALE</a:t>
            </a:r>
            <a:endParaRPr lang="it-IT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ekton Pro" charset="0"/>
              <a:ea typeface="Tekton Pro" charset="0"/>
              <a:cs typeface="Tekton Pro" charset="0"/>
            </a:endParaRPr>
          </a:p>
        </p:txBody>
      </p:sp>
      <p:sp>
        <p:nvSpPr>
          <p:cNvPr id="5" name="Rettangolo 4"/>
          <p:cNvSpPr/>
          <p:nvPr/>
        </p:nvSpPr>
        <p:spPr>
          <a:xfrm>
            <a:off x="7667625" y="404813"/>
            <a:ext cx="1476375" cy="404812"/>
          </a:xfrm>
          <a:prstGeom prst="rect">
            <a:avLst/>
          </a:prstGeom>
          <a:solidFill>
            <a:srgbClr val="EFA43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600" dirty="0" smtClean="0">
                <a:solidFill>
                  <a:schemeClr val="tx1"/>
                </a:solidFill>
                <a:latin typeface="Arial"/>
                <a:cs typeface="Arial"/>
              </a:rPr>
              <a:t>UNITÀ 11</a:t>
            </a:r>
            <a:endParaRPr lang="it-IT" sz="16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6" name="Rettangolo 5"/>
          <p:cNvSpPr>
            <a:spLocks noChangeAspect="1"/>
          </p:cNvSpPr>
          <p:nvPr/>
        </p:nvSpPr>
        <p:spPr>
          <a:xfrm>
            <a:off x="217599" y="1070974"/>
            <a:ext cx="435511" cy="396875"/>
          </a:xfrm>
          <a:prstGeom prst="rect">
            <a:avLst/>
          </a:prstGeom>
          <a:solidFill>
            <a:srgbClr val="EFA436"/>
          </a:solidFill>
          <a:ln>
            <a:solidFill>
              <a:srgbClr val="EFA43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2400" b="1" dirty="0">
                <a:solidFill>
                  <a:srgbClr val="E14685"/>
                </a:solidFill>
                <a:latin typeface="Arial" pitchFamily="34" charset="0"/>
                <a:cs typeface="Arial" pitchFamily="34" charset="0"/>
              </a:rPr>
              <a:t>4</a:t>
            </a:r>
          </a:p>
        </p:txBody>
      </p:sp>
      <p:sp>
        <p:nvSpPr>
          <p:cNvPr id="7" name="CasellaDiTesto 6"/>
          <p:cNvSpPr txBox="1"/>
          <p:nvPr/>
        </p:nvSpPr>
        <p:spPr>
          <a:xfrm>
            <a:off x="977899" y="1070974"/>
            <a:ext cx="54229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b="1" dirty="0" smtClean="0">
                <a:solidFill>
                  <a:srgbClr val="E14685"/>
                </a:solidFill>
                <a:latin typeface="Arial" pitchFamily="34" charset="0"/>
                <a:cs typeface="Arial" pitchFamily="34" charset="0"/>
              </a:rPr>
              <a:t>1942-1943, LA SVOLTA NEL CONFLITTO</a:t>
            </a:r>
            <a:endParaRPr lang="it-IT" b="1" i="1" dirty="0">
              <a:solidFill>
                <a:srgbClr val="E14685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ounded Rectangle 14"/>
          <p:cNvSpPr/>
          <p:nvPr/>
        </p:nvSpPr>
        <p:spPr>
          <a:xfrm>
            <a:off x="217599" y="1890781"/>
            <a:ext cx="1433401" cy="392258"/>
          </a:xfrm>
          <a:prstGeom prst="snip1Rect">
            <a:avLst/>
          </a:prstGeom>
          <a:solidFill>
            <a:srgbClr val="EFA436"/>
          </a:solidFill>
          <a:ln>
            <a:solidFill>
              <a:srgbClr val="EFA436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tIns="72000" bIns="72000">
            <a:spAutoFit/>
          </a:bodyPr>
          <a:lstStyle/>
          <a:p>
            <a:pPr algn="ctr">
              <a:defRPr/>
            </a:pPr>
            <a:r>
              <a:rPr lang="it-IT" sz="14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Nel 1942</a:t>
            </a:r>
            <a:endParaRPr lang="it-IT" sz="1400" b="1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9" name="Rettangolo 8"/>
          <p:cNvSpPr/>
          <p:nvPr/>
        </p:nvSpPr>
        <p:spPr>
          <a:xfrm>
            <a:off x="2108198" y="1890781"/>
            <a:ext cx="1397002" cy="392258"/>
          </a:xfrm>
          <a:prstGeom prst="rect">
            <a:avLst/>
          </a:prstGeom>
          <a:solidFill>
            <a:schemeClr val="accent6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b="1" dirty="0">
                <a:solidFill>
                  <a:schemeClr val="bg1"/>
                </a:solidFill>
                <a:latin typeface="Arial"/>
                <a:cs typeface="Arial"/>
              </a:rPr>
              <a:t>n</a:t>
            </a:r>
            <a:r>
              <a:rPr lang="it-IT" sz="1400" b="1" dirty="0" smtClean="0">
                <a:solidFill>
                  <a:schemeClr val="bg1"/>
                </a:solidFill>
                <a:latin typeface="Arial"/>
                <a:cs typeface="Arial"/>
              </a:rPr>
              <a:t>el Pacifico</a:t>
            </a:r>
            <a:endParaRPr lang="it-IT" sz="1400" b="1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10" name="Rettangolo 9"/>
          <p:cNvSpPr/>
          <p:nvPr/>
        </p:nvSpPr>
        <p:spPr>
          <a:xfrm>
            <a:off x="4086221" y="1890781"/>
            <a:ext cx="2171702" cy="392258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s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i scontarono Stati Uniti e Giappone </a:t>
            </a:r>
            <a:endParaRPr lang="it-IT" sz="1400" b="1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cxnSp>
        <p:nvCxnSpPr>
          <p:cNvPr id="12" name="Connettore 2 11"/>
          <p:cNvCxnSpPr>
            <a:stCxn id="8" idx="0"/>
            <a:endCxn id="9" idx="1"/>
          </p:cNvCxnSpPr>
          <p:nvPr/>
        </p:nvCxnSpPr>
        <p:spPr>
          <a:xfrm>
            <a:off x="1651000" y="2086910"/>
            <a:ext cx="457198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Connettore 2 14"/>
          <p:cNvCxnSpPr>
            <a:stCxn id="9" idx="3"/>
            <a:endCxn id="10" idx="1"/>
          </p:cNvCxnSpPr>
          <p:nvPr/>
        </p:nvCxnSpPr>
        <p:spPr>
          <a:xfrm>
            <a:off x="3505200" y="2086910"/>
            <a:ext cx="581021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Rettangolo 16"/>
          <p:cNvSpPr/>
          <p:nvPr/>
        </p:nvSpPr>
        <p:spPr>
          <a:xfrm>
            <a:off x="4086221" y="2652781"/>
            <a:ext cx="2171702" cy="392258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a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ll’inizio il Giappone ebbe dei grandi successi</a:t>
            </a:r>
            <a:endParaRPr lang="it-IT" sz="1400" b="1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18" name="Rettangolo 17"/>
          <p:cNvSpPr/>
          <p:nvPr/>
        </p:nvSpPr>
        <p:spPr>
          <a:xfrm>
            <a:off x="4086221" y="3490981"/>
            <a:ext cx="2171702" cy="392258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p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oi gli Stati Uniti prevalsero nelle battaglie</a:t>
            </a:r>
            <a:endParaRPr lang="it-IT" sz="1400" b="1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19" name="Rettangolo 18"/>
          <p:cNvSpPr/>
          <p:nvPr/>
        </p:nvSpPr>
        <p:spPr>
          <a:xfrm>
            <a:off x="6778621" y="3294852"/>
            <a:ext cx="2171702" cy="392258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d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el mar dei coralli</a:t>
            </a:r>
            <a:endParaRPr lang="it-IT" sz="1400" b="1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20" name="Rettangolo 19"/>
          <p:cNvSpPr/>
          <p:nvPr/>
        </p:nvSpPr>
        <p:spPr>
          <a:xfrm>
            <a:off x="6778621" y="3822407"/>
            <a:ext cx="2171702" cy="392258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d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elle isole Midway</a:t>
            </a:r>
            <a:endParaRPr lang="it-IT" sz="1400" b="1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cxnSp>
        <p:nvCxnSpPr>
          <p:cNvPr id="22" name="Connettore 2 21"/>
          <p:cNvCxnSpPr>
            <a:stCxn id="10" idx="2"/>
            <a:endCxn id="17" idx="0"/>
          </p:cNvCxnSpPr>
          <p:nvPr/>
        </p:nvCxnSpPr>
        <p:spPr>
          <a:xfrm>
            <a:off x="5172072" y="2283039"/>
            <a:ext cx="0" cy="369742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Connettore 2 24"/>
          <p:cNvCxnSpPr>
            <a:stCxn id="17" idx="2"/>
            <a:endCxn id="18" idx="0"/>
          </p:cNvCxnSpPr>
          <p:nvPr/>
        </p:nvCxnSpPr>
        <p:spPr>
          <a:xfrm>
            <a:off x="5172072" y="3045039"/>
            <a:ext cx="0" cy="445942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Connettore 2 27"/>
          <p:cNvCxnSpPr>
            <a:stCxn id="18" idx="3"/>
            <a:endCxn id="19" idx="1"/>
          </p:cNvCxnSpPr>
          <p:nvPr/>
        </p:nvCxnSpPr>
        <p:spPr>
          <a:xfrm flipV="1">
            <a:off x="6257923" y="3490981"/>
            <a:ext cx="520698" cy="196129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Connettore 2 30"/>
          <p:cNvCxnSpPr>
            <a:stCxn id="18" idx="3"/>
            <a:endCxn id="20" idx="1"/>
          </p:cNvCxnSpPr>
          <p:nvPr/>
        </p:nvCxnSpPr>
        <p:spPr>
          <a:xfrm>
            <a:off x="6257923" y="3687110"/>
            <a:ext cx="520698" cy="331426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3" name="Rettangolo 32"/>
          <p:cNvSpPr/>
          <p:nvPr/>
        </p:nvSpPr>
        <p:spPr>
          <a:xfrm>
            <a:off x="217599" y="5034536"/>
            <a:ext cx="1397002" cy="392258"/>
          </a:xfrm>
          <a:prstGeom prst="rect">
            <a:avLst/>
          </a:prstGeom>
          <a:solidFill>
            <a:schemeClr val="accent6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b="1" dirty="0">
                <a:solidFill>
                  <a:schemeClr val="bg1"/>
                </a:solidFill>
                <a:latin typeface="Arial"/>
                <a:cs typeface="Arial"/>
              </a:rPr>
              <a:t>i</a:t>
            </a:r>
            <a:r>
              <a:rPr lang="it-IT" sz="1400" b="1" dirty="0" smtClean="0">
                <a:solidFill>
                  <a:schemeClr val="bg1"/>
                </a:solidFill>
                <a:latin typeface="Arial"/>
                <a:cs typeface="Arial"/>
              </a:rPr>
              <a:t>n Africa</a:t>
            </a:r>
            <a:endParaRPr lang="it-IT" sz="1400" b="1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34" name="Rounded Rectangle 14"/>
          <p:cNvSpPr/>
          <p:nvPr/>
        </p:nvSpPr>
        <p:spPr>
          <a:xfrm>
            <a:off x="2108198" y="5034536"/>
            <a:ext cx="3063874" cy="392258"/>
          </a:xfrm>
          <a:prstGeom prst="snip1Rect">
            <a:avLst/>
          </a:prstGeom>
          <a:solidFill>
            <a:srgbClr val="EFA436"/>
          </a:solidFill>
          <a:ln>
            <a:solidFill>
              <a:srgbClr val="EFA436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tIns="72000" bIns="72000">
            <a:spAutoFit/>
          </a:bodyPr>
          <a:lstStyle/>
          <a:p>
            <a:pPr algn="ctr">
              <a:defRPr/>
            </a:pPr>
            <a:r>
              <a:rPr lang="it-IT" sz="14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tra il 3 e il 4 novembre 1942 </a:t>
            </a:r>
            <a:endParaRPr lang="it-IT" sz="1400" b="1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35" name="Rounded Rectangle 14"/>
          <p:cNvSpPr/>
          <p:nvPr/>
        </p:nvSpPr>
        <p:spPr>
          <a:xfrm>
            <a:off x="977899" y="4367281"/>
            <a:ext cx="2527302" cy="392258"/>
          </a:xfrm>
          <a:prstGeom prst="snip1Rect">
            <a:avLst/>
          </a:prstGeom>
          <a:solidFill>
            <a:srgbClr val="EFA436"/>
          </a:solidFill>
          <a:ln>
            <a:solidFill>
              <a:srgbClr val="EFA436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tIns="72000" bIns="72000">
            <a:spAutoFit/>
          </a:bodyPr>
          <a:lstStyle/>
          <a:p>
            <a:pPr algn="ctr">
              <a:defRPr/>
            </a:pPr>
            <a:r>
              <a:rPr lang="it-IT" sz="14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Tra agosto e febbraio 1943</a:t>
            </a:r>
            <a:endParaRPr lang="it-IT" sz="1400" b="1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36" name="Rettangolo 35"/>
          <p:cNvSpPr/>
          <p:nvPr/>
        </p:nvSpPr>
        <p:spPr>
          <a:xfrm>
            <a:off x="4086221" y="4367281"/>
            <a:ext cx="2171702" cy="392258"/>
          </a:xfrm>
          <a:prstGeom prst="rect">
            <a:avLst/>
          </a:prstGeom>
          <a:solidFill>
            <a:schemeClr val="accent6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b="1" dirty="0">
                <a:solidFill>
                  <a:schemeClr val="bg1"/>
                </a:solidFill>
                <a:latin typeface="Arial"/>
                <a:cs typeface="Arial"/>
              </a:rPr>
              <a:t>c</a:t>
            </a:r>
            <a:r>
              <a:rPr lang="it-IT" sz="1400" b="1" dirty="0" smtClean="0">
                <a:solidFill>
                  <a:schemeClr val="bg1"/>
                </a:solidFill>
                <a:latin typeface="Arial"/>
                <a:cs typeface="Arial"/>
              </a:rPr>
              <a:t>i fu la battaglia di Guadalcanal</a:t>
            </a:r>
            <a:endParaRPr lang="it-IT" sz="1400" b="1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39" name="Rettangolo 38"/>
          <p:cNvSpPr/>
          <p:nvPr/>
        </p:nvSpPr>
        <p:spPr>
          <a:xfrm>
            <a:off x="6778621" y="4375501"/>
            <a:ext cx="2171702" cy="392258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s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chiacciante vittoria americana</a:t>
            </a:r>
            <a:endParaRPr lang="it-IT" sz="1400" b="1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cxnSp>
        <p:nvCxnSpPr>
          <p:cNvPr id="41" name="Connettore 2 40"/>
          <p:cNvCxnSpPr>
            <a:stCxn id="35" idx="0"/>
            <a:endCxn id="36" idx="1"/>
          </p:cNvCxnSpPr>
          <p:nvPr/>
        </p:nvCxnSpPr>
        <p:spPr>
          <a:xfrm>
            <a:off x="3505201" y="4563410"/>
            <a:ext cx="581020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5" name="Connettore 2 44"/>
          <p:cNvCxnSpPr>
            <a:stCxn id="36" idx="3"/>
            <a:endCxn id="39" idx="1"/>
          </p:cNvCxnSpPr>
          <p:nvPr/>
        </p:nvCxnSpPr>
        <p:spPr>
          <a:xfrm>
            <a:off x="6257923" y="4563410"/>
            <a:ext cx="520698" cy="822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9" name="Connettore 2 48"/>
          <p:cNvCxnSpPr>
            <a:stCxn id="8" idx="1"/>
            <a:endCxn id="33" idx="0"/>
          </p:cNvCxnSpPr>
          <p:nvPr/>
        </p:nvCxnSpPr>
        <p:spPr>
          <a:xfrm flipH="1">
            <a:off x="916100" y="2283039"/>
            <a:ext cx="18200" cy="2751497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1" name="Rettangolo 50"/>
          <p:cNvSpPr/>
          <p:nvPr/>
        </p:nvSpPr>
        <p:spPr>
          <a:xfrm>
            <a:off x="5692770" y="5034536"/>
            <a:ext cx="2171702" cy="392258"/>
          </a:xfrm>
          <a:prstGeom prst="rect">
            <a:avLst/>
          </a:prstGeom>
          <a:solidFill>
            <a:schemeClr val="accent6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b="1" dirty="0">
                <a:solidFill>
                  <a:schemeClr val="bg1"/>
                </a:solidFill>
                <a:latin typeface="Arial"/>
                <a:cs typeface="Arial"/>
              </a:rPr>
              <a:t>c</a:t>
            </a:r>
            <a:r>
              <a:rPr lang="it-IT" sz="1400" b="1" dirty="0" smtClean="0">
                <a:solidFill>
                  <a:schemeClr val="bg1"/>
                </a:solidFill>
                <a:latin typeface="Arial"/>
                <a:cs typeface="Arial"/>
              </a:rPr>
              <a:t>i fu la battaglia di </a:t>
            </a:r>
            <a:r>
              <a:rPr lang="it-IT" sz="1400" b="1" dirty="0" err="1" smtClean="0">
                <a:solidFill>
                  <a:schemeClr val="bg1"/>
                </a:solidFill>
                <a:latin typeface="Arial"/>
                <a:cs typeface="Arial"/>
              </a:rPr>
              <a:t>El</a:t>
            </a:r>
            <a:r>
              <a:rPr lang="it-IT" sz="1400" b="1" dirty="0" smtClean="0">
                <a:solidFill>
                  <a:schemeClr val="bg1"/>
                </a:solidFill>
                <a:latin typeface="Arial"/>
                <a:cs typeface="Arial"/>
              </a:rPr>
              <a:t> Alamein</a:t>
            </a:r>
            <a:endParaRPr lang="it-IT" sz="1400" b="1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cxnSp>
        <p:nvCxnSpPr>
          <p:cNvPr id="53" name="Connettore 2 52"/>
          <p:cNvCxnSpPr>
            <a:stCxn id="33" idx="3"/>
            <a:endCxn id="34" idx="2"/>
          </p:cNvCxnSpPr>
          <p:nvPr/>
        </p:nvCxnSpPr>
        <p:spPr>
          <a:xfrm>
            <a:off x="1614601" y="5230665"/>
            <a:ext cx="493597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6" name="Connettore 2 55"/>
          <p:cNvCxnSpPr>
            <a:stCxn id="34" idx="0"/>
            <a:endCxn id="51" idx="1"/>
          </p:cNvCxnSpPr>
          <p:nvPr/>
        </p:nvCxnSpPr>
        <p:spPr>
          <a:xfrm>
            <a:off x="5172072" y="5230665"/>
            <a:ext cx="520698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8" name="Rettangolo 57"/>
          <p:cNvSpPr/>
          <p:nvPr/>
        </p:nvSpPr>
        <p:spPr>
          <a:xfrm>
            <a:off x="5322771" y="5860252"/>
            <a:ext cx="3089709" cy="392258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v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ittoria inglese sugli italo-tedeschi</a:t>
            </a:r>
            <a:endParaRPr lang="it-IT" sz="1400" b="1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cxnSp>
        <p:nvCxnSpPr>
          <p:cNvPr id="60" name="Connettore 2 59"/>
          <p:cNvCxnSpPr>
            <a:stCxn id="51" idx="2"/>
          </p:cNvCxnSpPr>
          <p:nvPr/>
        </p:nvCxnSpPr>
        <p:spPr>
          <a:xfrm>
            <a:off x="6778621" y="5426794"/>
            <a:ext cx="0" cy="433458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2" name="Pentagono 61"/>
          <p:cNvSpPr>
            <a:spLocks noChangeAspect="1"/>
          </p:cNvSpPr>
          <p:nvPr/>
        </p:nvSpPr>
        <p:spPr>
          <a:xfrm>
            <a:off x="8623301" y="6388124"/>
            <a:ext cx="497680" cy="395288"/>
          </a:xfrm>
          <a:prstGeom prst="homePlate">
            <a:avLst/>
          </a:prstGeom>
          <a:solidFill>
            <a:srgbClr val="EFA436"/>
          </a:solidFill>
          <a:ln>
            <a:solidFill>
              <a:srgbClr val="DE6D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11</a:t>
            </a:r>
            <a:endParaRPr lang="it-IT" sz="1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8607968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/>
          <p:cNvSpPr/>
          <p:nvPr/>
        </p:nvSpPr>
        <p:spPr>
          <a:xfrm>
            <a:off x="0" y="3175"/>
            <a:ext cx="7667625" cy="404813"/>
          </a:xfrm>
          <a:prstGeom prst="rect">
            <a:avLst/>
          </a:prstGeom>
          <a:solidFill>
            <a:srgbClr val="DE6D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ekton Pro" pitchFamily="34" charset="0"/>
              </a:rPr>
              <a:t>TRA 1940 e 1970: LA SECONDA GUERRA MONDIALE, LA GUERRA FREDDA, LA DECOLONIZZAZIONE</a:t>
            </a:r>
            <a:endParaRPr lang="it-IT" sz="1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ekton Pro" pitchFamily="34" charset="0"/>
            </a:endParaRPr>
          </a:p>
        </p:txBody>
      </p:sp>
      <p:sp>
        <p:nvSpPr>
          <p:cNvPr id="3" name="Rettangolo 2"/>
          <p:cNvSpPr/>
          <p:nvPr/>
        </p:nvSpPr>
        <p:spPr>
          <a:xfrm>
            <a:off x="7667625" y="0"/>
            <a:ext cx="1476375" cy="404813"/>
          </a:xfrm>
          <a:prstGeom prst="rect">
            <a:avLst/>
          </a:prstGeom>
          <a:solidFill>
            <a:srgbClr val="EFA43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60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SEZIONE </a:t>
            </a:r>
            <a:r>
              <a:rPr lang="it-IT" sz="160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3</a:t>
            </a:r>
            <a:endParaRPr lang="it-IT" sz="1600" dirty="0">
              <a:solidFill>
                <a:schemeClr val="tx1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4" name="Rettangolo 3"/>
          <p:cNvSpPr/>
          <p:nvPr/>
        </p:nvSpPr>
        <p:spPr>
          <a:xfrm>
            <a:off x="0" y="404813"/>
            <a:ext cx="7667625" cy="404812"/>
          </a:xfrm>
          <a:prstGeom prst="rect">
            <a:avLst/>
          </a:prstGeom>
          <a:solidFill>
            <a:srgbClr val="CA412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ekton Pro" charset="0"/>
                <a:ea typeface="Tekton Pro" charset="0"/>
                <a:cs typeface="Tekton Pro" charset="0"/>
              </a:rPr>
              <a:t>LA SECONDA GUERRA MONDIALE</a:t>
            </a:r>
            <a:endParaRPr lang="it-IT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ekton Pro" charset="0"/>
              <a:ea typeface="Tekton Pro" charset="0"/>
              <a:cs typeface="Tekton Pro" charset="0"/>
            </a:endParaRPr>
          </a:p>
        </p:txBody>
      </p:sp>
      <p:sp>
        <p:nvSpPr>
          <p:cNvPr id="5" name="Rettangolo 4"/>
          <p:cNvSpPr/>
          <p:nvPr/>
        </p:nvSpPr>
        <p:spPr>
          <a:xfrm>
            <a:off x="7667625" y="404813"/>
            <a:ext cx="1476375" cy="404812"/>
          </a:xfrm>
          <a:prstGeom prst="rect">
            <a:avLst/>
          </a:prstGeom>
          <a:solidFill>
            <a:srgbClr val="EFA43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600" dirty="0" smtClean="0">
                <a:solidFill>
                  <a:schemeClr val="tx1"/>
                </a:solidFill>
                <a:latin typeface="Arial"/>
                <a:cs typeface="Arial"/>
              </a:rPr>
              <a:t>UNITÀ 11</a:t>
            </a:r>
            <a:endParaRPr lang="it-IT" sz="16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6" name="Rounded Rectangle 14"/>
          <p:cNvSpPr/>
          <p:nvPr/>
        </p:nvSpPr>
        <p:spPr>
          <a:xfrm>
            <a:off x="217599" y="1204981"/>
            <a:ext cx="2360501" cy="392258"/>
          </a:xfrm>
          <a:prstGeom prst="snip1Rect">
            <a:avLst/>
          </a:prstGeom>
          <a:solidFill>
            <a:srgbClr val="EFA436"/>
          </a:solidFill>
          <a:ln>
            <a:solidFill>
              <a:srgbClr val="EFA436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tIns="72000" bIns="72000">
            <a:spAutoFit/>
          </a:bodyPr>
          <a:lstStyle/>
          <a:p>
            <a:pPr algn="ctr">
              <a:defRPr/>
            </a:pPr>
            <a:r>
              <a:rPr lang="it-IT" sz="14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L’8 novembre 1942 </a:t>
            </a:r>
            <a:endParaRPr lang="it-IT" sz="1400" b="1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7" name="Rettangolo 6"/>
          <p:cNvSpPr/>
          <p:nvPr/>
        </p:nvSpPr>
        <p:spPr>
          <a:xfrm>
            <a:off x="3133721" y="1204981"/>
            <a:ext cx="2171702" cy="392258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g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li americani sbarcarono in Marocco e Algeria</a:t>
            </a:r>
            <a:endParaRPr lang="it-IT" sz="1400" b="1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cxnSp>
        <p:nvCxnSpPr>
          <p:cNvPr id="9" name="Connettore 2 8"/>
          <p:cNvCxnSpPr>
            <a:stCxn id="6" idx="0"/>
            <a:endCxn id="7" idx="1"/>
          </p:cNvCxnSpPr>
          <p:nvPr/>
        </p:nvCxnSpPr>
        <p:spPr>
          <a:xfrm>
            <a:off x="2578100" y="1401110"/>
            <a:ext cx="555621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Rettangolo 10"/>
          <p:cNvSpPr/>
          <p:nvPr/>
        </p:nvSpPr>
        <p:spPr>
          <a:xfrm>
            <a:off x="5762620" y="1204981"/>
            <a:ext cx="3241680" cy="392258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i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 tedeschi abbandonarono la Libia (gennaio ‘43) e la Tunisia (maggio ‘43)</a:t>
            </a:r>
            <a:endParaRPr lang="it-IT" sz="1400" b="1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cxnSp>
        <p:nvCxnSpPr>
          <p:cNvPr id="13" name="Connettore 2 12"/>
          <p:cNvCxnSpPr>
            <a:stCxn id="7" idx="3"/>
            <a:endCxn id="11" idx="1"/>
          </p:cNvCxnSpPr>
          <p:nvPr/>
        </p:nvCxnSpPr>
        <p:spPr>
          <a:xfrm>
            <a:off x="5305423" y="1401110"/>
            <a:ext cx="457197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Rettangolo 14"/>
          <p:cNvSpPr/>
          <p:nvPr/>
        </p:nvSpPr>
        <p:spPr>
          <a:xfrm>
            <a:off x="217599" y="1979681"/>
            <a:ext cx="1623901" cy="392258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Dalla Tunisia</a:t>
            </a:r>
            <a:endParaRPr lang="it-IT" sz="1400" b="1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16" name="Rounded Rectangle 14"/>
          <p:cNvSpPr/>
          <p:nvPr/>
        </p:nvSpPr>
        <p:spPr>
          <a:xfrm>
            <a:off x="2300399" y="1979681"/>
            <a:ext cx="1700101" cy="392258"/>
          </a:xfrm>
          <a:prstGeom prst="snip1Rect">
            <a:avLst/>
          </a:prstGeom>
          <a:solidFill>
            <a:srgbClr val="EFA436"/>
          </a:solidFill>
          <a:ln>
            <a:solidFill>
              <a:srgbClr val="EFA436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tIns="72000" bIns="72000">
            <a:spAutoFit/>
          </a:bodyPr>
          <a:lstStyle/>
          <a:p>
            <a:pPr algn="ctr">
              <a:defRPr/>
            </a:pPr>
            <a:r>
              <a:rPr lang="it-IT" sz="14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i</a:t>
            </a:r>
            <a:r>
              <a:rPr lang="it-IT" sz="14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l 10 luglio 1943</a:t>
            </a:r>
            <a:endParaRPr lang="it-IT" sz="1400" b="1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17" name="Rettangolo 16"/>
          <p:cNvSpPr/>
          <p:nvPr/>
        </p:nvSpPr>
        <p:spPr>
          <a:xfrm>
            <a:off x="4378321" y="1979681"/>
            <a:ext cx="2171702" cy="392258"/>
          </a:xfrm>
          <a:prstGeom prst="rect">
            <a:avLst/>
          </a:prstGeom>
          <a:solidFill>
            <a:schemeClr val="accent6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b="1" dirty="0">
                <a:solidFill>
                  <a:schemeClr val="bg1"/>
                </a:solidFill>
                <a:latin typeface="Arial"/>
                <a:cs typeface="Arial"/>
              </a:rPr>
              <a:t>g</a:t>
            </a:r>
            <a:r>
              <a:rPr lang="it-IT" sz="1400" b="1" dirty="0" smtClean="0">
                <a:solidFill>
                  <a:schemeClr val="bg1"/>
                </a:solidFill>
                <a:latin typeface="Arial"/>
                <a:cs typeface="Arial"/>
              </a:rPr>
              <a:t>li Alleati sbarcarono in Sicilia</a:t>
            </a:r>
            <a:endParaRPr lang="it-IT" sz="1400" b="1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18" name="Rettangolo 17"/>
          <p:cNvSpPr/>
          <p:nvPr/>
        </p:nvSpPr>
        <p:spPr>
          <a:xfrm>
            <a:off x="4378321" y="2754381"/>
            <a:ext cx="2171702" cy="392258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i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l regime fascista entrò in crisi</a:t>
            </a:r>
            <a:endParaRPr lang="it-IT" sz="1400" b="1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19" name="Rettangolo 18"/>
          <p:cNvSpPr/>
          <p:nvPr/>
        </p:nvSpPr>
        <p:spPr>
          <a:xfrm>
            <a:off x="6029321" y="3503681"/>
            <a:ext cx="2171702" cy="392258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Mussolini fu arrestato</a:t>
            </a:r>
            <a:endParaRPr lang="it-IT" sz="1400" b="1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20" name="Rettangolo 19"/>
          <p:cNvSpPr/>
          <p:nvPr/>
        </p:nvSpPr>
        <p:spPr>
          <a:xfrm>
            <a:off x="2921000" y="3503681"/>
            <a:ext cx="2540000" cy="392258"/>
          </a:xfrm>
          <a:prstGeom prst="rect">
            <a:avLst/>
          </a:prstGeom>
          <a:solidFill>
            <a:schemeClr val="accent6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b="1" dirty="0">
                <a:solidFill>
                  <a:schemeClr val="bg1"/>
                </a:solidFill>
                <a:latin typeface="Arial"/>
                <a:cs typeface="Arial"/>
              </a:rPr>
              <a:t>i</a:t>
            </a:r>
            <a:r>
              <a:rPr lang="it-IT" sz="1400" b="1" dirty="0" smtClean="0">
                <a:solidFill>
                  <a:schemeClr val="bg1"/>
                </a:solidFill>
                <a:latin typeface="Arial"/>
                <a:cs typeface="Arial"/>
              </a:rPr>
              <a:t>l re nominò Pietro Badoglio capo del governo</a:t>
            </a:r>
            <a:endParaRPr lang="it-IT" sz="1400" b="1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cxnSp>
        <p:nvCxnSpPr>
          <p:cNvPr id="22" name="Connettore 2 21"/>
          <p:cNvCxnSpPr>
            <a:stCxn id="18" idx="2"/>
            <a:endCxn id="20" idx="0"/>
          </p:cNvCxnSpPr>
          <p:nvPr/>
        </p:nvCxnSpPr>
        <p:spPr>
          <a:xfrm flipH="1">
            <a:off x="4191000" y="3146639"/>
            <a:ext cx="1273172" cy="357042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Connettore 2 24"/>
          <p:cNvCxnSpPr>
            <a:stCxn id="18" idx="2"/>
            <a:endCxn id="19" idx="0"/>
          </p:cNvCxnSpPr>
          <p:nvPr/>
        </p:nvCxnSpPr>
        <p:spPr>
          <a:xfrm>
            <a:off x="5464172" y="3146639"/>
            <a:ext cx="1651000" cy="357042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Connettore 2 27"/>
          <p:cNvCxnSpPr>
            <a:stCxn id="15" idx="3"/>
            <a:endCxn id="16" idx="2"/>
          </p:cNvCxnSpPr>
          <p:nvPr/>
        </p:nvCxnSpPr>
        <p:spPr>
          <a:xfrm>
            <a:off x="1841500" y="2175810"/>
            <a:ext cx="458899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Connettore 2 30"/>
          <p:cNvCxnSpPr>
            <a:stCxn id="16" idx="0"/>
            <a:endCxn id="17" idx="1"/>
          </p:cNvCxnSpPr>
          <p:nvPr/>
        </p:nvCxnSpPr>
        <p:spPr>
          <a:xfrm>
            <a:off x="4000500" y="2175810"/>
            <a:ext cx="377821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Connettore 2 33"/>
          <p:cNvCxnSpPr>
            <a:stCxn id="17" idx="2"/>
            <a:endCxn id="18" idx="0"/>
          </p:cNvCxnSpPr>
          <p:nvPr/>
        </p:nvCxnSpPr>
        <p:spPr>
          <a:xfrm>
            <a:off x="5464172" y="2371939"/>
            <a:ext cx="0" cy="382442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6" name="Rounded Rectangle 14"/>
          <p:cNvSpPr/>
          <p:nvPr/>
        </p:nvSpPr>
        <p:spPr>
          <a:xfrm>
            <a:off x="217599" y="4379981"/>
            <a:ext cx="2360501" cy="392258"/>
          </a:xfrm>
          <a:prstGeom prst="snip1Rect">
            <a:avLst/>
          </a:prstGeom>
          <a:solidFill>
            <a:srgbClr val="EFA436"/>
          </a:solidFill>
          <a:ln>
            <a:solidFill>
              <a:srgbClr val="EFA436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tIns="72000" bIns="72000">
            <a:spAutoFit/>
          </a:bodyPr>
          <a:lstStyle/>
          <a:p>
            <a:pPr algn="ctr">
              <a:defRPr/>
            </a:pPr>
            <a:r>
              <a:rPr lang="it-IT" sz="14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l</a:t>
            </a:r>
            <a:r>
              <a:rPr lang="it-IT" sz="14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’8 settembre 1943</a:t>
            </a:r>
            <a:endParaRPr lang="it-IT" sz="1400" b="1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37" name="Rettangolo 36"/>
          <p:cNvSpPr/>
          <p:nvPr/>
        </p:nvSpPr>
        <p:spPr>
          <a:xfrm>
            <a:off x="2924172" y="4379981"/>
            <a:ext cx="2540000" cy="392258"/>
          </a:xfrm>
          <a:prstGeom prst="rect">
            <a:avLst/>
          </a:prstGeom>
          <a:solidFill>
            <a:schemeClr val="accent6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b="1" dirty="0" smtClean="0">
                <a:solidFill>
                  <a:schemeClr val="bg1"/>
                </a:solidFill>
                <a:latin typeface="Arial"/>
                <a:cs typeface="Arial"/>
              </a:rPr>
              <a:t>Badoglio firmò l’armistizio con gli Alleati</a:t>
            </a:r>
            <a:endParaRPr lang="it-IT" sz="1400" b="1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cxnSp>
        <p:nvCxnSpPr>
          <p:cNvPr id="39" name="Connettore 2 38"/>
          <p:cNvCxnSpPr>
            <a:stCxn id="36" idx="0"/>
            <a:endCxn id="37" idx="1"/>
          </p:cNvCxnSpPr>
          <p:nvPr/>
        </p:nvCxnSpPr>
        <p:spPr>
          <a:xfrm>
            <a:off x="2578100" y="4576110"/>
            <a:ext cx="346072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2" name="Connettore 2 41"/>
          <p:cNvCxnSpPr>
            <a:stCxn id="20" idx="2"/>
            <a:endCxn id="37" idx="0"/>
          </p:cNvCxnSpPr>
          <p:nvPr/>
        </p:nvCxnSpPr>
        <p:spPr>
          <a:xfrm>
            <a:off x="4191000" y="3895939"/>
            <a:ext cx="3172" cy="484042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4" name="Rettangolo 43"/>
          <p:cNvSpPr/>
          <p:nvPr/>
        </p:nvSpPr>
        <p:spPr>
          <a:xfrm>
            <a:off x="2924171" y="5154681"/>
            <a:ext cx="2536829" cy="392258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l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’Italia precipitò nel caos</a:t>
            </a:r>
            <a:endParaRPr lang="it-IT" sz="1400" b="1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45" name="Rettangolo 44"/>
          <p:cNvSpPr/>
          <p:nvPr/>
        </p:nvSpPr>
        <p:spPr>
          <a:xfrm>
            <a:off x="406398" y="5891281"/>
            <a:ext cx="2171702" cy="392258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I soldati rimasero senza istruzioni</a:t>
            </a:r>
            <a:endParaRPr lang="it-IT" sz="1400" b="1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46" name="Rettangolo 45"/>
          <p:cNvSpPr/>
          <p:nvPr/>
        </p:nvSpPr>
        <p:spPr>
          <a:xfrm>
            <a:off x="2924172" y="5891281"/>
            <a:ext cx="2381250" cy="392258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i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l re e Badoglio fuggirono a Brindisi</a:t>
            </a:r>
            <a:endParaRPr lang="it-IT" sz="1400" b="1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47" name="Rettangolo 46"/>
          <p:cNvSpPr/>
          <p:nvPr/>
        </p:nvSpPr>
        <p:spPr>
          <a:xfrm>
            <a:off x="5616571" y="5891281"/>
            <a:ext cx="2584451" cy="392258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i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 tedeschi occuparono l’Italia centro-settentrionale</a:t>
            </a:r>
            <a:endParaRPr lang="it-IT" sz="1400" b="1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cxnSp>
        <p:nvCxnSpPr>
          <p:cNvPr id="49" name="Connettore 2 48"/>
          <p:cNvCxnSpPr>
            <a:stCxn id="37" idx="2"/>
          </p:cNvCxnSpPr>
          <p:nvPr/>
        </p:nvCxnSpPr>
        <p:spPr>
          <a:xfrm>
            <a:off x="4194172" y="4772239"/>
            <a:ext cx="0" cy="382442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3" name="Connettore 2 52"/>
          <p:cNvCxnSpPr>
            <a:stCxn id="44" idx="2"/>
          </p:cNvCxnSpPr>
          <p:nvPr/>
        </p:nvCxnSpPr>
        <p:spPr>
          <a:xfrm>
            <a:off x="4192586" y="5546939"/>
            <a:ext cx="1586" cy="344342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6" name="Connettore 2 55"/>
          <p:cNvCxnSpPr>
            <a:stCxn id="44" idx="2"/>
            <a:endCxn id="45" idx="0"/>
          </p:cNvCxnSpPr>
          <p:nvPr/>
        </p:nvCxnSpPr>
        <p:spPr>
          <a:xfrm flipH="1">
            <a:off x="1492249" y="5546939"/>
            <a:ext cx="2700337" cy="344342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9" name="Connettore 2 58"/>
          <p:cNvCxnSpPr>
            <a:stCxn id="44" idx="2"/>
            <a:endCxn id="47" idx="0"/>
          </p:cNvCxnSpPr>
          <p:nvPr/>
        </p:nvCxnSpPr>
        <p:spPr>
          <a:xfrm>
            <a:off x="4192586" y="5546939"/>
            <a:ext cx="2716211" cy="344342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1" name="Pentagono 60"/>
          <p:cNvSpPr>
            <a:spLocks noChangeAspect="1"/>
          </p:cNvSpPr>
          <p:nvPr/>
        </p:nvSpPr>
        <p:spPr>
          <a:xfrm>
            <a:off x="8623301" y="6388124"/>
            <a:ext cx="497680" cy="395288"/>
          </a:xfrm>
          <a:prstGeom prst="homePlate">
            <a:avLst/>
          </a:prstGeom>
          <a:solidFill>
            <a:srgbClr val="EFA436"/>
          </a:solidFill>
          <a:ln>
            <a:solidFill>
              <a:srgbClr val="DE6D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12</a:t>
            </a:r>
            <a:endParaRPr lang="it-IT" sz="1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041449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/>
          <p:cNvSpPr/>
          <p:nvPr/>
        </p:nvSpPr>
        <p:spPr>
          <a:xfrm>
            <a:off x="0" y="3175"/>
            <a:ext cx="7667625" cy="404813"/>
          </a:xfrm>
          <a:prstGeom prst="rect">
            <a:avLst/>
          </a:prstGeom>
          <a:solidFill>
            <a:srgbClr val="DE6D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ekton Pro" pitchFamily="34" charset="0"/>
              </a:rPr>
              <a:t>TRA 1940 e 1970: LA SECONDA GUERRA MONDIALE, LA GUERRA FREDDA, LA DECOLONIZZAZIONE</a:t>
            </a:r>
            <a:endParaRPr lang="it-IT" sz="1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ekton Pro" pitchFamily="34" charset="0"/>
            </a:endParaRPr>
          </a:p>
        </p:txBody>
      </p:sp>
      <p:sp>
        <p:nvSpPr>
          <p:cNvPr id="3" name="Rettangolo 2"/>
          <p:cNvSpPr/>
          <p:nvPr/>
        </p:nvSpPr>
        <p:spPr>
          <a:xfrm>
            <a:off x="7667625" y="0"/>
            <a:ext cx="1476375" cy="404813"/>
          </a:xfrm>
          <a:prstGeom prst="rect">
            <a:avLst/>
          </a:prstGeom>
          <a:solidFill>
            <a:srgbClr val="EFA43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60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SEZIONE </a:t>
            </a:r>
            <a:r>
              <a:rPr lang="it-IT" sz="160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3</a:t>
            </a:r>
            <a:endParaRPr lang="it-IT" sz="1600" dirty="0">
              <a:solidFill>
                <a:schemeClr val="tx1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4" name="Rettangolo 3"/>
          <p:cNvSpPr/>
          <p:nvPr/>
        </p:nvSpPr>
        <p:spPr>
          <a:xfrm>
            <a:off x="0" y="404813"/>
            <a:ext cx="7667625" cy="404812"/>
          </a:xfrm>
          <a:prstGeom prst="rect">
            <a:avLst/>
          </a:prstGeom>
          <a:solidFill>
            <a:srgbClr val="CA412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ekton Pro" charset="0"/>
                <a:ea typeface="Tekton Pro" charset="0"/>
                <a:cs typeface="Tekton Pro" charset="0"/>
              </a:rPr>
              <a:t>LA SECONDA GUERRA MONDIALE</a:t>
            </a:r>
            <a:endParaRPr lang="it-IT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ekton Pro" charset="0"/>
              <a:ea typeface="Tekton Pro" charset="0"/>
              <a:cs typeface="Tekton Pro" charset="0"/>
            </a:endParaRPr>
          </a:p>
        </p:txBody>
      </p:sp>
      <p:sp>
        <p:nvSpPr>
          <p:cNvPr id="5" name="Rettangolo 4"/>
          <p:cNvSpPr/>
          <p:nvPr/>
        </p:nvSpPr>
        <p:spPr>
          <a:xfrm>
            <a:off x="7667625" y="404813"/>
            <a:ext cx="1476375" cy="404812"/>
          </a:xfrm>
          <a:prstGeom prst="rect">
            <a:avLst/>
          </a:prstGeom>
          <a:solidFill>
            <a:srgbClr val="EFA43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600" dirty="0" smtClean="0">
                <a:solidFill>
                  <a:schemeClr val="tx1"/>
                </a:solidFill>
                <a:latin typeface="Arial"/>
                <a:cs typeface="Arial"/>
              </a:rPr>
              <a:t>UNITÀ 11</a:t>
            </a:r>
            <a:endParaRPr lang="it-IT" sz="16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6" name="Rettangolo 5"/>
          <p:cNvSpPr/>
          <p:nvPr/>
        </p:nvSpPr>
        <p:spPr>
          <a:xfrm>
            <a:off x="217599" y="1154181"/>
            <a:ext cx="1623901" cy="392258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Hitler</a:t>
            </a:r>
            <a:endParaRPr lang="it-IT" sz="1400" b="1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7" name="Rettangolo 6"/>
          <p:cNvSpPr/>
          <p:nvPr/>
        </p:nvSpPr>
        <p:spPr>
          <a:xfrm>
            <a:off x="2338499" y="1154181"/>
            <a:ext cx="2309701" cy="392258"/>
          </a:xfrm>
          <a:prstGeom prst="rect">
            <a:avLst/>
          </a:prstGeom>
          <a:solidFill>
            <a:srgbClr val="F79646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b="1" dirty="0">
                <a:solidFill>
                  <a:srgbClr val="FFFFFF"/>
                </a:solidFill>
                <a:latin typeface="Arial"/>
                <a:cs typeface="Arial"/>
              </a:rPr>
              <a:t>c</a:t>
            </a:r>
            <a:r>
              <a:rPr lang="it-IT" sz="1400" b="1" dirty="0" smtClean="0">
                <a:solidFill>
                  <a:srgbClr val="FFFFFF"/>
                </a:solidFill>
                <a:latin typeface="Arial"/>
                <a:cs typeface="Arial"/>
              </a:rPr>
              <a:t>onsiderava gli ebrei un nemico da estirpare</a:t>
            </a:r>
            <a:endParaRPr lang="it-IT" sz="1400" b="1" dirty="0">
              <a:solidFill>
                <a:srgbClr val="FFFFFF"/>
              </a:solidFill>
              <a:latin typeface="Arial"/>
              <a:cs typeface="Arial"/>
            </a:endParaRPr>
          </a:p>
        </p:txBody>
      </p:sp>
      <p:cxnSp>
        <p:nvCxnSpPr>
          <p:cNvPr id="9" name="Connettore 2 8"/>
          <p:cNvCxnSpPr>
            <a:stCxn id="6" idx="3"/>
            <a:endCxn id="7" idx="1"/>
          </p:cNvCxnSpPr>
          <p:nvPr/>
        </p:nvCxnSpPr>
        <p:spPr>
          <a:xfrm>
            <a:off x="1841500" y="1350310"/>
            <a:ext cx="496999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Rettangolo 10"/>
          <p:cNvSpPr/>
          <p:nvPr/>
        </p:nvSpPr>
        <p:spPr>
          <a:xfrm>
            <a:off x="2681399" y="1954281"/>
            <a:ext cx="1623901" cy="392258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i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n tre fasi</a:t>
            </a:r>
            <a:endParaRPr lang="it-IT" sz="1400" b="1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13" name="Rounded Rectangle 14"/>
          <p:cNvSpPr/>
          <p:nvPr/>
        </p:nvSpPr>
        <p:spPr>
          <a:xfrm>
            <a:off x="3773599" y="2500381"/>
            <a:ext cx="1433401" cy="392258"/>
          </a:xfrm>
          <a:prstGeom prst="snip1Rect">
            <a:avLst/>
          </a:prstGeom>
          <a:solidFill>
            <a:srgbClr val="EFA436"/>
          </a:solidFill>
          <a:ln>
            <a:solidFill>
              <a:srgbClr val="EFA436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tIns="72000" bIns="72000">
            <a:spAutoFit/>
          </a:bodyPr>
          <a:lstStyle/>
          <a:p>
            <a:pPr algn="ctr">
              <a:defRPr/>
            </a:pPr>
            <a:r>
              <a:rPr lang="it-IT" sz="14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1933-1939</a:t>
            </a:r>
            <a:endParaRPr lang="it-IT" sz="1400" b="1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14" name="Rettangolo 13"/>
          <p:cNvSpPr/>
          <p:nvPr/>
        </p:nvSpPr>
        <p:spPr>
          <a:xfrm>
            <a:off x="5627799" y="2500381"/>
            <a:ext cx="3173301" cy="392258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d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iscriminazione dei cittadini tedeschi di origine ebraica</a:t>
            </a:r>
            <a:endParaRPr lang="it-IT" sz="1400" b="1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15" name="Rounded Rectangle 14"/>
          <p:cNvSpPr/>
          <p:nvPr/>
        </p:nvSpPr>
        <p:spPr>
          <a:xfrm>
            <a:off x="3773599" y="3045039"/>
            <a:ext cx="1433401" cy="392258"/>
          </a:xfrm>
          <a:prstGeom prst="snip1Rect">
            <a:avLst/>
          </a:prstGeom>
          <a:solidFill>
            <a:srgbClr val="EFA436"/>
          </a:solidFill>
          <a:ln>
            <a:solidFill>
              <a:srgbClr val="EFA436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tIns="72000" bIns="72000">
            <a:spAutoFit/>
          </a:bodyPr>
          <a:lstStyle/>
          <a:p>
            <a:pPr algn="ctr">
              <a:defRPr/>
            </a:pPr>
            <a:r>
              <a:rPr lang="it-IT" sz="14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d</a:t>
            </a:r>
            <a:r>
              <a:rPr lang="it-IT" sz="14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al 1939 </a:t>
            </a:r>
            <a:endParaRPr lang="it-IT" sz="1400" b="1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16" name="Rettangolo 15"/>
          <p:cNvSpPr/>
          <p:nvPr/>
        </p:nvSpPr>
        <p:spPr>
          <a:xfrm>
            <a:off x="5627799" y="3045039"/>
            <a:ext cx="3173301" cy="392258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r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eclusione degli ebrei nei ghetti</a:t>
            </a:r>
            <a:endParaRPr lang="it-IT" sz="1400" b="1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17" name="Rounded Rectangle 14"/>
          <p:cNvSpPr/>
          <p:nvPr/>
        </p:nvSpPr>
        <p:spPr>
          <a:xfrm>
            <a:off x="3773599" y="3589697"/>
            <a:ext cx="1433401" cy="392258"/>
          </a:xfrm>
          <a:prstGeom prst="snip1Rect">
            <a:avLst/>
          </a:prstGeom>
          <a:solidFill>
            <a:srgbClr val="EFA436"/>
          </a:solidFill>
          <a:ln>
            <a:solidFill>
              <a:srgbClr val="EFA436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tIns="72000" bIns="72000">
            <a:spAutoFit/>
          </a:bodyPr>
          <a:lstStyle/>
          <a:p>
            <a:pPr algn="ctr">
              <a:defRPr/>
            </a:pPr>
            <a:r>
              <a:rPr lang="it-IT" sz="14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d</a:t>
            </a:r>
            <a:r>
              <a:rPr lang="it-IT" sz="14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al 1941 </a:t>
            </a:r>
            <a:endParaRPr lang="it-IT" sz="1400" b="1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18" name="Rettangolo 17"/>
          <p:cNvSpPr/>
          <p:nvPr/>
        </p:nvSpPr>
        <p:spPr>
          <a:xfrm>
            <a:off x="5627799" y="3589697"/>
            <a:ext cx="3173301" cy="392258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i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nizio della «</a:t>
            </a:r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soluzione finale»</a:t>
            </a:r>
            <a:endParaRPr lang="it-IT" sz="1400" b="1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19" name="Rettangolo 18"/>
          <p:cNvSpPr/>
          <p:nvPr/>
        </p:nvSpPr>
        <p:spPr>
          <a:xfrm>
            <a:off x="5627799" y="4365838"/>
            <a:ext cx="3173301" cy="625261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deportazione nei campi di concentramento e sterminio e uccisione nelle camere a gas</a:t>
            </a:r>
            <a:endParaRPr lang="it-IT" sz="1400" b="1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cxnSp>
        <p:nvCxnSpPr>
          <p:cNvPr id="21" name="Connettore 2 20"/>
          <p:cNvCxnSpPr>
            <a:stCxn id="7" idx="2"/>
            <a:endCxn id="11" idx="0"/>
          </p:cNvCxnSpPr>
          <p:nvPr/>
        </p:nvCxnSpPr>
        <p:spPr>
          <a:xfrm>
            <a:off x="3493350" y="1546439"/>
            <a:ext cx="0" cy="407842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Connettore 2 23"/>
          <p:cNvCxnSpPr>
            <a:stCxn id="13" idx="0"/>
            <a:endCxn id="14" idx="1"/>
          </p:cNvCxnSpPr>
          <p:nvPr/>
        </p:nvCxnSpPr>
        <p:spPr>
          <a:xfrm>
            <a:off x="5207000" y="2696510"/>
            <a:ext cx="420799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Connettore 2 26"/>
          <p:cNvCxnSpPr>
            <a:stCxn id="15" idx="0"/>
            <a:endCxn id="16" idx="1"/>
          </p:cNvCxnSpPr>
          <p:nvPr/>
        </p:nvCxnSpPr>
        <p:spPr>
          <a:xfrm>
            <a:off x="5207000" y="3241168"/>
            <a:ext cx="420799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Connettore 2 29"/>
          <p:cNvCxnSpPr>
            <a:stCxn id="17" idx="0"/>
            <a:endCxn id="18" idx="1"/>
          </p:cNvCxnSpPr>
          <p:nvPr/>
        </p:nvCxnSpPr>
        <p:spPr>
          <a:xfrm>
            <a:off x="5207000" y="3785826"/>
            <a:ext cx="420799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Connettore 2 32"/>
          <p:cNvCxnSpPr>
            <a:stCxn id="18" idx="2"/>
            <a:endCxn id="19" idx="0"/>
          </p:cNvCxnSpPr>
          <p:nvPr/>
        </p:nvCxnSpPr>
        <p:spPr>
          <a:xfrm>
            <a:off x="7214450" y="3981955"/>
            <a:ext cx="0" cy="383883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9" name="Connettore 1 38"/>
          <p:cNvCxnSpPr>
            <a:stCxn id="11" idx="2"/>
          </p:cNvCxnSpPr>
          <p:nvPr/>
        </p:nvCxnSpPr>
        <p:spPr>
          <a:xfrm>
            <a:off x="3493350" y="2346539"/>
            <a:ext cx="0" cy="1439287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2" name="Connettore 2 41"/>
          <p:cNvCxnSpPr>
            <a:endCxn id="13" idx="2"/>
          </p:cNvCxnSpPr>
          <p:nvPr/>
        </p:nvCxnSpPr>
        <p:spPr>
          <a:xfrm>
            <a:off x="3493350" y="2696510"/>
            <a:ext cx="280249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5" name="Connettore 2 44"/>
          <p:cNvCxnSpPr>
            <a:endCxn id="17" idx="2"/>
          </p:cNvCxnSpPr>
          <p:nvPr/>
        </p:nvCxnSpPr>
        <p:spPr>
          <a:xfrm>
            <a:off x="3493350" y="3785826"/>
            <a:ext cx="280249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8" name="Connettore 2 47"/>
          <p:cNvCxnSpPr>
            <a:endCxn id="15" idx="2"/>
          </p:cNvCxnSpPr>
          <p:nvPr/>
        </p:nvCxnSpPr>
        <p:spPr>
          <a:xfrm>
            <a:off x="3493350" y="3241168"/>
            <a:ext cx="280249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0" name="Rettangolo 49"/>
          <p:cNvSpPr/>
          <p:nvPr/>
        </p:nvSpPr>
        <p:spPr>
          <a:xfrm>
            <a:off x="6059599" y="5383281"/>
            <a:ext cx="2309701" cy="392258"/>
          </a:xfrm>
          <a:prstGeom prst="rect">
            <a:avLst/>
          </a:prstGeom>
          <a:solidFill>
            <a:srgbClr val="F79646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b="1" dirty="0">
                <a:solidFill>
                  <a:srgbClr val="FFFFFF"/>
                </a:solidFill>
                <a:latin typeface="Arial"/>
                <a:cs typeface="Arial"/>
              </a:rPr>
              <a:t>i</a:t>
            </a:r>
            <a:r>
              <a:rPr lang="it-IT" sz="1400" b="1" dirty="0" smtClean="0">
                <a:solidFill>
                  <a:srgbClr val="FFFFFF"/>
                </a:solidFill>
                <a:latin typeface="Arial"/>
                <a:cs typeface="Arial"/>
              </a:rPr>
              <a:t>niziò l’olocausto o </a:t>
            </a:r>
            <a:r>
              <a:rPr lang="it-IT" sz="1400" b="1" i="1" dirty="0" smtClean="0">
                <a:solidFill>
                  <a:srgbClr val="FFFFFF"/>
                </a:solidFill>
                <a:latin typeface="Arial"/>
                <a:cs typeface="Arial"/>
              </a:rPr>
              <a:t>Shoah</a:t>
            </a:r>
            <a:endParaRPr lang="it-IT" sz="1400" b="1" dirty="0">
              <a:solidFill>
                <a:srgbClr val="FFFFFF"/>
              </a:solidFill>
              <a:latin typeface="Arial"/>
              <a:cs typeface="Arial"/>
            </a:endParaRPr>
          </a:p>
        </p:txBody>
      </p:sp>
      <p:sp>
        <p:nvSpPr>
          <p:cNvPr id="51" name="Rettangolo 50"/>
          <p:cNvSpPr/>
          <p:nvPr/>
        </p:nvSpPr>
        <p:spPr>
          <a:xfrm>
            <a:off x="2681399" y="4404698"/>
            <a:ext cx="2322401" cy="978583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  <a:prstDash val="dash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f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urono deportati anche zingari, omosessuali, soldati nemici e malati di mente</a:t>
            </a:r>
          </a:p>
        </p:txBody>
      </p:sp>
      <p:cxnSp>
        <p:nvCxnSpPr>
          <p:cNvPr id="53" name="Connettore 2 52"/>
          <p:cNvCxnSpPr>
            <a:stCxn id="19" idx="1"/>
          </p:cNvCxnSpPr>
          <p:nvPr/>
        </p:nvCxnSpPr>
        <p:spPr>
          <a:xfrm flipH="1" flipV="1">
            <a:off x="5003800" y="4673600"/>
            <a:ext cx="623999" cy="4869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6" name="Connettore 2 55"/>
          <p:cNvCxnSpPr>
            <a:stCxn id="19" idx="2"/>
          </p:cNvCxnSpPr>
          <p:nvPr/>
        </p:nvCxnSpPr>
        <p:spPr>
          <a:xfrm>
            <a:off x="7214450" y="4991099"/>
            <a:ext cx="0" cy="392182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8" name="Pentagono 57"/>
          <p:cNvSpPr>
            <a:spLocks noChangeAspect="1"/>
          </p:cNvSpPr>
          <p:nvPr/>
        </p:nvSpPr>
        <p:spPr>
          <a:xfrm>
            <a:off x="8623301" y="6388124"/>
            <a:ext cx="497680" cy="395288"/>
          </a:xfrm>
          <a:prstGeom prst="homePlate">
            <a:avLst/>
          </a:prstGeom>
          <a:solidFill>
            <a:srgbClr val="EFA436"/>
          </a:solidFill>
          <a:ln>
            <a:solidFill>
              <a:srgbClr val="DE6D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13</a:t>
            </a:r>
            <a:endParaRPr lang="it-IT" sz="1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59" name="Immagine 5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7599" y="3589697"/>
            <a:ext cx="1841500" cy="2616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7046791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/>
          <p:cNvSpPr/>
          <p:nvPr/>
        </p:nvSpPr>
        <p:spPr>
          <a:xfrm>
            <a:off x="0" y="3175"/>
            <a:ext cx="7667625" cy="404813"/>
          </a:xfrm>
          <a:prstGeom prst="rect">
            <a:avLst/>
          </a:prstGeom>
          <a:solidFill>
            <a:srgbClr val="DE6D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ekton Pro" pitchFamily="34" charset="0"/>
              </a:rPr>
              <a:t>TRA 1940 e 1970: LA SECONDA GUERRA MONDIALE, LA GUERRA FREDDA, LA DECOLONIZZAZIONE</a:t>
            </a:r>
            <a:endParaRPr lang="it-IT" sz="1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ekton Pro" pitchFamily="34" charset="0"/>
            </a:endParaRPr>
          </a:p>
        </p:txBody>
      </p:sp>
      <p:sp>
        <p:nvSpPr>
          <p:cNvPr id="3" name="Rettangolo 2"/>
          <p:cNvSpPr/>
          <p:nvPr/>
        </p:nvSpPr>
        <p:spPr>
          <a:xfrm>
            <a:off x="7667625" y="0"/>
            <a:ext cx="1476375" cy="404813"/>
          </a:xfrm>
          <a:prstGeom prst="rect">
            <a:avLst/>
          </a:prstGeom>
          <a:solidFill>
            <a:srgbClr val="EFA43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60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SEZIONE </a:t>
            </a:r>
            <a:r>
              <a:rPr lang="it-IT" sz="160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3</a:t>
            </a:r>
            <a:endParaRPr lang="it-IT" sz="1600" dirty="0">
              <a:solidFill>
                <a:schemeClr val="tx1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4" name="Rettangolo 3"/>
          <p:cNvSpPr/>
          <p:nvPr/>
        </p:nvSpPr>
        <p:spPr>
          <a:xfrm>
            <a:off x="0" y="404813"/>
            <a:ext cx="7667625" cy="404812"/>
          </a:xfrm>
          <a:prstGeom prst="rect">
            <a:avLst/>
          </a:prstGeom>
          <a:solidFill>
            <a:srgbClr val="CA412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ekton Pro" charset="0"/>
                <a:ea typeface="Tekton Pro" charset="0"/>
                <a:cs typeface="Tekton Pro" charset="0"/>
              </a:rPr>
              <a:t>LA SECONDA GUERRA MONDIALE</a:t>
            </a:r>
            <a:endParaRPr lang="it-IT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ekton Pro" charset="0"/>
              <a:ea typeface="Tekton Pro" charset="0"/>
              <a:cs typeface="Tekton Pro" charset="0"/>
            </a:endParaRPr>
          </a:p>
        </p:txBody>
      </p:sp>
      <p:sp>
        <p:nvSpPr>
          <p:cNvPr id="5" name="Rettangolo 4"/>
          <p:cNvSpPr/>
          <p:nvPr/>
        </p:nvSpPr>
        <p:spPr>
          <a:xfrm>
            <a:off x="7667625" y="404813"/>
            <a:ext cx="1476375" cy="404812"/>
          </a:xfrm>
          <a:prstGeom prst="rect">
            <a:avLst/>
          </a:prstGeom>
          <a:solidFill>
            <a:srgbClr val="EFA43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600" dirty="0" smtClean="0">
                <a:solidFill>
                  <a:schemeClr val="tx1"/>
                </a:solidFill>
                <a:latin typeface="Arial"/>
                <a:cs typeface="Arial"/>
              </a:rPr>
              <a:t>UNITÀ 11</a:t>
            </a:r>
            <a:endParaRPr lang="it-IT" sz="16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6" name="Rettangolo 5"/>
          <p:cNvSpPr>
            <a:spLocks noChangeAspect="1"/>
          </p:cNvSpPr>
          <p:nvPr/>
        </p:nvSpPr>
        <p:spPr>
          <a:xfrm>
            <a:off x="217599" y="1070974"/>
            <a:ext cx="435511" cy="396875"/>
          </a:xfrm>
          <a:prstGeom prst="rect">
            <a:avLst/>
          </a:prstGeom>
          <a:solidFill>
            <a:srgbClr val="EFA436"/>
          </a:solidFill>
          <a:ln>
            <a:solidFill>
              <a:srgbClr val="EFA43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2400" b="1" dirty="0">
                <a:solidFill>
                  <a:srgbClr val="E14685"/>
                </a:solidFill>
                <a:latin typeface="Arial" pitchFamily="34" charset="0"/>
                <a:cs typeface="Arial" pitchFamily="34" charset="0"/>
              </a:rPr>
              <a:t>5</a:t>
            </a:r>
          </a:p>
        </p:txBody>
      </p:sp>
      <p:sp>
        <p:nvSpPr>
          <p:cNvPr id="7" name="CasellaDiTesto 6"/>
          <p:cNvSpPr txBox="1"/>
          <p:nvPr/>
        </p:nvSpPr>
        <p:spPr>
          <a:xfrm>
            <a:off x="977899" y="1070974"/>
            <a:ext cx="54229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b="1" dirty="0" smtClean="0">
                <a:solidFill>
                  <a:srgbClr val="E14685"/>
                </a:solidFill>
                <a:latin typeface="Arial" pitchFamily="34" charset="0"/>
                <a:cs typeface="Arial" pitchFamily="34" charset="0"/>
              </a:rPr>
              <a:t>1943-1945. LA LIBERAZIONE DELL’EUROPA</a:t>
            </a:r>
            <a:endParaRPr lang="it-IT" b="1" i="1" dirty="0">
              <a:solidFill>
                <a:srgbClr val="E14685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ounded Rectangle 14"/>
          <p:cNvSpPr/>
          <p:nvPr/>
        </p:nvSpPr>
        <p:spPr>
          <a:xfrm>
            <a:off x="217599" y="1717135"/>
            <a:ext cx="2043001" cy="626454"/>
          </a:xfrm>
          <a:prstGeom prst="snip1Rect">
            <a:avLst/>
          </a:prstGeom>
          <a:solidFill>
            <a:srgbClr val="EFA436"/>
          </a:solidFill>
          <a:ln>
            <a:solidFill>
              <a:srgbClr val="EFA436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tIns="72000" bIns="72000">
            <a:spAutoFit/>
          </a:bodyPr>
          <a:lstStyle/>
          <a:p>
            <a:pPr algn="ctr">
              <a:defRPr/>
            </a:pPr>
            <a:r>
              <a:rPr lang="it-IT" sz="14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Tra il 5 e il 6 giugno 1944</a:t>
            </a:r>
            <a:endParaRPr lang="it-IT" sz="1400" b="1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9" name="Rettangolo 8"/>
          <p:cNvSpPr/>
          <p:nvPr/>
        </p:nvSpPr>
        <p:spPr>
          <a:xfrm>
            <a:off x="2857498" y="1717135"/>
            <a:ext cx="2159002" cy="626454"/>
          </a:xfrm>
          <a:prstGeom prst="rect">
            <a:avLst/>
          </a:prstGeom>
          <a:solidFill>
            <a:schemeClr val="accent6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b="1" dirty="0">
                <a:solidFill>
                  <a:schemeClr val="bg1"/>
                </a:solidFill>
                <a:latin typeface="Arial"/>
                <a:cs typeface="Arial"/>
              </a:rPr>
              <a:t>i</a:t>
            </a:r>
            <a:r>
              <a:rPr lang="it-IT" sz="1400" b="1" dirty="0" smtClean="0">
                <a:solidFill>
                  <a:schemeClr val="bg1"/>
                </a:solidFill>
                <a:latin typeface="Arial"/>
                <a:cs typeface="Arial"/>
              </a:rPr>
              <a:t>niziò l’«</a:t>
            </a:r>
            <a:r>
              <a:rPr lang="it-IT" sz="1400" b="1" dirty="0">
                <a:solidFill>
                  <a:schemeClr val="bg1"/>
                </a:solidFill>
                <a:latin typeface="Arial"/>
                <a:cs typeface="Arial"/>
              </a:rPr>
              <a:t>operazione </a:t>
            </a:r>
            <a:r>
              <a:rPr lang="it-IT" sz="1400" b="1" dirty="0" err="1">
                <a:solidFill>
                  <a:schemeClr val="bg1"/>
                </a:solidFill>
                <a:latin typeface="Arial"/>
                <a:cs typeface="Arial"/>
              </a:rPr>
              <a:t>Overlord</a:t>
            </a:r>
            <a:r>
              <a:rPr lang="it-IT" sz="1400" b="1" dirty="0">
                <a:solidFill>
                  <a:schemeClr val="bg1"/>
                </a:solidFill>
                <a:latin typeface="Arial"/>
                <a:cs typeface="Arial"/>
              </a:rPr>
              <a:t>»</a:t>
            </a:r>
          </a:p>
        </p:txBody>
      </p:sp>
      <p:sp>
        <p:nvSpPr>
          <p:cNvPr id="10" name="Rettangolo 9"/>
          <p:cNvSpPr/>
          <p:nvPr/>
        </p:nvSpPr>
        <p:spPr>
          <a:xfrm>
            <a:off x="5740397" y="1717135"/>
            <a:ext cx="2373699" cy="626454"/>
          </a:xfrm>
          <a:prstGeom prst="rect">
            <a:avLst/>
          </a:prstGeom>
          <a:solidFill>
            <a:schemeClr val="accent6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b="1" dirty="0">
                <a:solidFill>
                  <a:schemeClr val="bg1"/>
                </a:solidFill>
                <a:latin typeface="Arial"/>
                <a:cs typeface="Arial"/>
              </a:rPr>
              <a:t>g</a:t>
            </a:r>
            <a:r>
              <a:rPr lang="it-IT" sz="1400" b="1" dirty="0" smtClean="0">
                <a:solidFill>
                  <a:schemeClr val="bg1"/>
                </a:solidFill>
                <a:latin typeface="Arial"/>
                <a:cs typeface="Arial"/>
              </a:rPr>
              <a:t>li Alleati sbarcarono in Normandia </a:t>
            </a:r>
            <a:r>
              <a:rPr lang="it-IT" sz="1400" b="1" dirty="0">
                <a:solidFill>
                  <a:schemeClr val="bg1"/>
                </a:solidFill>
                <a:latin typeface="Arial"/>
                <a:cs typeface="Arial"/>
              </a:rPr>
              <a:t>(«D-</a:t>
            </a:r>
            <a:r>
              <a:rPr lang="it-IT" sz="1400" b="1" dirty="0" err="1">
                <a:solidFill>
                  <a:schemeClr val="bg1"/>
                </a:solidFill>
                <a:latin typeface="Arial"/>
                <a:cs typeface="Arial"/>
              </a:rPr>
              <a:t>day</a:t>
            </a:r>
            <a:r>
              <a:rPr lang="it-IT" sz="1400" b="1" dirty="0">
                <a:solidFill>
                  <a:schemeClr val="bg1"/>
                </a:solidFill>
                <a:latin typeface="Arial"/>
                <a:cs typeface="Arial"/>
              </a:rPr>
              <a:t>»)</a:t>
            </a:r>
          </a:p>
        </p:txBody>
      </p:sp>
      <p:cxnSp>
        <p:nvCxnSpPr>
          <p:cNvPr id="12" name="Connettore 2 11"/>
          <p:cNvCxnSpPr>
            <a:stCxn id="8" idx="0"/>
            <a:endCxn id="9" idx="1"/>
          </p:cNvCxnSpPr>
          <p:nvPr/>
        </p:nvCxnSpPr>
        <p:spPr>
          <a:xfrm>
            <a:off x="2260600" y="2030362"/>
            <a:ext cx="596898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Connettore 2 14"/>
          <p:cNvCxnSpPr>
            <a:stCxn id="9" idx="3"/>
            <a:endCxn id="10" idx="1"/>
          </p:cNvCxnSpPr>
          <p:nvPr/>
        </p:nvCxnSpPr>
        <p:spPr>
          <a:xfrm>
            <a:off x="5016500" y="2030362"/>
            <a:ext cx="723897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Rounded Rectangle 14"/>
          <p:cNvSpPr/>
          <p:nvPr/>
        </p:nvSpPr>
        <p:spPr>
          <a:xfrm>
            <a:off x="217599" y="2805181"/>
            <a:ext cx="2043001" cy="392258"/>
          </a:xfrm>
          <a:prstGeom prst="snip1Rect">
            <a:avLst/>
          </a:prstGeom>
          <a:solidFill>
            <a:srgbClr val="EFA436"/>
          </a:solidFill>
          <a:ln>
            <a:solidFill>
              <a:srgbClr val="EFA436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tIns="72000" bIns="72000">
            <a:spAutoFit/>
          </a:bodyPr>
          <a:lstStyle/>
          <a:p>
            <a:pPr algn="ctr">
              <a:defRPr/>
            </a:pPr>
            <a:r>
              <a:rPr lang="it-IT" sz="14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Il 18 agosto 1944</a:t>
            </a:r>
            <a:endParaRPr lang="it-IT" sz="1400" b="1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18" name="Rettangolo 17"/>
          <p:cNvSpPr/>
          <p:nvPr/>
        </p:nvSpPr>
        <p:spPr>
          <a:xfrm>
            <a:off x="2857498" y="2805181"/>
            <a:ext cx="2159002" cy="392258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Parigi fu liberata</a:t>
            </a:r>
            <a:endParaRPr lang="it-IT" sz="1400" b="1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cxnSp>
        <p:nvCxnSpPr>
          <p:cNvPr id="20" name="Connettore 2 19"/>
          <p:cNvCxnSpPr>
            <a:stCxn id="9" idx="2"/>
            <a:endCxn id="18" idx="0"/>
          </p:cNvCxnSpPr>
          <p:nvPr/>
        </p:nvCxnSpPr>
        <p:spPr>
          <a:xfrm>
            <a:off x="3936999" y="2343589"/>
            <a:ext cx="0" cy="461592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Connettore 2 22"/>
          <p:cNvCxnSpPr>
            <a:stCxn id="17" idx="0"/>
            <a:endCxn id="18" idx="1"/>
          </p:cNvCxnSpPr>
          <p:nvPr/>
        </p:nvCxnSpPr>
        <p:spPr>
          <a:xfrm>
            <a:off x="2260600" y="3001310"/>
            <a:ext cx="596898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" name="Rounded Rectangle 14"/>
          <p:cNvSpPr/>
          <p:nvPr/>
        </p:nvSpPr>
        <p:spPr>
          <a:xfrm>
            <a:off x="217599" y="3668781"/>
            <a:ext cx="2043001" cy="392258"/>
          </a:xfrm>
          <a:prstGeom prst="snip1Rect">
            <a:avLst/>
          </a:prstGeom>
          <a:solidFill>
            <a:srgbClr val="EFA436"/>
          </a:solidFill>
          <a:ln>
            <a:solidFill>
              <a:srgbClr val="EFA436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tIns="72000" bIns="72000">
            <a:spAutoFit/>
          </a:bodyPr>
          <a:lstStyle/>
          <a:p>
            <a:pPr algn="ctr">
              <a:defRPr/>
            </a:pPr>
            <a:r>
              <a:rPr lang="it-IT" sz="14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All’inizio del 1945</a:t>
            </a:r>
            <a:endParaRPr lang="it-IT" sz="1400" b="1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26" name="Rettangolo 25"/>
          <p:cNvSpPr/>
          <p:nvPr/>
        </p:nvSpPr>
        <p:spPr>
          <a:xfrm>
            <a:off x="2857498" y="3668781"/>
            <a:ext cx="3378202" cy="392258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i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 sovietici liberarono Polonia, Ungheria, Cecoslovacchia e Austria</a:t>
            </a:r>
            <a:endParaRPr lang="it-IT" sz="1400" b="1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cxnSp>
        <p:nvCxnSpPr>
          <p:cNvPr id="28" name="Connettore 2 27"/>
          <p:cNvCxnSpPr>
            <a:stCxn id="25" idx="0"/>
            <a:endCxn id="26" idx="1"/>
          </p:cNvCxnSpPr>
          <p:nvPr/>
        </p:nvCxnSpPr>
        <p:spPr>
          <a:xfrm>
            <a:off x="2260600" y="3864910"/>
            <a:ext cx="596898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0" name="Rounded Rectangle 14"/>
          <p:cNvSpPr/>
          <p:nvPr/>
        </p:nvSpPr>
        <p:spPr>
          <a:xfrm>
            <a:off x="217599" y="4570481"/>
            <a:ext cx="2043001" cy="392258"/>
          </a:xfrm>
          <a:prstGeom prst="snip1Rect">
            <a:avLst/>
          </a:prstGeom>
          <a:solidFill>
            <a:srgbClr val="EFA436"/>
          </a:solidFill>
          <a:ln>
            <a:solidFill>
              <a:srgbClr val="EFA436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tIns="72000" bIns="72000">
            <a:spAutoFit/>
          </a:bodyPr>
          <a:lstStyle/>
          <a:p>
            <a:pPr algn="ctr">
              <a:defRPr/>
            </a:pPr>
            <a:r>
              <a:rPr lang="it-IT" sz="14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Il 7 marzo 1945</a:t>
            </a:r>
            <a:endParaRPr lang="it-IT" sz="1400" b="1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31" name="Rettangolo 30"/>
          <p:cNvSpPr/>
          <p:nvPr/>
        </p:nvSpPr>
        <p:spPr>
          <a:xfrm>
            <a:off x="2857498" y="4570481"/>
            <a:ext cx="2159002" cy="392258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g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li americani entrarono in territorio tedesco</a:t>
            </a:r>
            <a:endParaRPr lang="it-IT" sz="1400" b="1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cxnSp>
        <p:nvCxnSpPr>
          <p:cNvPr id="33" name="Connettore 2 32"/>
          <p:cNvCxnSpPr>
            <a:stCxn id="30" idx="0"/>
            <a:endCxn id="31" idx="1"/>
          </p:cNvCxnSpPr>
          <p:nvPr/>
        </p:nvCxnSpPr>
        <p:spPr>
          <a:xfrm>
            <a:off x="2260600" y="4766610"/>
            <a:ext cx="596898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5" name="Rounded Rectangle 14"/>
          <p:cNvSpPr/>
          <p:nvPr/>
        </p:nvSpPr>
        <p:spPr>
          <a:xfrm>
            <a:off x="217599" y="5370581"/>
            <a:ext cx="2043001" cy="392258"/>
          </a:xfrm>
          <a:prstGeom prst="snip1Rect">
            <a:avLst/>
          </a:prstGeom>
          <a:solidFill>
            <a:srgbClr val="EFA436"/>
          </a:solidFill>
          <a:ln>
            <a:solidFill>
              <a:srgbClr val="EFA436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tIns="72000" bIns="72000">
            <a:spAutoFit/>
          </a:bodyPr>
          <a:lstStyle/>
          <a:p>
            <a:pPr algn="ctr">
              <a:defRPr/>
            </a:pPr>
            <a:r>
              <a:rPr lang="it-IT" sz="14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Il 2 maggio 1945</a:t>
            </a:r>
            <a:endParaRPr lang="it-IT" sz="1400" b="1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36" name="Rettangolo 35"/>
          <p:cNvSpPr/>
          <p:nvPr/>
        </p:nvSpPr>
        <p:spPr>
          <a:xfrm>
            <a:off x="2857498" y="5380320"/>
            <a:ext cx="2159002" cy="392258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i russi entrarono a Berlino</a:t>
            </a:r>
            <a:endParaRPr lang="it-IT" sz="1400" b="1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37" name="Rettangolo 36"/>
          <p:cNvSpPr/>
          <p:nvPr/>
        </p:nvSpPr>
        <p:spPr>
          <a:xfrm>
            <a:off x="5740398" y="5380320"/>
            <a:ext cx="2159002" cy="392258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Hitler si uccise</a:t>
            </a:r>
            <a:endParaRPr lang="it-IT" sz="1400" b="1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cxnSp>
        <p:nvCxnSpPr>
          <p:cNvPr id="39" name="Connettore 2 38"/>
          <p:cNvCxnSpPr>
            <a:stCxn id="35" idx="0"/>
            <a:endCxn id="36" idx="1"/>
          </p:cNvCxnSpPr>
          <p:nvPr/>
        </p:nvCxnSpPr>
        <p:spPr>
          <a:xfrm>
            <a:off x="2260600" y="5566710"/>
            <a:ext cx="596898" cy="9739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2" name="Connettore 2 41"/>
          <p:cNvCxnSpPr>
            <a:stCxn id="36" idx="3"/>
            <a:endCxn id="37" idx="1"/>
          </p:cNvCxnSpPr>
          <p:nvPr/>
        </p:nvCxnSpPr>
        <p:spPr>
          <a:xfrm>
            <a:off x="5016500" y="5576449"/>
            <a:ext cx="723898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4" name="Rounded Rectangle 14"/>
          <p:cNvSpPr/>
          <p:nvPr/>
        </p:nvSpPr>
        <p:spPr>
          <a:xfrm>
            <a:off x="217599" y="6119881"/>
            <a:ext cx="2043001" cy="392258"/>
          </a:xfrm>
          <a:prstGeom prst="snip1Rect">
            <a:avLst/>
          </a:prstGeom>
          <a:solidFill>
            <a:srgbClr val="EFA436"/>
          </a:solidFill>
          <a:ln>
            <a:solidFill>
              <a:srgbClr val="EFA436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tIns="72000" bIns="72000">
            <a:spAutoFit/>
          </a:bodyPr>
          <a:lstStyle/>
          <a:p>
            <a:pPr algn="ctr">
              <a:defRPr/>
            </a:pPr>
            <a:r>
              <a:rPr lang="it-IT" sz="14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Il 7 maggio 1945</a:t>
            </a:r>
            <a:endParaRPr lang="it-IT" sz="1400" b="1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45" name="Rettangolo 44"/>
          <p:cNvSpPr/>
          <p:nvPr/>
        </p:nvSpPr>
        <p:spPr>
          <a:xfrm>
            <a:off x="2857498" y="6119881"/>
            <a:ext cx="2159002" cy="392258"/>
          </a:xfrm>
          <a:prstGeom prst="rect">
            <a:avLst/>
          </a:prstGeom>
          <a:solidFill>
            <a:srgbClr val="F79646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b="1" dirty="0">
                <a:solidFill>
                  <a:srgbClr val="FFFFFF"/>
                </a:solidFill>
                <a:latin typeface="Arial"/>
                <a:cs typeface="Arial"/>
              </a:rPr>
              <a:t>l</a:t>
            </a:r>
            <a:r>
              <a:rPr lang="it-IT" sz="1400" b="1" dirty="0" smtClean="0">
                <a:solidFill>
                  <a:srgbClr val="FFFFFF"/>
                </a:solidFill>
                <a:latin typeface="Arial"/>
                <a:cs typeface="Arial"/>
              </a:rPr>
              <a:t>a Germania si arrese senza condizioni</a:t>
            </a:r>
            <a:endParaRPr lang="it-IT" sz="1400" b="1" dirty="0">
              <a:solidFill>
                <a:srgbClr val="FFFFFF"/>
              </a:solidFill>
              <a:latin typeface="Arial"/>
              <a:cs typeface="Arial"/>
            </a:endParaRPr>
          </a:p>
        </p:txBody>
      </p:sp>
      <p:sp>
        <p:nvSpPr>
          <p:cNvPr id="46" name="Rettangolo 45"/>
          <p:cNvSpPr/>
          <p:nvPr/>
        </p:nvSpPr>
        <p:spPr>
          <a:xfrm>
            <a:off x="5740398" y="6119881"/>
            <a:ext cx="2159002" cy="392258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  <a:prstDash val="dash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l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a guerra in Europa era finita</a:t>
            </a:r>
            <a:endParaRPr lang="it-IT" sz="1400" b="1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cxnSp>
        <p:nvCxnSpPr>
          <p:cNvPr id="48" name="Connettore 2 47"/>
          <p:cNvCxnSpPr>
            <a:stCxn id="44" idx="0"/>
            <a:endCxn id="45" idx="1"/>
          </p:cNvCxnSpPr>
          <p:nvPr/>
        </p:nvCxnSpPr>
        <p:spPr>
          <a:xfrm>
            <a:off x="2260600" y="6316010"/>
            <a:ext cx="596898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1" name="Connettore 2 50"/>
          <p:cNvCxnSpPr>
            <a:stCxn id="45" idx="3"/>
            <a:endCxn id="46" idx="1"/>
          </p:cNvCxnSpPr>
          <p:nvPr/>
        </p:nvCxnSpPr>
        <p:spPr>
          <a:xfrm>
            <a:off x="5016500" y="6316010"/>
            <a:ext cx="723898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3" name="Pentagono 52"/>
          <p:cNvSpPr>
            <a:spLocks noChangeAspect="1"/>
          </p:cNvSpPr>
          <p:nvPr/>
        </p:nvSpPr>
        <p:spPr>
          <a:xfrm>
            <a:off x="8623301" y="6388124"/>
            <a:ext cx="497680" cy="395288"/>
          </a:xfrm>
          <a:prstGeom prst="homePlate">
            <a:avLst/>
          </a:prstGeom>
          <a:solidFill>
            <a:srgbClr val="EFA436"/>
          </a:solidFill>
          <a:ln>
            <a:solidFill>
              <a:srgbClr val="DE6D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14</a:t>
            </a:r>
            <a:endParaRPr lang="it-IT" sz="1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0492252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ntagono 1"/>
          <p:cNvSpPr>
            <a:spLocks noChangeAspect="1"/>
          </p:cNvSpPr>
          <p:nvPr/>
        </p:nvSpPr>
        <p:spPr>
          <a:xfrm>
            <a:off x="8623301" y="6388124"/>
            <a:ext cx="497680" cy="395288"/>
          </a:xfrm>
          <a:prstGeom prst="homePlate">
            <a:avLst/>
          </a:prstGeom>
          <a:solidFill>
            <a:srgbClr val="EFA436"/>
          </a:solidFill>
          <a:ln>
            <a:solidFill>
              <a:srgbClr val="DE6D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15</a:t>
            </a:r>
            <a:endParaRPr lang="it-IT" sz="1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Rettangolo 3"/>
          <p:cNvSpPr/>
          <p:nvPr/>
        </p:nvSpPr>
        <p:spPr>
          <a:xfrm>
            <a:off x="0" y="3175"/>
            <a:ext cx="7667625" cy="404813"/>
          </a:xfrm>
          <a:prstGeom prst="rect">
            <a:avLst/>
          </a:prstGeom>
          <a:solidFill>
            <a:srgbClr val="DE6D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ekton Pro" pitchFamily="34" charset="0"/>
              </a:rPr>
              <a:t>TRA 1940 e 1970: LA SECONDA GUERRA MONDIALE, LA GUERRA FREDDA, LA DECOLONIZZAZIONE</a:t>
            </a:r>
            <a:endParaRPr lang="it-IT" sz="1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ekton Pro" pitchFamily="34" charset="0"/>
            </a:endParaRPr>
          </a:p>
        </p:txBody>
      </p:sp>
      <p:sp>
        <p:nvSpPr>
          <p:cNvPr id="5" name="Rettangolo 4"/>
          <p:cNvSpPr/>
          <p:nvPr/>
        </p:nvSpPr>
        <p:spPr>
          <a:xfrm>
            <a:off x="7667625" y="0"/>
            <a:ext cx="1476375" cy="404813"/>
          </a:xfrm>
          <a:prstGeom prst="rect">
            <a:avLst/>
          </a:prstGeom>
          <a:solidFill>
            <a:srgbClr val="EFA43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60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SEZIONE </a:t>
            </a:r>
            <a:r>
              <a:rPr lang="it-IT" sz="160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3</a:t>
            </a:r>
            <a:endParaRPr lang="it-IT" sz="1600" dirty="0">
              <a:solidFill>
                <a:schemeClr val="tx1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6" name="Rettangolo 5"/>
          <p:cNvSpPr/>
          <p:nvPr/>
        </p:nvSpPr>
        <p:spPr>
          <a:xfrm>
            <a:off x="0" y="404813"/>
            <a:ext cx="7667625" cy="404812"/>
          </a:xfrm>
          <a:prstGeom prst="rect">
            <a:avLst/>
          </a:prstGeom>
          <a:solidFill>
            <a:srgbClr val="CA412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ekton Pro" charset="0"/>
                <a:ea typeface="Tekton Pro" charset="0"/>
                <a:cs typeface="Tekton Pro" charset="0"/>
              </a:rPr>
              <a:t>LA SECONDA GUERRA MONDIALE</a:t>
            </a:r>
            <a:endParaRPr lang="it-IT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ekton Pro" charset="0"/>
              <a:ea typeface="Tekton Pro" charset="0"/>
              <a:cs typeface="Tekton Pro" charset="0"/>
            </a:endParaRPr>
          </a:p>
        </p:txBody>
      </p:sp>
      <p:sp>
        <p:nvSpPr>
          <p:cNvPr id="7" name="Rettangolo 6"/>
          <p:cNvSpPr/>
          <p:nvPr/>
        </p:nvSpPr>
        <p:spPr>
          <a:xfrm>
            <a:off x="7667625" y="404813"/>
            <a:ext cx="1476375" cy="404812"/>
          </a:xfrm>
          <a:prstGeom prst="rect">
            <a:avLst/>
          </a:prstGeom>
          <a:solidFill>
            <a:srgbClr val="EFA43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600" dirty="0" smtClean="0">
                <a:solidFill>
                  <a:schemeClr val="tx1"/>
                </a:solidFill>
                <a:latin typeface="Arial"/>
                <a:cs typeface="Arial"/>
              </a:rPr>
              <a:t>UNITÀ 11</a:t>
            </a:r>
            <a:endParaRPr lang="it-IT" sz="16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8" name="Rettangolo 7"/>
          <p:cNvSpPr/>
          <p:nvPr/>
        </p:nvSpPr>
        <p:spPr>
          <a:xfrm>
            <a:off x="228598" y="1039881"/>
            <a:ext cx="1435102" cy="392258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In Italia</a:t>
            </a:r>
            <a:endParaRPr lang="it-IT" sz="1400" b="1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9" name="Rettangolo 8"/>
          <p:cNvSpPr/>
          <p:nvPr/>
        </p:nvSpPr>
        <p:spPr>
          <a:xfrm>
            <a:off x="228598" y="1801881"/>
            <a:ext cx="2159002" cy="392258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i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 tedeschi liberarono Mussolini</a:t>
            </a:r>
            <a:endParaRPr lang="it-IT" sz="1400" b="1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10" name="Rettangolo 9"/>
          <p:cNvSpPr/>
          <p:nvPr/>
        </p:nvSpPr>
        <p:spPr>
          <a:xfrm>
            <a:off x="2857498" y="1801881"/>
            <a:ext cx="1866902" cy="392258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crearono un nuovo governo fascista</a:t>
            </a:r>
            <a:endParaRPr lang="it-IT" sz="1400" b="1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cxnSp>
        <p:nvCxnSpPr>
          <p:cNvPr id="12" name="Connettore 2 11"/>
          <p:cNvCxnSpPr>
            <a:stCxn id="8" idx="2"/>
          </p:cNvCxnSpPr>
          <p:nvPr/>
        </p:nvCxnSpPr>
        <p:spPr>
          <a:xfrm flipH="1">
            <a:off x="939800" y="1432139"/>
            <a:ext cx="6349" cy="369742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Connettore 2 14"/>
          <p:cNvCxnSpPr>
            <a:stCxn id="9" idx="3"/>
            <a:endCxn id="10" idx="1"/>
          </p:cNvCxnSpPr>
          <p:nvPr/>
        </p:nvCxnSpPr>
        <p:spPr>
          <a:xfrm>
            <a:off x="2387600" y="1998010"/>
            <a:ext cx="469898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Rounded Rectangle 14"/>
          <p:cNvSpPr/>
          <p:nvPr/>
        </p:nvSpPr>
        <p:spPr>
          <a:xfrm>
            <a:off x="228598" y="2500381"/>
            <a:ext cx="2144603" cy="392258"/>
          </a:xfrm>
          <a:prstGeom prst="snip1Rect">
            <a:avLst/>
          </a:prstGeom>
          <a:solidFill>
            <a:srgbClr val="EFA436"/>
          </a:solidFill>
          <a:ln>
            <a:solidFill>
              <a:srgbClr val="EFA436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tIns="72000" bIns="72000">
            <a:spAutoFit/>
          </a:bodyPr>
          <a:lstStyle/>
          <a:p>
            <a:pPr algn="ctr">
              <a:defRPr/>
            </a:pPr>
            <a:r>
              <a:rPr lang="it-IT" sz="14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Il 23 settembre 1943</a:t>
            </a:r>
            <a:endParaRPr lang="it-IT" sz="1400" b="1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19" name="Rettangolo 18"/>
          <p:cNvSpPr/>
          <p:nvPr/>
        </p:nvSpPr>
        <p:spPr>
          <a:xfrm>
            <a:off x="2857498" y="2500381"/>
            <a:ext cx="1866902" cy="392258"/>
          </a:xfrm>
          <a:prstGeom prst="rect">
            <a:avLst/>
          </a:prstGeom>
          <a:solidFill>
            <a:srgbClr val="F79646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b="1" dirty="0">
                <a:solidFill>
                  <a:srgbClr val="FFFFFF"/>
                </a:solidFill>
                <a:latin typeface="Arial"/>
                <a:cs typeface="Arial"/>
              </a:rPr>
              <a:t>n</a:t>
            </a:r>
            <a:r>
              <a:rPr lang="it-IT" sz="1400" b="1" dirty="0" smtClean="0">
                <a:solidFill>
                  <a:srgbClr val="FFFFFF"/>
                </a:solidFill>
                <a:latin typeface="Arial"/>
                <a:cs typeface="Arial"/>
              </a:rPr>
              <a:t>acque la Repubblica di Salò</a:t>
            </a:r>
            <a:endParaRPr lang="it-IT" sz="1400" b="1" dirty="0">
              <a:solidFill>
                <a:srgbClr val="FFFFFF"/>
              </a:solidFill>
              <a:latin typeface="Arial"/>
              <a:cs typeface="Arial"/>
            </a:endParaRPr>
          </a:p>
        </p:txBody>
      </p:sp>
      <p:cxnSp>
        <p:nvCxnSpPr>
          <p:cNvPr id="21" name="Connettore 2 20"/>
          <p:cNvCxnSpPr>
            <a:stCxn id="18" idx="0"/>
            <a:endCxn id="19" idx="1"/>
          </p:cNvCxnSpPr>
          <p:nvPr/>
        </p:nvCxnSpPr>
        <p:spPr>
          <a:xfrm>
            <a:off x="2373201" y="2696510"/>
            <a:ext cx="484297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Connettore 2 23"/>
          <p:cNvCxnSpPr>
            <a:stCxn id="10" idx="2"/>
            <a:endCxn id="19" idx="0"/>
          </p:cNvCxnSpPr>
          <p:nvPr/>
        </p:nvCxnSpPr>
        <p:spPr>
          <a:xfrm>
            <a:off x="3790949" y="2194139"/>
            <a:ext cx="0" cy="306242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6" name="Rounded Rectangle 14"/>
          <p:cNvSpPr/>
          <p:nvPr/>
        </p:nvSpPr>
        <p:spPr>
          <a:xfrm>
            <a:off x="228598" y="3313181"/>
            <a:ext cx="2489202" cy="392258"/>
          </a:xfrm>
          <a:prstGeom prst="snip1Rect">
            <a:avLst/>
          </a:prstGeom>
          <a:solidFill>
            <a:srgbClr val="EFA436"/>
          </a:solidFill>
          <a:ln>
            <a:solidFill>
              <a:srgbClr val="EFA436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tIns="72000" bIns="72000">
            <a:spAutoFit/>
          </a:bodyPr>
          <a:lstStyle/>
          <a:p>
            <a:pPr algn="ctr">
              <a:defRPr/>
            </a:pPr>
            <a:r>
              <a:rPr lang="it-IT" sz="14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Tra aprile e giugno 1944</a:t>
            </a:r>
            <a:endParaRPr lang="it-IT" sz="1400" b="1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27" name="Rettangolo 26"/>
          <p:cNvSpPr/>
          <p:nvPr/>
        </p:nvSpPr>
        <p:spPr>
          <a:xfrm>
            <a:off x="3238498" y="3313181"/>
            <a:ext cx="1866902" cy="392258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c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edette la </a:t>
            </a:r>
            <a:r>
              <a:rPr lang="it-IT" sz="1400" b="1" dirty="0">
                <a:solidFill>
                  <a:schemeClr val="tx1"/>
                </a:solidFill>
                <a:latin typeface="Arial"/>
                <a:cs typeface="Arial"/>
              </a:rPr>
              <a:t>l</a:t>
            </a:r>
            <a:r>
              <a:rPr lang="it-IT" sz="1400" b="1" dirty="0" smtClean="0">
                <a:solidFill>
                  <a:schemeClr val="tx1"/>
                </a:solidFill>
                <a:latin typeface="Arial"/>
                <a:cs typeface="Arial"/>
              </a:rPr>
              <a:t>inea Gustav</a:t>
            </a:r>
            <a:endParaRPr lang="it-IT" sz="1400" b="1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28" name="Rettangolo 27"/>
          <p:cNvSpPr/>
          <p:nvPr/>
        </p:nvSpPr>
        <p:spPr>
          <a:xfrm>
            <a:off x="5283198" y="2500381"/>
            <a:ext cx="1866902" cy="392258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  <a:prstDash val="dash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Stato fantoccio nelle mani dei nazisti</a:t>
            </a:r>
            <a:endParaRPr lang="it-IT" sz="1400" b="1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cxnSp>
        <p:nvCxnSpPr>
          <p:cNvPr id="30" name="Connettore 2 29"/>
          <p:cNvCxnSpPr>
            <a:stCxn id="19" idx="3"/>
            <a:endCxn id="28" idx="1"/>
          </p:cNvCxnSpPr>
          <p:nvPr/>
        </p:nvCxnSpPr>
        <p:spPr>
          <a:xfrm>
            <a:off x="4724400" y="2696510"/>
            <a:ext cx="558798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Connettore 2 32"/>
          <p:cNvCxnSpPr>
            <a:stCxn id="26" idx="0"/>
            <a:endCxn id="27" idx="1"/>
          </p:cNvCxnSpPr>
          <p:nvPr/>
        </p:nvCxnSpPr>
        <p:spPr>
          <a:xfrm>
            <a:off x="2717800" y="3509310"/>
            <a:ext cx="520698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5" name="Rettangolo 34"/>
          <p:cNvSpPr/>
          <p:nvPr/>
        </p:nvSpPr>
        <p:spPr>
          <a:xfrm>
            <a:off x="5651498" y="3313181"/>
            <a:ext cx="2463802" cy="392258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i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 tedeschi si assestarono lungo la </a:t>
            </a:r>
            <a:r>
              <a:rPr lang="it-IT" sz="1400" b="1" dirty="0">
                <a:solidFill>
                  <a:schemeClr val="tx1"/>
                </a:solidFill>
                <a:latin typeface="Arial"/>
                <a:cs typeface="Arial"/>
              </a:rPr>
              <a:t>l</a:t>
            </a:r>
            <a:r>
              <a:rPr lang="it-IT" sz="1400" b="1" dirty="0" smtClean="0">
                <a:solidFill>
                  <a:schemeClr val="tx1"/>
                </a:solidFill>
                <a:latin typeface="Arial"/>
                <a:cs typeface="Arial"/>
              </a:rPr>
              <a:t>inea Gotica</a:t>
            </a:r>
            <a:endParaRPr lang="it-IT" sz="1400" b="1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cxnSp>
        <p:nvCxnSpPr>
          <p:cNvPr id="37" name="Connettore 2 36"/>
          <p:cNvCxnSpPr>
            <a:stCxn id="27" idx="3"/>
            <a:endCxn id="35" idx="1"/>
          </p:cNvCxnSpPr>
          <p:nvPr/>
        </p:nvCxnSpPr>
        <p:spPr>
          <a:xfrm>
            <a:off x="5105400" y="3509310"/>
            <a:ext cx="546098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9" name="Rounded Rectangle 14"/>
          <p:cNvSpPr/>
          <p:nvPr/>
        </p:nvSpPr>
        <p:spPr>
          <a:xfrm>
            <a:off x="228598" y="4075181"/>
            <a:ext cx="2489202" cy="392258"/>
          </a:xfrm>
          <a:prstGeom prst="snip1Rect">
            <a:avLst/>
          </a:prstGeom>
          <a:solidFill>
            <a:srgbClr val="EFA436"/>
          </a:solidFill>
          <a:ln>
            <a:solidFill>
              <a:srgbClr val="EFA436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tIns="72000" bIns="72000">
            <a:spAutoFit/>
          </a:bodyPr>
          <a:lstStyle/>
          <a:p>
            <a:pPr algn="ctr">
              <a:defRPr/>
            </a:pPr>
            <a:r>
              <a:rPr lang="it-IT" sz="14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Il 4 giugno 1944</a:t>
            </a:r>
            <a:endParaRPr lang="it-IT" sz="1400" b="1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40" name="Rettangolo 39"/>
          <p:cNvSpPr/>
          <p:nvPr/>
        </p:nvSpPr>
        <p:spPr>
          <a:xfrm>
            <a:off x="3238498" y="4075181"/>
            <a:ext cx="1866902" cy="392258"/>
          </a:xfrm>
          <a:prstGeom prst="rect">
            <a:avLst/>
          </a:prstGeom>
          <a:solidFill>
            <a:srgbClr val="F79646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b="1" dirty="0">
                <a:solidFill>
                  <a:srgbClr val="FFFFFF"/>
                </a:solidFill>
                <a:latin typeface="Arial"/>
                <a:cs typeface="Arial"/>
              </a:rPr>
              <a:t>g</a:t>
            </a:r>
            <a:r>
              <a:rPr lang="it-IT" sz="1400" b="1" dirty="0" smtClean="0">
                <a:solidFill>
                  <a:srgbClr val="FFFFFF"/>
                </a:solidFill>
                <a:latin typeface="Arial"/>
                <a:cs typeface="Arial"/>
              </a:rPr>
              <a:t>li Alleati liberarono Roma</a:t>
            </a:r>
            <a:endParaRPr lang="it-IT" sz="1400" b="1" dirty="0">
              <a:solidFill>
                <a:srgbClr val="FFFFFF"/>
              </a:solidFill>
              <a:latin typeface="Arial"/>
              <a:cs typeface="Arial"/>
            </a:endParaRPr>
          </a:p>
        </p:txBody>
      </p:sp>
      <p:sp>
        <p:nvSpPr>
          <p:cNvPr id="41" name="Rettangolo 40"/>
          <p:cNvSpPr/>
          <p:nvPr/>
        </p:nvSpPr>
        <p:spPr>
          <a:xfrm>
            <a:off x="5651498" y="4075181"/>
            <a:ext cx="2463802" cy="392258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Ivanoe Bonomi formò un </a:t>
            </a:r>
            <a:r>
              <a:rPr lang="it-IT" sz="1400" b="1" dirty="0" smtClean="0">
                <a:solidFill>
                  <a:schemeClr val="tx1"/>
                </a:solidFill>
                <a:latin typeface="Arial"/>
                <a:cs typeface="Arial"/>
              </a:rPr>
              <a:t>governo di unità nazionale</a:t>
            </a:r>
            <a:endParaRPr lang="it-IT" sz="1400" b="1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cxnSp>
        <p:nvCxnSpPr>
          <p:cNvPr id="43" name="Connettore 2 42"/>
          <p:cNvCxnSpPr>
            <a:stCxn id="39" idx="0"/>
            <a:endCxn id="40" idx="1"/>
          </p:cNvCxnSpPr>
          <p:nvPr/>
        </p:nvCxnSpPr>
        <p:spPr>
          <a:xfrm>
            <a:off x="2717800" y="4271310"/>
            <a:ext cx="520698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6" name="Connettore 2 45"/>
          <p:cNvCxnSpPr>
            <a:stCxn id="40" idx="3"/>
            <a:endCxn id="41" idx="1"/>
          </p:cNvCxnSpPr>
          <p:nvPr/>
        </p:nvCxnSpPr>
        <p:spPr>
          <a:xfrm>
            <a:off x="5105400" y="4271310"/>
            <a:ext cx="546098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8" name="Rettangolo 47"/>
          <p:cNvSpPr/>
          <p:nvPr/>
        </p:nvSpPr>
        <p:spPr>
          <a:xfrm>
            <a:off x="5651498" y="4824480"/>
            <a:ext cx="2463802" cy="623819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f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ormato da comunisti, socialisti, democristiani, liberali </a:t>
            </a:r>
            <a:endParaRPr lang="it-IT" sz="1400" b="1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cxnSp>
        <p:nvCxnSpPr>
          <p:cNvPr id="50" name="Connettore 2 49"/>
          <p:cNvCxnSpPr>
            <a:stCxn id="41" idx="2"/>
            <a:endCxn id="48" idx="0"/>
          </p:cNvCxnSpPr>
          <p:nvPr/>
        </p:nvCxnSpPr>
        <p:spPr>
          <a:xfrm>
            <a:off x="6883399" y="4467439"/>
            <a:ext cx="0" cy="357041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2" name="Rounded Rectangle 14"/>
          <p:cNvSpPr/>
          <p:nvPr/>
        </p:nvSpPr>
        <p:spPr>
          <a:xfrm>
            <a:off x="228598" y="5911076"/>
            <a:ext cx="2489202" cy="392258"/>
          </a:xfrm>
          <a:prstGeom prst="snip1Rect">
            <a:avLst/>
          </a:prstGeom>
          <a:solidFill>
            <a:srgbClr val="EFA436"/>
          </a:solidFill>
          <a:ln>
            <a:solidFill>
              <a:srgbClr val="EFA436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tIns="72000" bIns="72000">
            <a:spAutoFit/>
          </a:bodyPr>
          <a:lstStyle/>
          <a:p>
            <a:pPr algn="ctr">
              <a:defRPr/>
            </a:pPr>
            <a:r>
              <a:rPr lang="it-IT" sz="14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Il 5 aprile 1945</a:t>
            </a:r>
            <a:endParaRPr lang="it-IT" sz="1400" b="1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53" name="Rettangolo 52"/>
          <p:cNvSpPr/>
          <p:nvPr/>
        </p:nvSpPr>
        <p:spPr>
          <a:xfrm>
            <a:off x="3238498" y="5911076"/>
            <a:ext cx="2413000" cy="392258"/>
          </a:xfrm>
          <a:prstGeom prst="rect">
            <a:avLst/>
          </a:prstGeom>
          <a:solidFill>
            <a:srgbClr val="F79646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b="1" dirty="0">
                <a:solidFill>
                  <a:srgbClr val="FFFFFF"/>
                </a:solidFill>
                <a:latin typeface="Arial"/>
                <a:cs typeface="Arial"/>
              </a:rPr>
              <a:t>g</a:t>
            </a:r>
            <a:r>
              <a:rPr lang="it-IT" sz="1400" b="1" dirty="0" smtClean="0">
                <a:solidFill>
                  <a:srgbClr val="FFFFFF"/>
                </a:solidFill>
                <a:latin typeface="Arial"/>
                <a:cs typeface="Arial"/>
              </a:rPr>
              <a:t>li Alleati sfondarono la linea Gotica</a:t>
            </a:r>
            <a:endParaRPr lang="it-IT" sz="1400" b="1" dirty="0">
              <a:solidFill>
                <a:srgbClr val="FFFFFF"/>
              </a:solidFill>
              <a:latin typeface="Arial"/>
              <a:cs typeface="Arial"/>
            </a:endParaRPr>
          </a:p>
        </p:txBody>
      </p:sp>
      <p:sp>
        <p:nvSpPr>
          <p:cNvPr id="54" name="Rettangolo 53"/>
          <p:cNvSpPr/>
          <p:nvPr/>
        </p:nvSpPr>
        <p:spPr>
          <a:xfrm>
            <a:off x="6216648" y="5911076"/>
            <a:ext cx="2571751" cy="392258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d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ilagarono nella pianura Padana</a:t>
            </a:r>
            <a:endParaRPr lang="it-IT" sz="1400" b="1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cxnSp>
        <p:nvCxnSpPr>
          <p:cNvPr id="56" name="Connettore 2 55"/>
          <p:cNvCxnSpPr>
            <a:stCxn id="52" idx="0"/>
            <a:endCxn id="53" idx="1"/>
          </p:cNvCxnSpPr>
          <p:nvPr/>
        </p:nvCxnSpPr>
        <p:spPr>
          <a:xfrm>
            <a:off x="2717800" y="6107205"/>
            <a:ext cx="520698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9" name="Connettore 2 58"/>
          <p:cNvCxnSpPr>
            <a:stCxn id="53" idx="3"/>
            <a:endCxn id="54" idx="1"/>
          </p:cNvCxnSpPr>
          <p:nvPr/>
        </p:nvCxnSpPr>
        <p:spPr>
          <a:xfrm>
            <a:off x="5651498" y="6107205"/>
            <a:ext cx="565150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34855857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ntagono 1"/>
          <p:cNvSpPr>
            <a:spLocks noChangeAspect="1"/>
          </p:cNvSpPr>
          <p:nvPr/>
        </p:nvSpPr>
        <p:spPr>
          <a:xfrm>
            <a:off x="8623301" y="6388124"/>
            <a:ext cx="497680" cy="395288"/>
          </a:xfrm>
          <a:prstGeom prst="homePlate">
            <a:avLst/>
          </a:prstGeom>
          <a:solidFill>
            <a:srgbClr val="EFA436"/>
          </a:solidFill>
          <a:ln>
            <a:solidFill>
              <a:srgbClr val="DE6D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16</a:t>
            </a:r>
            <a:endParaRPr lang="it-IT" sz="1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Rettangolo 2"/>
          <p:cNvSpPr/>
          <p:nvPr/>
        </p:nvSpPr>
        <p:spPr>
          <a:xfrm>
            <a:off x="0" y="3175"/>
            <a:ext cx="7667625" cy="404813"/>
          </a:xfrm>
          <a:prstGeom prst="rect">
            <a:avLst/>
          </a:prstGeom>
          <a:solidFill>
            <a:srgbClr val="DE6D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ekton Pro" pitchFamily="34" charset="0"/>
              </a:rPr>
              <a:t>TRA 1940 e 1970: LA SECONDA GUERRA MONDIALE, LA GUERRA FREDDA, LA DECOLONIZZAZIONE</a:t>
            </a:r>
            <a:endParaRPr lang="it-IT" sz="1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ekton Pro" pitchFamily="34" charset="0"/>
            </a:endParaRPr>
          </a:p>
        </p:txBody>
      </p:sp>
      <p:sp>
        <p:nvSpPr>
          <p:cNvPr id="4" name="Rettangolo 3"/>
          <p:cNvSpPr/>
          <p:nvPr/>
        </p:nvSpPr>
        <p:spPr>
          <a:xfrm>
            <a:off x="7667625" y="0"/>
            <a:ext cx="1476375" cy="404813"/>
          </a:xfrm>
          <a:prstGeom prst="rect">
            <a:avLst/>
          </a:prstGeom>
          <a:solidFill>
            <a:srgbClr val="EFA43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60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SEZIONE </a:t>
            </a:r>
            <a:r>
              <a:rPr lang="it-IT" sz="160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3</a:t>
            </a:r>
            <a:endParaRPr lang="it-IT" sz="1600" dirty="0">
              <a:solidFill>
                <a:schemeClr val="tx1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5" name="Rettangolo 4"/>
          <p:cNvSpPr/>
          <p:nvPr/>
        </p:nvSpPr>
        <p:spPr>
          <a:xfrm>
            <a:off x="0" y="404813"/>
            <a:ext cx="7667625" cy="404812"/>
          </a:xfrm>
          <a:prstGeom prst="rect">
            <a:avLst/>
          </a:prstGeom>
          <a:solidFill>
            <a:srgbClr val="CA412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ekton Pro" charset="0"/>
                <a:ea typeface="Tekton Pro" charset="0"/>
                <a:cs typeface="Tekton Pro" charset="0"/>
              </a:rPr>
              <a:t>LA SECONDA GUERRA MONDIALE</a:t>
            </a:r>
            <a:endParaRPr lang="it-IT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ekton Pro" charset="0"/>
              <a:ea typeface="Tekton Pro" charset="0"/>
              <a:cs typeface="Tekton Pro" charset="0"/>
            </a:endParaRPr>
          </a:p>
        </p:txBody>
      </p:sp>
      <p:sp>
        <p:nvSpPr>
          <p:cNvPr id="6" name="Rettangolo 5"/>
          <p:cNvSpPr/>
          <p:nvPr/>
        </p:nvSpPr>
        <p:spPr>
          <a:xfrm>
            <a:off x="7667625" y="404813"/>
            <a:ext cx="1476375" cy="404812"/>
          </a:xfrm>
          <a:prstGeom prst="rect">
            <a:avLst/>
          </a:prstGeom>
          <a:solidFill>
            <a:srgbClr val="EFA43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600" dirty="0" smtClean="0">
                <a:solidFill>
                  <a:schemeClr val="tx1"/>
                </a:solidFill>
                <a:latin typeface="Arial"/>
                <a:cs typeface="Arial"/>
              </a:rPr>
              <a:t>UNITÀ 11</a:t>
            </a:r>
            <a:endParaRPr lang="it-IT" sz="16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7" name="Rounded Rectangle 14"/>
          <p:cNvSpPr/>
          <p:nvPr/>
        </p:nvSpPr>
        <p:spPr>
          <a:xfrm>
            <a:off x="114298" y="1154181"/>
            <a:ext cx="2120902" cy="392258"/>
          </a:xfrm>
          <a:prstGeom prst="snip1Rect">
            <a:avLst/>
          </a:prstGeom>
          <a:solidFill>
            <a:srgbClr val="EFA436"/>
          </a:solidFill>
          <a:ln>
            <a:solidFill>
              <a:srgbClr val="EFA436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tIns="72000" bIns="72000">
            <a:spAutoFit/>
          </a:bodyPr>
          <a:lstStyle/>
          <a:p>
            <a:pPr algn="ctr">
              <a:defRPr/>
            </a:pPr>
            <a:r>
              <a:rPr lang="it-IT" sz="14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A fine aprile 1945</a:t>
            </a:r>
            <a:endParaRPr lang="it-IT" sz="1400" b="1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8" name="Rettangolo 7"/>
          <p:cNvSpPr/>
          <p:nvPr/>
        </p:nvSpPr>
        <p:spPr>
          <a:xfrm>
            <a:off x="2857498" y="1154181"/>
            <a:ext cx="2247902" cy="392258"/>
          </a:xfrm>
          <a:prstGeom prst="rect">
            <a:avLst/>
          </a:prstGeom>
          <a:solidFill>
            <a:srgbClr val="F79646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b="1" dirty="0">
                <a:solidFill>
                  <a:srgbClr val="FFFFFF"/>
                </a:solidFill>
                <a:latin typeface="Arial"/>
                <a:cs typeface="Arial"/>
              </a:rPr>
              <a:t>l</a:t>
            </a:r>
            <a:r>
              <a:rPr lang="it-IT" sz="1400" b="1" dirty="0" smtClean="0">
                <a:solidFill>
                  <a:srgbClr val="FFFFFF"/>
                </a:solidFill>
                <a:latin typeface="Arial"/>
                <a:cs typeface="Arial"/>
              </a:rPr>
              <a:t>’Italia settentrionale fu liberata</a:t>
            </a:r>
            <a:endParaRPr lang="it-IT" sz="1400" b="1" dirty="0">
              <a:solidFill>
                <a:srgbClr val="FFFFFF"/>
              </a:solidFill>
              <a:latin typeface="Arial"/>
              <a:cs typeface="Arial"/>
            </a:endParaRPr>
          </a:p>
        </p:txBody>
      </p:sp>
      <p:sp>
        <p:nvSpPr>
          <p:cNvPr id="9" name="Rounded Rectangle 14"/>
          <p:cNvSpPr/>
          <p:nvPr/>
        </p:nvSpPr>
        <p:spPr>
          <a:xfrm>
            <a:off x="114298" y="1852681"/>
            <a:ext cx="2120902" cy="392258"/>
          </a:xfrm>
          <a:prstGeom prst="snip1Rect">
            <a:avLst/>
          </a:prstGeom>
          <a:solidFill>
            <a:srgbClr val="EFA436"/>
          </a:solidFill>
          <a:ln>
            <a:solidFill>
              <a:srgbClr val="EFA436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tIns="72000" bIns="72000">
            <a:spAutoFit/>
          </a:bodyPr>
          <a:lstStyle/>
          <a:p>
            <a:pPr algn="ctr">
              <a:defRPr/>
            </a:pPr>
            <a:r>
              <a:rPr lang="it-IT" sz="14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Il 28 aprile 1945</a:t>
            </a:r>
            <a:endParaRPr lang="it-IT" sz="1400" b="1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10" name="Rettangolo 9"/>
          <p:cNvSpPr/>
          <p:nvPr/>
        </p:nvSpPr>
        <p:spPr>
          <a:xfrm>
            <a:off x="2857498" y="1852681"/>
            <a:ext cx="2247902" cy="392258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Mussolini fu fucilato</a:t>
            </a:r>
            <a:endParaRPr lang="it-IT" sz="1400" b="1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cxnSp>
        <p:nvCxnSpPr>
          <p:cNvPr id="12" name="Connettore 2 11"/>
          <p:cNvCxnSpPr>
            <a:stCxn id="7" idx="0"/>
            <a:endCxn id="8" idx="1"/>
          </p:cNvCxnSpPr>
          <p:nvPr/>
        </p:nvCxnSpPr>
        <p:spPr>
          <a:xfrm>
            <a:off x="2235200" y="1350310"/>
            <a:ext cx="622298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Connettore 2 14"/>
          <p:cNvCxnSpPr>
            <a:stCxn id="9" idx="0"/>
            <a:endCxn id="10" idx="1"/>
          </p:cNvCxnSpPr>
          <p:nvPr/>
        </p:nvCxnSpPr>
        <p:spPr>
          <a:xfrm>
            <a:off x="2235200" y="2048810"/>
            <a:ext cx="622298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Connettore 2 18"/>
          <p:cNvCxnSpPr>
            <a:stCxn id="8" idx="2"/>
            <a:endCxn id="10" idx="0"/>
          </p:cNvCxnSpPr>
          <p:nvPr/>
        </p:nvCxnSpPr>
        <p:spPr>
          <a:xfrm>
            <a:off x="3981449" y="1546439"/>
            <a:ext cx="0" cy="306242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1" name="Immagine 1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02930" y="2872769"/>
            <a:ext cx="3372321" cy="3172268"/>
          </a:xfrm>
          <a:prstGeom prst="rect">
            <a:avLst/>
          </a:prstGeom>
        </p:spPr>
      </p:pic>
      <p:pic>
        <p:nvPicPr>
          <p:cNvPr id="13" name="Immagine 1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838398" y="2872769"/>
            <a:ext cx="2534004" cy="5334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0700719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/>
          <p:cNvSpPr/>
          <p:nvPr/>
        </p:nvSpPr>
        <p:spPr>
          <a:xfrm>
            <a:off x="0" y="3175"/>
            <a:ext cx="7667625" cy="404813"/>
          </a:xfrm>
          <a:prstGeom prst="rect">
            <a:avLst/>
          </a:prstGeom>
          <a:solidFill>
            <a:srgbClr val="DE6D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ekton Pro" pitchFamily="34" charset="0"/>
              </a:rPr>
              <a:t>TRA 1940 e 1970: LA SECONDA GUERRA MONDIALE, LA GUERRA FREDDA, LA DECOLONIZZAZIONE</a:t>
            </a:r>
            <a:endParaRPr lang="it-IT" sz="1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ekton Pro" pitchFamily="34" charset="0"/>
            </a:endParaRPr>
          </a:p>
        </p:txBody>
      </p:sp>
      <p:sp>
        <p:nvSpPr>
          <p:cNvPr id="3" name="Rettangolo 2"/>
          <p:cNvSpPr/>
          <p:nvPr/>
        </p:nvSpPr>
        <p:spPr>
          <a:xfrm>
            <a:off x="7667625" y="0"/>
            <a:ext cx="1476375" cy="404813"/>
          </a:xfrm>
          <a:prstGeom prst="rect">
            <a:avLst/>
          </a:prstGeom>
          <a:solidFill>
            <a:srgbClr val="EFA43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60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SEZIONE </a:t>
            </a:r>
            <a:r>
              <a:rPr lang="it-IT" sz="160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3</a:t>
            </a:r>
            <a:endParaRPr lang="it-IT" sz="1600" dirty="0">
              <a:solidFill>
                <a:schemeClr val="tx1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4" name="Rettangolo 3"/>
          <p:cNvSpPr/>
          <p:nvPr/>
        </p:nvSpPr>
        <p:spPr>
          <a:xfrm>
            <a:off x="0" y="404813"/>
            <a:ext cx="7667625" cy="404812"/>
          </a:xfrm>
          <a:prstGeom prst="rect">
            <a:avLst/>
          </a:prstGeom>
          <a:solidFill>
            <a:srgbClr val="CA412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ekton Pro" charset="0"/>
                <a:ea typeface="Tekton Pro" charset="0"/>
                <a:cs typeface="Tekton Pro" charset="0"/>
              </a:rPr>
              <a:t>LA SECONDA GUERRA MONDIALE</a:t>
            </a:r>
            <a:endParaRPr lang="it-IT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ekton Pro" charset="0"/>
              <a:ea typeface="Tekton Pro" charset="0"/>
              <a:cs typeface="Tekton Pro" charset="0"/>
            </a:endParaRPr>
          </a:p>
        </p:txBody>
      </p:sp>
      <p:sp>
        <p:nvSpPr>
          <p:cNvPr id="5" name="Rettangolo 4"/>
          <p:cNvSpPr/>
          <p:nvPr/>
        </p:nvSpPr>
        <p:spPr>
          <a:xfrm>
            <a:off x="7667625" y="404813"/>
            <a:ext cx="1476375" cy="404812"/>
          </a:xfrm>
          <a:prstGeom prst="rect">
            <a:avLst/>
          </a:prstGeom>
          <a:solidFill>
            <a:srgbClr val="EFA43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600" dirty="0" smtClean="0">
                <a:solidFill>
                  <a:schemeClr val="tx1"/>
                </a:solidFill>
                <a:latin typeface="Arial"/>
                <a:cs typeface="Arial"/>
              </a:rPr>
              <a:t>UNITÀ 11</a:t>
            </a:r>
            <a:endParaRPr lang="it-IT" sz="16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6" name="Rettangolo 5"/>
          <p:cNvSpPr/>
          <p:nvPr/>
        </p:nvSpPr>
        <p:spPr>
          <a:xfrm>
            <a:off x="330198" y="1296987"/>
            <a:ext cx="2247902" cy="392258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Nei territori occupati dai </a:t>
            </a:r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n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azisti</a:t>
            </a:r>
            <a:endParaRPr lang="it-IT" sz="1400" b="1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7" name="CasellaDiTesto 6"/>
          <p:cNvSpPr txBox="1"/>
          <p:nvPr/>
        </p:nvSpPr>
        <p:spPr>
          <a:xfrm>
            <a:off x="2572770" y="1211774"/>
            <a:ext cx="151663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200" b="1" dirty="0">
                <a:solidFill>
                  <a:schemeClr val="accent2"/>
                </a:solidFill>
                <a:latin typeface="Arial"/>
                <a:cs typeface="Arial"/>
              </a:rPr>
              <a:t>c</a:t>
            </a:r>
            <a:r>
              <a:rPr lang="it-IT" sz="1200" b="1" dirty="0" smtClean="0">
                <a:solidFill>
                  <a:schemeClr val="accent2"/>
                </a:solidFill>
                <a:latin typeface="Arial"/>
                <a:cs typeface="Arial"/>
              </a:rPr>
              <a:t>i furono due possibilità</a:t>
            </a:r>
            <a:endParaRPr lang="it-IT" sz="1200" b="1" dirty="0">
              <a:solidFill>
                <a:schemeClr val="accent2"/>
              </a:solidFill>
              <a:latin typeface="Arial"/>
              <a:cs typeface="Arial"/>
            </a:endParaRPr>
          </a:p>
        </p:txBody>
      </p:sp>
      <p:sp>
        <p:nvSpPr>
          <p:cNvPr id="8" name="Rettangolo 7"/>
          <p:cNvSpPr/>
          <p:nvPr/>
        </p:nvSpPr>
        <p:spPr>
          <a:xfrm>
            <a:off x="4705349" y="888923"/>
            <a:ext cx="1644651" cy="392258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collaborazionismo</a:t>
            </a:r>
            <a:endParaRPr lang="it-IT" sz="1400" b="1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9" name="Rettangolo 8"/>
          <p:cNvSpPr/>
          <p:nvPr/>
        </p:nvSpPr>
        <p:spPr>
          <a:xfrm>
            <a:off x="4705349" y="1656552"/>
            <a:ext cx="1644651" cy="392258"/>
          </a:xfrm>
          <a:prstGeom prst="rect">
            <a:avLst/>
          </a:prstGeom>
          <a:solidFill>
            <a:srgbClr val="F79646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b="1" dirty="0">
                <a:solidFill>
                  <a:schemeClr val="bg1"/>
                </a:solidFill>
                <a:latin typeface="Arial"/>
                <a:cs typeface="Arial"/>
              </a:rPr>
              <a:t>r</a:t>
            </a:r>
            <a:r>
              <a:rPr lang="it-IT" sz="1400" b="1" dirty="0" smtClean="0">
                <a:solidFill>
                  <a:schemeClr val="bg1"/>
                </a:solidFill>
                <a:latin typeface="Arial"/>
                <a:cs typeface="Arial"/>
              </a:rPr>
              <a:t>esistenza</a:t>
            </a:r>
            <a:endParaRPr lang="it-IT" sz="1400" b="1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cxnSp>
        <p:nvCxnSpPr>
          <p:cNvPr id="11" name="Connettore 2 10"/>
          <p:cNvCxnSpPr>
            <a:endCxn id="9" idx="1"/>
          </p:cNvCxnSpPr>
          <p:nvPr/>
        </p:nvCxnSpPr>
        <p:spPr>
          <a:xfrm>
            <a:off x="3670300" y="1435100"/>
            <a:ext cx="1035049" cy="417581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Connettore 2 14"/>
          <p:cNvCxnSpPr>
            <a:endCxn id="8" idx="1"/>
          </p:cNvCxnSpPr>
          <p:nvPr/>
        </p:nvCxnSpPr>
        <p:spPr>
          <a:xfrm flipV="1">
            <a:off x="3670300" y="1085052"/>
            <a:ext cx="1035049" cy="350048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Rettangolo 16"/>
          <p:cNvSpPr/>
          <p:nvPr/>
        </p:nvSpPr>
        <p:spPr>
          <a:xfrm>
            <a:off x="3924300" y="2487681"/>
            <a:ext cx="1593850" cy="392258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armata</a:t>
            </a:r>
            <a:endParaRPr lang="it-IT" sz="1400" b="1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18" name="Rettangolo 17"/>
          <p:cNvSpPr/>
          <p:nvPr/>
        </p:nvSpPr>
        <p:spPr>
          <a:xfrm>
            <a:off x="5841998" y="2487681"/>
            <a:ext cx="1562102" cy="392258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disarmata</a:t>
            </a:r>
            <a:endParaRPr lang="it-IT" sz="1400" b="1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cxnSp>
        <p:nvCxnSpPr>
          <p:cNvPr id="20" name="Connettore 2 19"/>
          <p:cNvCxnSpPr>
            <a:stCxn id="9" idx="2"/>
            <a:endCxn id="17" idx="0"/>
          </p:cNvCxnSpPr>
          <p:nvPr/>
        </p:nvCxnSpPr>
        <p:spPr>
          <a:xfrm flipH="1">
            <a:off x="4721225" y="2048810"/>
            <a:ext cx="806450" cy="438871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Connettore 2 22"/>
          <p:cNvCxnSpPr>
            <a:stCxn id="9" idx="2"/>
            <a:endCxn id="18" idx="0"/>
          </p:cNvCxnSpPr>
          <p:nvPr/>
        </p:nvCxnSpPr>
        <p:spPr>
          <a:xfrm>
            <a:off x="5527675" y="2048810"/>
            <a:ext cx="1095374" cy="438871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" name="Rettangolo 24"/>
          <p:cNvSpPr/>
          <p:nvPr/>
        </p:nvSpPr>
        <p:spPr>
          <a:xfrm>
            <a:off x="5527675" y="3300480"/>
            <a:ext cx="2247902" cy="839719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b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asata su scioperi, proteste, rifiuto di combattere con i nazisti</a:t>
            </a:r>
            <a:endParaRPr lang="it-IT" sz="1400" b="1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cxnSp>
        <p:nvCxnSpPr>
          <p:cNvPr id="27" name="Connettore 2 26"/>
          <p:cNvCxnSpPr>
            <a:stCxn id="18" idx="2"/>
            <a:endCxn id="25" idx="0"/>
          </p:cNvCxnSpPr>
          <p:nvPr/>
        </p:nvCxnSpPr>
        <p:spPr>
          <a:xfrm>
            <a:off x="6623049" y="2879939"/>
            <a:ext cx="28577" cy="420541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1" name="Rettangolo 40"/>
          <p:cNvSpPr/>
          <p:nvPr/>
        </p:nvSpPr>
        <p:spPr>
          <a:xfrm>
            <a:off x="6756398" y="1413771"/>
            <a:ext cx="2247902" cy="877819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  <a:prstDash val="dash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i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n Italia settentrionale, Francia, Polonia, Grecia, Jugoslavia, Russia occupata</a:t>
            </a:r>
            <a:endParaRPr lang="it-IT" sz="1400" b="1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cxnSp>
        <p:nvCxnSpPr>
          <p:cNvPr id="43" name="Connettore 2 42"/>
          <p:cNvCxnSpPr>
            <a:stCxn id="9" idx="3"/>
            <a:endCxn id="41" idx="1"/>
          </p:cNvCxnSpPr>
          <p:nvPr/>
        </p:nvCxnSpPr>
        <p:spPr>
          <a:xfrm>
            <a:off x="6350000" y="1852681"/>
            <a:ext cx="406398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5" name="Rettangolo 44"/>
          <p:cNvSpPr/>
          <p:nvPr/>
        </p:nvSpPr>
        <p:spPr>
          <a:xfrm>
            <a:off x="330198" y="4608581"/>
            <a:ext cx="1593850" cy="392258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In Italia</a:t>
            </a:r>
            <a:endParaRPr lang="it-IT" sz="1400" b="1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46" name="Rettangolo 45"/>
          <p:cNvSpPr/>
          <p:nvPr/>
        </p:nvSpPr>
        <p:spPr>
          <a:xfrm>
            <a:off x="2572770" y="4608581"/>
            <a:ext cx="2850130" cy="392258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l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a resistenza si sviluppò soprattutto al Nord</a:t>
            </a:r>
            <a:endParaRPr lang="it-IT" sz="1400" b="1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cxnSp>
        <p:nvCxnSpPr>
          <p:cNvPr id="48" name="Connettore 2 47"/>
          <p:cNvCxnSpPr>
            <a:stCxn id="45" idx="3"/>
            <a:endCxn id="46" idx="1"/>
          </p:cNvCxnSpPr>
          <p:nvPr/>
        </p:nvCxnSpPr>
        <p:spPr>
          <a:xfrm>
            <a:off x="1924048" y="4804710"/>
            <a:ext cx="648722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0" name="Rounded Rectangle 14"/>
          <p:cNvSpPr/>
          <p:nvPr/>
        </p:nvSpPr>
        <p:spPr>
          <a:xfrm>
            <a:off x="5981698" y="4608581"/>
            <a:ext cx="2387602" cy="392258"/>
          </a:xfrm>
          <a:prstGeom prst="snip1Rect">
            <a:avLst/>
          </a:prstGeom>
          <a:solidFill>
            <a:srgbClr val="EFA436"/>
          </a:solidFill>
          <a:ln>
            <a:solidFill>
              <a:srgbClr val="EFA436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tIns="72000" bIns="72000">
            <a:spAutoFit/>
          </a:bodyPr>
          <a:lstStyle/>
          <a:p>
            <a:pPr algn="ctr">
              <a:defRPr/>
            </a:pPr>
            <a:r>
              <a:rPr lang="it-IT" sz="14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s</a:t>
            </a:r>
            <a:r>
              <a:rPr lang="it-IT" sz="14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ubito dopo l’armistizio</a:t>
            </a:r>
            <a:endParaRPr lang="it-IT" sz="1400" b="1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  <a:cs typeface="Arial" charset="0"/>
            </a:endParaRPr>
          </a:p>
        </p:txBody>
      </p:sp>
      <p:cxnSp>
        <p:nvCxnSpPr>
          <p:cNvPr id="52" name="Connettore 2 51"/>
          <p:cNvCxnSpPr>
            <a:stCxn id="46" idx="3"/>
            <a:endCxn id="50" idx="2"/>
          </p:cNvCxnSpPr>
          <p:nvPr/>
        </p:nvCxnSpPr>
        <p:spPr>
          <a:xfrm>
            <a:off x="5422900" y="4804710"/>
            <a:ext cx="558798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4" name="Rounded Rectangle 14"/>
          <p:cNvSpPr/>
          <p:nvPr/>
        </p:nvSpPr>
        <p:spPr>
          <a:xfrm>
            <a:off x="330198" y="5497581"/>
            <a:ext cx="2120902" cy="392258"/>
          </a:xfrm>
          <a:prstGeom prst="snip1Rect">
            <a:avLst/>
          </a:prstGeom>
          <a:solidFill>
            <a:srgbClr val="EFA436"/>
          </a:solidFill>
          <a:ln>
            <a:solidFill>
              <a:srgbClr val="EFA436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tIns="72000" bIns="72000">
            <a:spAutoFit/>
          </a:bodyPr>
          <a:lstStyle/>
          <a:p>
            <a:pPr algn="ctr">
              <a:defRPr/>
            </a:pPr>
            <a:r>
              <a:rPr lang="it-IT" sz="14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Il 9 settembre 1945</a:t>
            </a:r>
            <a:endParaRPr lang="it-IT" sz="1400" b="1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55" name="Rettangolo 54"/>
          <p:cNvSpPr/>
          <p:nvPr/>
        </p:nvSpPr>
        <p:spPr>
          <a:xfrm>
            <a:off x="2940049" y="5497581"/>
            <a:ext cx="2482851" cy="392258"/>
          </a:xfrm>
          <a:prstGeom prst="rect">
            <a:avLst/>
          </a:prstGeom>
          <a:solidFill>
            <a:srgbClr val="F79646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b="1" dirty="0">
                <a:solidFill>
                  <a:schemeClr val="bg1"/>
                </a:solidFill>
                <a:latin typeface="Arial"/>
                <a:cs typeface="Arial"/>
              </a:rPr>
              <a:t>s</a:t>
            </a:r>
            <a:r>
              <a:rPr lang="it-IT" sz="1400" b="1" dirty="0" smtClean="0">
                <a:solidFill>
                  <a:schemeClr val="bg1"/>
                </a:solidFill>
                <a:latin typeface="Arial"/>
                <a:cs typeface="Arial"/>
              </a:rPr>
              <a:t>i formò il Comitato di liberazione nazionale</a:t>
            </a:r>
            <a:endParaRPr lang="it-IT" sz="1400" b="1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cxnSp>
        <p:nvCxnSpPr>
          <p:cNvPr id="57" name="Connettore 2 56"/>
          <p:cNvCxnSpPr>
            <a:stCxn id="54" idx="0"/>
            <a:endCxn id="55" idx="1"/>
          </p:cNvCxnSpPr>
          <p:nvPr/>
        </p:nvCxnSpPr>
        <p:spPr>
          <a:xfrm>
            <a:off x="2451100" y="5693710"/>
            <a:ext cx="488949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9" name="Rettangolo 58"/>
          <p:cNvSpPr/>
          <p:nvPr/>
        </p:nvSpPr>
        <p:spPr>
          <a:xfrm>
            <a:off x="5861047" y="5497581"/>
            <a:ext cx="2850130" cy="392258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f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ormato dai partiti antifascisti</a:t>
            </a:r>
            <a:endParaRPr lang="it-IT" sz="1400" b="1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cxnSp>
        <p:nvCxnSpPr>
          <p:cNvPr id="61" name="Connettore 2 60"/>
          <p:cNvCxnSpPr>
            <a:stCxn id="55" idx="3"/>
            <a:endCxn id="59" idx="1"/>
          </p:cNvCxnSpPr>
          <p:nvPr/>
        </p:nvCxnSpPr>
        <p:spPr>
          <a:xfrm>
            <a:off x="5422900" y="5693710"/>
            <a:ext cx="438147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3" name="Pentagono 62"/>
          <p:cNvSpPr>
            <a:spLocks noChangeAspect="1"/>
          </p:cNvSpPr>
          <p:nvPr/>
        </p:nvSpPr>
        <p:spPr>
          <a:xfrm>
            <a:off x="8623301" y="6388124"/>
            <a:ext cx="497680" cy="395288"/>
          </a:xfrm>
          <a:prstGeom prst="homePlate">
            <a:avLst/>
          </a:prstGeom>
          <a:solidFill>
            <a:srgbClr val="EFA436"/>
          </a:solidFill>
          <a:ln>
            <a:solidFill>
              <a:srgbClr val="DE6D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17</a:t>
            </a:r>
            <a:endParaRPr lang="it-IT" sz="1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0819043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/>
          <p:cNvSpPr/>
          <p:nvPr/>
        </p:nvSpPr>
        <p:spPr>
          <a:xfrm>
            <a:off x="0" y="3175"/>
            <a:ext cx="7667625" cy="404813"/>
          </a:xfrm>
          <a:prstGeom prst="rect">
            <a:avLst/>
          </a:prstGeom>
          <a:solidFill>
            <a:srgbClr val="DE6D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ekton Pro" pitchFamily="34" charset="0"/>
              </a:rPr>
              <a:t>TRA 1940 e 1970: LA SECONDA GUERRA MONDIALE, LA GUERRA FREDDA, LA DECOLONIZZAZIONE</a:t>
            </a:r>
            <a:endParaRPr lang="it-IT" sz="1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ekton Pro" pitchFamily="34" charset="0"/>
            </a:endParaRPr>
          </a:p>
        </p:txBody>
      </p:sp>
      <p:sp>
        <p:nvSpPr>
          <p:cNvPr id="3" name="Rettangolo 2"/>
          <p:cNvSpPr/>
          <p:nvPr/>
        </p:nvSpPr>
        <p:spPr>
          <a:xfrm>
            <a:off x="7667625" y="0"/>
            <a:ext cx="1476375" cy="404813"/>
          </a:xfrm>
          <a:prstGeom prst="rect">
            <a:avLst/>
          </a:prstGeom>
          <a:solidFill>
            <a:srgbClr val="EFA43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60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SEZIONE </a:t>
            </a:r>
            <a:r>
              <a:rPr lang="it-IT" sz="160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3</a:t>
            </a:r>
            <a:endParaRPr lang="it-IT" sz="1600" dirty="0">
              <a:solidFill>
                <a:schemeClr val="tx1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4" name="Rettangolo 3"/>
          <p:cNvSpPr/>
          <p:nvPr/>
        </p:nvSpPr>
        <p:spPr>
          <a:xfrm>
            <a:off x="0" y="404813"/>
            <a:ext cx="7667625" cy="404812"/>
          </a:xfrm>
          <a:prstGeom prst="rect">
            <a:avLst/>
          </a:prstGeom>
          <a:solidFill>
            <a:srgbClr val="CA412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ekton Pro" charset="0"/>
                <a:ea typeface="Tekton Pro" charset="0"/>
                <a:cs typeface="Tekton Pro" charset="0"/>
              </a:rPr>
              <a:t>LA SECONDA GUERRA MONDIALE</a:t>
            </a:r>
            <a:endParaRPr lang="it-IT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ekton Pro" charset="0"/>
              <a:ea typeface="Tekton Pro" charset="0"/>
              <a:cs typeface="Tekton Pro" charset="0"/>
            </a:endParaRPr>
          </a:p>
        </p:txBody>
      </p:sp>
      <p:sp>
        <p:nvSpPr>
          <p:cNvPr id="5" name="Rettangolo 4"/>
          <p:cNvSpPr/>
          <p:nvPr/>
        </p:nvSpPr>
        <p:spPr>
          <a:xfrm>
            <a:off x="7667625" y="404813"/>
            <a:ext cx="1476375" cy="404812"/>
          </a:xfrm>
          <a:prstGeom prst="rect">
            <a:avLst/>
          </a:prstGeom>
          <a:solidFill>
            <a:srgbClr val="EFA43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600" dirty="0" smtClean="0">
                <a:solidFill>
                  <a:schemeClr val="tx1"/>
                </a:solidFill>
                <a:latin typeface="Arial"/>
                <a:cs typeface="Arial"/>
              </a:rPr>
              <a:t>UNITÀ 11</a:t>
            </a:r>
            <a:endParaRPr lang="it-IT" sz="16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6" name="Rettangolo 5"/>
          <p:cNvSpPr/>
          <p:nvPr/>
        </p:nvSpPr>
        <p:spPr>
          <a:xfrm>
            <a:off x="241298" y="1560581"/>
            <a:ext cx="1593850" cy="392258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La resistenza italiana fu</a:t>
            </a:r>
            <a:endParaRPr lang="it-IT" sz="1400" b="1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7" name="Rettangolo 6"/>
          <p:cNvSpPr/>
          <p:nvPr/>
        </p:nvSpPr>
        <p:spPr>
          <a:xfrm>
            <a:off x="2260598" y="976381"/>
            <a:ext cx="1955802" cy="392258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g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uerra </a:t>
            </a:r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contro il nazismo</a:t>
            </a:r>
            <a:endParaRPr lang="it-IT" sz="1400" b="1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8" name="Rettangolo 7"/>
          <p:cNvSpPr/>
          <p:nvPr/>
        </p:nvSpPr>
        <p:spPr>
          <a:xfrm>
            <a:off x="2260598" y="1560581"/>
            <a:ext cx="1955802" cy="392258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g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uerra civile</a:t>
            </a:r>
            <a:endParaRPr lang="it-IT" sz="1400" b="1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9" name="Rettangolo 8"/>
          <p:cNvSpPr/>
          <p:nvPr/>
        </p:nvSpPr>
        <p:spPr>
          <a:xfrm>
            <a:off x="4610098" y="1560581"/>
            <a:ext cx="2019302" cy="392258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i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taliani fascisti contro italiani antifascisti</a:t>
            </a:r>
            <a:endParaRPr lang="it-IT" sz="1400" b="1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10" name="Rettangolo 9"/>
          <p:cNvSpPr/>
          <p:nvPr/>
        </p:nvSpPr>
        <p:spPr>
          <a:xfrm>
            <a:off x="2260598" y="2132081"/>
            <a:ext cx="1955802" cy="392258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g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uerra sociale</a:t>
            </a:r>
            <a:endParaRPr lang="it-IT" sz="1400" b="1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11" name="Rettangolo 10"/>
          <p:cNvSpPr/>
          <p:nvPr/>
        </p:nvSpPr>
        <p:spPr>
          <a:xfrm>
            <a:off x="4610098" y="2132081"/>
            <a:ext cx="2540002" cy="392258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l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egata al desiderio di una rivoluzione proletaria</a:t>
            </a:r>
            <a:endParaRPr lang="it-IT" sz="1400" b="1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cxnSp>
        <p:nvCxnSpPr>
          <p:cNvPr id="13" name="Connettore 2 12"/>
          <p:cNvCxnSpPr>
            <a:stCxn id="6" idx="3"/>
            <a:endCxn id="7" idx="1"/>
          </p:cNvCxnSpPr>
          <p:nvPr/>
        </p:nvCxnSpPr>
        <p:spPr>
          <a:xfrm flipV="1">
            <a:off x="1835148" y="1172510"/>
            <a:ext cx="425450" cy="58420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Connettore 2 15"/>
          <p:cNvCxnSpPr>
            <a:stCxn id="6" idx="3"/>
            <a:endCxn id="8" idx="1"/>
          </p:cNvCxnSpPr>
          <p:nvPr/>
        </p:nvCxnSpPr>
        <p:spPr>
          <a:xfrm>
            <a:off x="1835148" y="1756710"/>
            <a:ext cx="425450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Connettore 2 18"/>
          <p:cNvCxnSpPr>
            <a:stCxn id="8" idx="3"/>
            <a:endCxn id="9" idx="1"/>
          </p:cNvCxnSpPr>
          <p:nvPr/>
        </p:nvCxnSpPr>
        <p:spPr>
          <a:xfrm>
            <a:off x="4216400" y="1756710"/>
            <a:ext cx="393698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Connettore 2 21"/>
          <p:cNvCxnSpPr>
            <a:stCxn id="6" idx="3"/>
            <a:endCxn id="10" idx="1"/>
          </p:cNvCxnSpPr>
          <p:nvPr/>
        </p:nvCxnSpPr>
        <p:spPr>
          <a:xfrm>
            <a:off x="1835148" y="1756710"/>
            <a:ext cx="425450" cy="57150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Connettore 2 24"/>
          <p:cNvCxnSpPr>
            <a:stCxn id="10" idx="3"/>
            <a:endCxn id="11" idx="1"/>
          </p:cNvCxnSpPr>
          <p:nvPr/>
        </p:nvCxnSpPr>
        <p:spPr>
          <a:xfrm>
            <a:off x="4216400" y="2328210"/>
            <a:ext cx="393698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7" name="Rounded Rectangle 14"/>
          <p:cNvSpPr/>
          <p:nvPr/>
        </p:nvSpPr>
        <p:spPr>
          <a:xfrm>
            <a:off x="177796" y="2898354"/>
            <a:ext cx="2120902" cy="626454"/>
          </a:xfrm>
          <a:prstGeom prst="snip1Rect">
            <a:avLst/>
          </a:prstGeom>
          <a:solidFill>
            <a:srgbClr val="EFA436"/>
          </a:solidFill>
          <a:ln>
            <a:solidFill>
              <a:srgbClr val="EFA436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tIns="72000" bIns="72000">
            <a:spAutoFit/>
          </a:bodyPr>
          <a:lstStyle/>
          <a:p>
            <a:pPr algn="ctr">
              <a:defRPr/>
            </a:pPr>
            <a:r>
              <a:rPr lang="it-IT" sz="14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Tra il 25 e il 26 aprile 1945</a:t>
            </a:r>
            <a:endParaRPr lang="it-IT" sz="1400" b="1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28" name="Rettangolo 27"/>
          <p:cNvSpPr/>
          <p:nvPr/>
        </p:nvSpPr>
        <p:spPr>
          <a:xfrm>
            <a:off x="2844796" y="2898354"/>
            <a:ext cx="2171702" cy="626454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c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i fu un’insurrezione nazionale di tutte le organizzazioni partigiane</a:t>
            </a:r>
            <a:endParaRPr lang="it-IT" sz="1400" b="1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29" name="Rettangolo 28"/>
          <p:cNvSpPr/>
          <p:nvPr/>
        </p:nvSpPr>
        <p:spPr>
          <a:xfrm>
            <a:off x="5448296" y="3015452"/>
            <a:ext cx="1955802" cy="392258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i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 nazisti si arresero</a:t>
            </a:r>
            <a:endParaRPr lang="it-IT" sz="1400" b="1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cxnSp>
        <p:nvCxnSpPr>
          <p:cNvPr id="31" name="Connettore 2 30"/>
          <p:cNvCxnSpPr>
            <a:stCxn id="27" idx="0"/>
            <a:endCxn id="28" idx="1"/>
          </p:cNvCxnSpPr>
          <p:nvPr/>
        </p:nvCxnSpPr>
        <p:spPr>
          <a:xfrm>
            <a:off x="2298698" y="3211581"/>
            <a:ext cx="546098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Connettore 2 33"/>
          <p:cNvCxnSpPr>
            <a:stCxn id="28" idx="3"/>
            <a:endCxn id="29" idx="1"/>
          </p:cNvCxnSpPr>
          <p:nvPr/>
        </p:nvCxnSpPr>
        <p:spPr>
          <a:xfrm>
            <a:off x="5016498" y="3211581"/>
            <a:ext cx="431798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7" name="Pentagono 36"/>
          <p:cNvSpPr>
            <a:spLocks noChangeAspect="1"/>
          </p:cNvSpPr>
          <p:nvPr/>
        </p:nvSpPr>
        <p:spPr>
          <a:xfrm>
            <a:off x="8623301" y="6388124"/>
            <a:ext cx="497680" cy="395288"/>
          </a:xfrm>
          <a:prstGeom prst="homePlate">
            <a:avLst/>
          </a:prstGeom>
          <a:solidFill>
            <a:srgbClr val="EFA436"/>
          </a:solidFill>
          <a:ln>
            <a:solidFill>
              <a:srgbClr val="DE6D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18</a:t>
            </a:r>
            <a:endParaRPr lang="it-IT" sz="1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2" name="Immagine 1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77796" y="3689863"/>
            <a:ext cx="4704572" cy="30845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5800537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/>
          <p:cNvSpPr/>
          <p:nvPr/>
        </p:nvSpPr>
        <p:spPr>
          <a:xfrm>
            <a:off x="0" y="3175"/>
            <a:ext cx="7667625" cy="404813"/>
          </a:xfrm>
          <a:prstGeom prst="rect">
            <a:avLst/>
          </a:prstGeom>
          <a:solidFill>
            <a:srgbClr val="DE6D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ekton Pro" pitchFamily="34" charset="0"/>
              </a:rPr>
              <a:t>TRA 1940 e 1970: LA SECONDA GUERRA MONDIALE, LA GUERRA FREDDA, LA DECOLONIZZAZIONE</a:t>
            </a:r>
            <a:endParaRPr lang="it-IT" sz="1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ekton Pro" pitchFamily="34" charset="0"/>
            </a:endParaRPr>
          </a:p>
        </p:txBody>
      </p:sp>
      <p:sp>
        <p:nvSpPr>
          <p:cNvPr id="3" name="Rettangolo 2"/>
          <p:cNvSpPr/>
          <p:nvPr/>
        </p:nvSpPr>
        <p:spPr>
          <a:xfrm>
            <a:off x="7667625" y="0"/>
            <a:ext cx="1476375" cy="404813"/>
          </a:xfrm>
          <a:prstGeom prst="rect">
            <a:avLst/>
          </a:prstGeom>
          <a:solidFill>
            <a:srgbClr val="EFA43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60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SEZIONE </a:t>
            </a:r>
            <a:r>
              <a:rPr lang="it-IT" sz="160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3</a:t>
            </a:r>
            <a:endParaRPr lang="it-IT" sz="1600" dirty="0">
              <a:solidFill>
                <a:schemeClr val="tx1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4" name="Rettangolo 3"/>
          <p:cNvSpPr/>
          <p:nvPr/>
        </p:nvSpPr>
        <p:spPr>
          <a:xfrm>
            <a:off x="0" y="404813"/>
            <a:ext cx="7667625" cy="404812"/>
          </a:xfrm>
          <a:prstGeom prst="rect">
            <a:avLst/>
          </a:prstGeom>
          <a:solidFill>
            <a:srgbClr val="CA412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ekton Pro" charset="0"/>
                <a:ea typeface="Tekton Pro" charset="0"/>
                <a:cs typeface="Tekton Pro" charset="0"/>
              </a:rPr>
              <a:t>LA SECONDA GUERRA MONDIALE</a:t>
            </a:r>
            <a:endParaRPr lang="it-IT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ekton Pro" charset="0"/>
              <a:ea typeface="Tekton Pro" charset="0"/>
              <a:cs typeface="Tekton Pro" charset="0"/>
            </a:endParaRPr>
          </a:p>
        </p:txBody>
      </p:sp>
      <p:sp>
        <p:nvSpPr>
          <p:cNvPr id="5" name="Rettangolo 4"/>
          <p:cNvSpPr/>
          <p:nvPr/>
        </p:nvSpPr>
        <p:spPr>
          <a:xfrm>
            <a:off x="7667625" y="404813"/>
            <a:ext cx="1476375" cy="404812"/>
          </a:xfrm>
          <a:prstGeom prst="rect">
            <a:avLst/>
          </a:prstGeom>
          <a:solidFill>
            <a:srgbClr val="EFA43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600" dirty="0" smtClean="0">
                <a:solidFill>
                  <a:schemeClr val="tx1"/>
                </a:solidFill>
                <a:latin typeface="Arial"/>
                <a:cs typeface="Arial"/>
              </a:rPr>
              <a:t>UNITÀ 11</a:t>
            </a:r>
            <a:endParaRPr lang="it-IT" sz="16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6" name="Rettangolo 5"/>
          <p:cNvSpPr/>
          <p:nvPr/>
        </p:nvSpPr>
        <p:spPr>
          <a:xfrm>
            <a:off x="234949" y="1110452"/>
            <a:ext cx="1644651" cy="392258"/>
          </a:xfrm>
          <a:prstGeom prst="rect">
            <a:avLst/>
          </a:prstGeom>
          <a:solidFill>
            <a:srgbClr val="F79646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b="1" dirty="0" smtClean="0">
                <a:solidFill>
                  <a:schemeClr val="bg1"/>
                </a:solidFill>
                <a:latin typeface="Arial"/>
                <a:cs typeface="Arial"/>
              </a:rPr>
              <a:t>Nel Pacifico</a:t>
            </a:r>
            <a:endParaRPr lang="it-IT" sz="1400" b="1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7" name="Rettangolo 6"/>
          <p:cNvSpPr/>
          <p:nvPr/>
        </p:nvSpPr>
        <p:spPr>
          <a:xfrm>
            <a:off x="2349498" y="1110452"/>
            <a:ext cx="1955802" cy="392258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l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a guerra non era ancora finita</a:t>
            </a:r>
            <a:endParaRPr lang="it-IT" sz="1400" b="1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cxnSp>
        <p:nvCxnSpPr>
          <p:cNvPr id="9" name="Connettore 2 8"/>
          <p:cNvCxnSpPr>
            <a:stCxn id="6" idx="3"/>
            <a:endCxn id="7" idx="1"/>
          </p:cNvCxnSpPr>
          <p:nvPr/>
        </p:nvCxnSpPr>
        <p:spPr>
          <a:xfrm>
            <a:off x="1879600" y="1306581"/>
            <a:ext cx="469898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Rettangolo 9"/>
          <p:cNvSpPr/>
          <p:nvPr/>
        </p:nvSpPr>
        <p:spPr>
          <a:xfrm>
            <a:off x="2349498" y="1859752"/>
            <a:ext cx="1955802" cy="553248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  <a:prstDash val="dash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p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er fiaccare la resistenza del Giappone</a:t>
            </a:r>
            <a:endParaRPr lang="it-IT" sz="1400" b="1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cxnSp>
        <p:nvCxnSpPr>
          <p:cNvPr id="11" name="Connettore 2 10"/>
          <p:cNvCxnSpPr>
            <a:stCxn id="7" idx="2"/>
            <a:endCxn id="10" idx="0"/>
          </p:cNvCxnSpPr>
          <p:nvPr/>
        </p:nvCxnSpPr>
        <p:spPr>
          <a:xfrm>
            <a:off x="3327399" y="1502710"/>
            <a:ext cx="0" cy="357042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Rettangolo 13"/>
          <p:cNvSpPr/>
          <p:nvPr/>
        </p:nvSpPr>
        <p:spPr>
          <a:xfrm>
            <a:off x="2349498" y="2837652"/>
            <a:ext cx="1955802" cy="705648"/>
          </a:xfrm>
          <a:prstGeom prst="rect">
            <a:avLst/>
          </a:prstGeom>
          <a:solidFill>
            <a:srgbClr val="F79646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b="1" dirty="0">
                <a:solidFill>
                  <a:schemeClr val="bg1"/>
                </a:solidFill>
                <a:latin typeface="Arial"/>
                <a:cs typeface="Arial"/>
              </a:rPr>
              <a:t>g</a:t>
            </a:r>
            <a:r>
              <a:rPr lang="it-IT" sz="1400" b="1" dirty="0" smtClean="0">
                <a:solidFill>
                  <a:schemeClr val="bg1"/>
                </a:solidFill>
                <a:latin typeface="Arial"/>
                <a:cs typeface="Arial"/>
              </a:rPr>
              <a:t>li americani sganciarono due bombe atomiche</a:t>
            </a:r>
            <a:endParaRPr lang="it-IT" sz="1400" b="1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cxnSp>
        <p:nvCxnSpPr>
          <p:cNvPr id="16" name="Connettore 2 15"/>
          <p:cNvCxnSpPr>
            <a:stCxn id="10" idx="2"/>
            <a:endCxn id="14" idx="0"/>
          </p:cNvCxnSpPr>
          <p:nvPr/>
        </p:nvCxnSpPr>
        <p:spPr>
          <a:xfrm>
            <a:off x="3327399" y="2413000"/>
            <a:ext cx="0" cy="424652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Rounded Rectangle 14"/>
          <p:cNvSpPr/>
          <p:nvPr/>
        </p:nvSpPr>
        <p:spPr>
          <a:xfrm>
            <a:off x="4889498" y="2641523"/>
            <a:ext cx="1562102" cy="392258"/>
          </a:xfrm>
          <a:prstGeom prst="snip1Rect">
            <a:avLst/>
          </a:prstGeom>
          <a:solidFill>
            <a:srgbClr val="EFA436"/>
          </a:solidFill>
          <a:ln>
            <a:solidFill>
              <a:srgbClr val="EFA436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tIns="72000" bIns="72000">
            <a:spAutoFit/>
          </a:bodyPr>
          <a:lstStyle/>
          <a:p>
            <a:pPr algn="ctr">
              <a:defRPr/>
            </a:pPr>
            <a:r>
              <a:rPr lang="it-IT" sz="14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i</a:t>
            </a:r>
            <a:r>
              <a:rPr lang="it-IT" sz="14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l 6 agosto 1945</a:t>
            </a:r>
            <a:endParaRPr lang="it-IT" sz="1400" b="1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19" name="Rettangolo 18"/>
          <p:cNvSpPr/>
          <p:nvPr/>
        </p:nvSpPr>
        <p:spPr>
          <a:xfrm>
            <a:off x="6940549" y="2641523"/>
            <a:ext cx="1644651" cy="392258"/>
          </a:xfrm>
          <a:prstGeom prst="rect">
            <a:avLst/>
          </a:prstGeom>
          <a:solidFill>
            <a:srgbClr val="F79646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b="1" dirty="0">
                <a:solidFill>
                  <a:schemeClr val="bg1"/>
                </a:solidFill>
                <a:latin typeface="Arial"/>
                <a:cs typeface="Arial"/>
              </a:rPr>
              <a:t>s</a:t>
            </a:r>
            <a:r>
              <a:rPr lang="it-IT" sz="1400" b="1" dirty="0" smtClean="0">
                <a:solidFill>
                  <a:schemeClr val="bg1"/>
                </a:solidFill>
                <a:latin typeface="Arial"/>
                <a:cs typeface="Arial"/>
              </a:rPr>
              <a:t>u Hiroshima</a:t>
            </a:r>
            <a:endParaRPr lang="it-IT" sz="1400" b="1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20" name="Rounded Rectangle 14"/>
          <p:cNvSpPr/>
          <p:nvPr/>
        </p:nvSpPr>
        <p:spPr>
          <a:xfrm>
            <a:off x="4889498" y="3347171"/>
            <a:ext cx="1562102" cy="392258"/>
          </a:xfrm>
          <a:prstGeom prst="snip1Rect">
            <a:avLst/>
          </a:prstGeom>
          <a:solidFill>
            <a:srgbClr val="EFA436"/>
          </a:solidFill>
          <a:ln>
            <a:solidFill>
              <a:srgbClr val="EFA436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tIns="72000" bIns="72000">
            <a:spAutoFit/>
          </a:bodyPr>
          <a:lstStyle/>
          <a:p>
            <a:pPr algn="ctr">
              <a:defRPr/>
            </a:pPr>
            <a:r>
              <a:rPr lang="it-IT" sz="14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i</a:t>
            </a:r>
            <a:r>
              <a:rPr lang="it-IT" sz="14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l </a:t>
            </a:r>
            <a:r>
              <a:rPr lang="it-IT" sz="14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9</a:t>
            </a:r>
            <a:r>
              <a:rPr lang="it-IT" sz="14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 agosto 1945</a:t>
            </a:r>
            <a:endParaRPr lang="it-IT" sz="1400" b="1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21" name="Rettangolo 20"/>
          <p:cNvSpPr/>
          <p:nvPr/>
        </p:nvSpPr>
        <p:spPr>
          <a:xfrm>
            <a:off x="6940549" y="3347171"/>
            <a:ext cx="1644651" cy="392258"/>
          </a:xfrm>
          <a:prstGeom prst="rect">
            <a:avLst/>
          </a:prstGeom>
          <a:solidFill>
            <a:srgbClr val="F79646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b="1" dirty="0">
                <a:solidFill>
                  <a:schemeClr val="bg1"/>
                </a:solidFill>
                <a:latin typeface="Arial"/>
                <a:cs typeface="Arial"/>
              </a:rPr>
              <a:t>s</a:t>
            </a:r>
            <a:r>
              <a:rPr lang="it-IT" sz="1400" b="1" dirty="0" smtClean="0">
                <a:solidFill>
                  <a:schemeClr val="bg1"/>
                </a:solidFill>
                <a:latin typeface="Arial"/>
                <a:cs typeface="Arial"/>
              </a:rPr>
              <a:t>u Nagasaki</a:t>
            </a:r>
            <a:endParaRPr lang="it-IT" sz="1400" b="1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cxnSp>
        <p:nvCxnSpPr>
          <p:cNvPr id="23" name="Connettore 2 22"/>
          <p:cNvCxnSpPr>
            <a:stCxn id="14" idx="3"/>
            <a:endCxn id="20" idx="2"/>
          </p:cNvCxnSpPr>
          <p:nvPr/>
        </p:nvCxnSpPr>
        <p:spPr>
          <a:xfrm>
            <a:off x="4305300" y="3190476"/>
            <a:ext cx="584198" cy="352824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Connettore 2 25"/>
          <p:cNvCxnSpPr>
            <a:stCxn id="14" idx="3"/>
            <a:endCxn id="18" idx="2"/>
          </p:cNvCxnSpPr>
          <p:nvPr/>
        </p:nvCxnSpPr>
        <p:spPr>
          <a:xfrm flipV="1">
            <a:off x="4305300" y="2837652"/>
            <a:ext cx="584198" cy="352824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Connettore 2 28"/>
          <p:cNvCxnSpPr>
            <a:stCxn id="18" idx="0"/>
            <a:endCxn id="19" idx="1"/>
          </p:cNvCxnSpPr>
          <p:nvPr/>
        </p:nvCxnSpPr>
        <p:spPr>
          <a:xfrm>
            <a:off x="6451600" y="2837652"/>
            <a:ext cx="488949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Connettore 2 31"/>
          <p:cNvCxnSpPr>
            <a:stCxn id="20" idx="0"/>
            <a:endCxn id="21" idx="1"/>
          </p:cNvCxnSpPr>
          <p:nvPr/>
        </p:nvCxnSpPr>
        <p:spPr>
          <a:xfrm>
            <a:off x="6451600" y="3543300"/>
            <a:ext cx="488949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4" name="Rettangolo 33"/>
          <p:cNvSpPr/>
          <p:nvPr/>
        </p:nvSpPr>
        <p:spPr>
          <a:xfrm>
            <a:off x="2349498" y="4069552"/>
            <a:ext cx="1955802" cy="934248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m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orirono 90 000 persone in pochi minuti e altre migliaia nei mesi successivi</a:t>
            </a:r>
            <a:endParaRPr lang="it-IT" sz="1400" b="1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35" name="Rettangolo 34"/>
          <p:cNvSpPr/>
          <p:nvPr/>
        </p:nvSpPr>
        <p:spPr>
          <a:xfrm>
            <a:off x="4889498" y="4340547"/>
            <a:ext cx="1955802" cy="392258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  <a:prstDash val="dash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p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er le scorie radioattive</a:t>
            </a:r>
            <a:endParaRPr lang="it-IT" sz="1400" b="1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cxnSp>
        <p:nvCxnSpPr>
          <p:cNvPr id="37" name="Connettore 2 36"/>
          <p:cNvCxnSpPr>
            <a:stCxn id="14" idx="2"/>
            <a:endCxn id="34" idx="0"/>
          </p:cNvCxnSpPr>
          <p:nvPr/>
        </p:nvCxnSpPr>
        <p:spPr>
          <a:xfrm>
            <a:off x="3327399" y="3543300"/>
            <a:ext cx="0" cy="526252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0" name="Connettore 2 39"/>
          <p:cNvCxnSpPr>
            <a:stCxn id="34" idx="3"/>
            <a:endCxn id="35" idx="1"/>
          </p:cNvCxnSpPr>
          <p:nvPr/>
        </p:nvCxnSpPr>
        <p:spPr>
          <a:xfrm>
            <a:off x="4305300" y="4536676"/>
            <a:ext cx="584198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3" name="Rounded Rectangle 14"/>
          <p:cNvSpPr/>
          <p:nvPr/>
        </p:nvSpPr>
        <p:spPr>
          <a:xfrm>
            <a:off x="234949" y="5448223"/>
            <a:ext cx="1562102" cy="626454"/>
          </a:xfrm>
          <a:prstGeom prst="snip1Rect">
            <a:avLst/>
          </a:prstGeom>
          <a:solidFill>
            <a:srgbClr val="EFA436"/>
          </a:solidFill>
          <a:ln>
            <a:solidFill>
              <a:srgbClr val="EFA436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tIns="72000" bIns="72000">
            <a:spAutoFit/>
          </a:bodyPr>
          <a:lstStyle/>
          <a:p>
            <a:pPr algn="ctr">
              <a:defRPr/>
            </a:pPr>
            <a:r>
              <a:rPr lang="it-IT" sz="14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Il </a:t>
            </a:r>
            <a:r>
              <a:rPr lang="it-IT" sz="14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2</a:t>
            </a:r>
            <a:r>
              <a:rPr lang="it-IT" sz="14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 settembre 1945</a:t>
            </a:r>
            <a:endParaRPr lang="it-IT" sz="1400" b="1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44" name="Rettangolo 43"/>
          <p:cNvSpPr/>
          <p:nvPr/>
        </p:nvSpPr>
        <p:spPr>
          <a:xfrm>
            <a:off x="2349498" y="5448223"/>
            <a:ext cx="1955802" cy="626454"/>
          </a:xfrm>
          <a:prstGeom prst="rect">
            <a:avLst/>
          </a:prstGeom>
          <a:solidFill>
            <a:srgbClr val="F79646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b="1" dirty="0">
                <a:solidFill>
                  <a:schemeClr val="bg1"/>
                </a:solidFill>
                <a:latin typeface="Arial"/>
                <a:cs typeface="Arial"/>
              </a:rPr>
              <a:t>i</a:t>
            </a:r>
            <a:r>
              <a:rPr lang="it-IT" sz="1400" b="1" dirty="0" smtClean="0">
                <a:solidFill>
                  <a:schemeClr val="bg1"/>
                </a:solidFill>
                <a:latin typeface="Arial"/>
                <a:cs typeface="Arial"/>
              </a:rPr>
              <a:t>l Giappone si arrese senza condizioni</a:t>
            </a:r>
            <a:endParaRPr lang="it-IT" sz="1400" b="1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45" name="Rettangolo 44"/>
          <p:cNvSpPr/>
          <p:nvPr/>
        </p:nvSpPr>
        <p:spPr>
          <a:xfrm>
            <a:off x="4889498" y="5549834"/>
            <a:ext cx="1955802" cy="392258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  <a:prstDash val="dash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l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a guerra era davvero finita</a:t>
            </a:r>
            <a:endParaRPr lang="it-IT" sz="1400" b="1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cxnSp>
        <p:nvCxnSpPr>
          <p:cNvPr id="47" name="Connettore 2 46"/>
          <p:cNvCxnSpPr>
            <a:stCxn id="34" idx="2"/>
            <a:endCxn id="44" idx="0"/>
          </p:cNvCxnSpPr>
          <p:nvPr/>
        </p:nvCxnSpPr>
        <p:spPr>
          <a:xfrm>
            <a:off x="3327399" y="5003800"/>
            <a:ext cx="0" cy="444423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0" name="Connettore 2 49"/>
          <p:cNvCxnSpPr>
            <a:stCxn id="43" idx="0"/>
            <a:endCxn id="44" idx="1"/>
          </p:cNvCxnSpPr>
          <p:nvPr/>
        </p:nvCxnSpPr>
        <p:spPr>
          <a:xfrm>
            <a:off x="1797051" y="5761450"/>
            <a:ext cx="552447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3" name="Connettore 2 52"/>
          <p:cNvCxnSpPr>
            <a:stCxn id="44" idx="3"/>
          </p:cNvCxnSpPr>
          <p:nvPr/>
        </p:nvCxnSpPr>
        <p:spPr>
          <a:xfrm>
            <a:off x="4305300" y="5761450"/>
            <a:ext cx="584198" cy="15487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8" name="Pentagono 57"/>
          <p:cNvSpPr>
            <a:spLocks noChangeAspect="1"/>
          </p:cNvSpPr>
          <p:nvPr/>
        </p:nvSpPr>
        <p:spPr>
          <a:xfrm>
            <a:off x="8623301" y="6388124"/>
            <a:ext cx="497680" cy="395288"/>
          </a:xfrm>
          <a:prstGeom prst="homePlate">
            <a:avLst/>
          </a:prstGeom>
          <a:solidFill>
            <a:srgbClr val="EFA436"/>
          </a:solidFill>
          <a:ln>
            <a:solidFill>
              <a:srgbClr val="DE6D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19</a:t>
            </a:r>
            <a:endParaRPr lang="it-IT" sz="1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1414264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/>
          <p:cNvSpPr/>
          <p:nvPr/>
        </p:nvSpPr>
        <p:spPr>
          <a:xfrm>
            <a:off x="0" y="3175"/>
            <a:ext cx="7667625" cy="404813"/>
          </a:xfrm>
          <a:prstGeom prst="rect">
            <a:avLst/>
          </a:prstGeom>
          <a:solidFill>
            <a:srgbClr val="DE6D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ekton Pro" pitchFamily="34" charset="0"/>
              </a:rPr>
              <a:t>TRA 1940 e 1970: LA SECONDA GUERRA MONDIALE, LA GUERRA FREDDA, LA DECOLONIZZAZIONE</a:t>
            </a:r>
            <a:endParaRPr lang="it-IT" sz="1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ekton Pro" pitchFamily="34" charset="0"/>
            </a:endParaRPr>
          </a:p>
        </p:txBody>
      </p:sp>
      <p:sp>
        <p:nvSpPr>
          <p:cNvPr id="3" name="Rettangolo 2"/>
          <p:cNvSpPr/>
          <p:nvPr/>
        </p:nvSpPr>
        <p:spPr>
          <a:xfrm>
            <a:off x="7667625" y="0"/>
            <a:ext cx="1476375" cy="404813"/>
          </a:xfrm>
          <a:prstGeom prst="rect">
            <a:avLst/>
          </a:prstGeom>
          <a:solidFill>
            <a:srgbClr val="EFA43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60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SEZIONE </a:t>
            </a:r>
            <a:r>
              <a:rPr lang="it-IT" sz="160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3</a:t>
            </a:r>
            <a:endParaRPr lang="it-IT" sz="1600" dirty="0">
              <a:solidFill>
                <a:schemeClr val="tx1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4" name="Rettangolo 3"/>
          <p:cNvSpPr/>
          <p:nvPr/>
        </p:nvSpPr>
        <p:spPr>
          <a:xfrm>
            <a:off x="0" y="404813"/>
            <a:ext cx="7667625" cy="404812"/>
          </a:xfrm>
          <a:prstGeom prst="rect">
            <a:avLst/>
          </a:prstGeom>
          <a:solidFill>
            <a:srgbClr val="CA412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ekton Pro" charset="0"/>
                <a:ea typeface="Tekton Pro" charset="0"/>
                <a:cs typeface="Tekton Pro" charset="0"/>
              </a:rPr>
              <a:t>LA SECONDA GUERRA MONDIALE</a:t>
            </a:r>
            <a:endParaRPr lang="it-IT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ekton Pro" charset="0"/>
              <a:ea typeface="Tekton Pro" charset="0"/>
              <a:cs typeface="Tekton Pro" charset="0"/>
            </a:endParaRPr>
          </a:p>
        </p:txBody>
      </p:sp>
      <p:sp>
        <p:nvSpPr>
          <p:cNvPr id="5" name="Rettangolo 4"/>
          <p:cNvSpPr/>
          <p:nvPr/>
        </p:nvSpPr>
        <p:spPr>
          <a:xfrm>
            <a:off x="7667625" y="404813"/>
            <a:ext cx="1476375" cy="404812"/>
          </a:xfrm>
          <a:prstGeom prst="rect">
            <a:avLst/>
          </a:prstGeom>
          <a:solidFill>
            <a:srgbClr val="EFA43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600" dirty="0" smtClean="0">
                <a:solidFill>
                  <a:schemeClr val="tx1"/>
                </a:solidFill>
                <a:latin typeface="Arial"/>
                <a:cs typeface="Arial"/>
              </a:rPr>
              <a:t>UNITÀ 11</a:t>
            </a:r>
            <a:endParaRPr lang="it-IT" sz="16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6" name="Rettangolo 5"/>
          <p:cNvSpPr>
            <a:spLocks noChangeAspect="1"/>
          </p:cNvSpPr>
          <p:nvPr/>
        </p:nvSpPr>
        <p:spPr>
          <a:xfrm>
            <a:off x="217599" y="1070974"/>
            <a:ext cx="435511" cy="396875"/>
          </a:xfrm>
          <a:prstGeom prst="rect">
            <a:avLst/>
          </a:prstGeom>
          <a:solidFill>
            <a:srgbClr val="EFA436"/>
          </a:solidFill>
          <a:ln>
            <a:solidFill>
              <a:srgbClr val="EFA43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2400" b="1" dirty="0">
                <a:solidFill>
                  <a:srgbClr val="E14685"/>
                </a:solidFill>
                <a:latin typeface="Arial" pitchFamily="34" charset="0"/>
                <a:cs typeface="Arial" pitchFamily="34" charset="0"/>
              </a:rPr>
              <a:t>1</a:t>
            </a:r>
          </a:p>
        </p:txBody>
      </p:sp>
      <p:sp>
        <p:nvSpPr>
          <p:cNvPr id="7" name="CasellaDiTesto 6"/>
          <p:cNvSpPr txBox="1"/>
          <p:nvPr/>
        </p:nvSpPr>
        <p:spPr>
          <a:xfrm>
            <a:off x="977899" y="1070974"/>
            <a:ext cx="50800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b="1" dirty="0" smtClean="0">
                <a:solidFill>
                  <a:srgbClr val="E14685"/>
                </a:solidFill>
                <a:latin typeface="Arial" pitchFamily="34" charset="0"/>
                <a:cs typeface="Arial" pitchFamily="34" charset="0"/>
              </a:rPr>
              <a:t>1939-1940, LO SCOPPIO DELLA GUERRA</a:t>
            </a:r>
            <a:endParaRPr lang="it-IT" b="1" i="1" dirty="0">
              <a:solidFill>
                <a:srgbClr val="E14685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ounded Rectangle 14"/>
          <p:cNvSpPr/>
          <p:nvPr/>
        </p:nvSpPr>
        <p:spPr>
          <a:xfrm>
            <a:off x="217599" y="1776481"/>
            <a:ext cx="2043001" cy="392258"/>
          </a:xfrm>
          <a:prstGeom prst="snip1Rect">
            <a:avLst/>
          </a:prstGeom>
          <a:solidFill>
            <a:srgbClr val="EFA436"/>
          </a:solidFill>
          <a:ln>
            <a:solidFill>
              <a:srgbClr val="EFA436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tIns="72000" bIns="72000">
            <a:spAutoFit/>
          </a:bodyPr>
          <a:lstStyle/>
          <a:p>
            <a:pPr algn="ctr">
              <a:defRPr/>
            </a:pPr>
            <a:r>
              <a:rPr lang="it-IT" sz="14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Il 1° settembre 1939</a:t>
            </a:r>
            <a:endParaRPr lang="it-IT" sz="1400" b="1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9" name="Rettangolo 8"/>
          <p:cNvSpPr/>
          <p:nvPr/>
        </p:nvSpPr>
        <p:spPr>
          <a:xfrm>
            <a:off x="2832098" y="1776481"/>
            <a:ext cx="3225802" cy="392258"/>
          </a:xfrm>
          <a:prstGeom prst="rect">
            <a:avLst/>
          </a:prstGeom>
          <a:solidFill>
            <a:schemeClr val="accent6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b="1" dirty="0">
                <a:solidFill>
                  <a:schemeClr val="bg1"/>
                </a:solidFill>
                <a:latin typeface="Arial"/>
                <a:cs typeface="Arial"/>
              </a:rPr>
              <a:t>i</a:t>
            </a:r>
            <a:r>
              <a:rPr lang="it-IT" sz="1400" b="1" dirty="0" smtClean="0">
                <a:solidFill>
                  <a:schemeClr val="bg1"/>
                </a:solidFill>
                <a:latin typeface="Arial"/>
                <a:cs typeface="Arial"/>
              </a:rPr>
              <a:t> tedeschi invasero la Polonia senza dichiarazione di guerra</a:t>
            </a:r>
            <a:endParaRPr lang="it-IT" sz="1400" b="1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10" name="Rettangolo 9"/>
          <p:cNvSpPr/>
          <p:nvPr/>
        </p:nvSpPr>
        <p:spPr>
          <a:xfrm>
            <a:off x="6769098" y="1776481"/>
            <a:ext cx="2146301" cy="392258"/>
          </a:xfrm>
          <a:prstGeom prst="rect">
            <a:avLst/>
          </a:prstGeom>
          <a:solidFill>
            <a:schemeClr val="accent6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b="1" dirty="0">
                <a:solidFill>
                  <a:schemeClr val="bg1"/>
                </a:solidFill>
                <a:latin typeface="Arial"/>
                <a:cs typeface="Arial"/>
              </a:rPr>
              <a:t>i</a:t>
            </a:r>
            <a:r>
              <a:rPr lang="it-IT" sz="1400" b="1" dirty="0" smtClean="0">
                <a:solidFill>
                  <a:schemeClr val="bg1"/>
                </a:solidFill>
                <a:latin typeface="Arial"/>
                <a:cs typeface="Arial"/>
              </a:rPr>
              <a:t>niziò la Seconda guerra mondiale</a:t>
            </a:r>
            <a:endParaRPr lang="it-IT" sz="1400" b="1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cxnSp>
        <p:nvCxnSpPr>
          <p:cNvPr id="12" name="Connettore 2 11"/>
          <p:cNvCxnSpPr>
            <a:stCxn id="8" idx="0"/>
            <a:endCxn id="9" idx="1"/>
          </p:cNvCxnSpPr>
          <p:nvPr/>
        </p:nvCxnSpPr>
        <p:spPr>
          <a:xfrm>
            <a:off x="2260600" y="1972610"/>
            <a:ext cx="571498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Connettore 2 14"/>
          <p:cNvCxnSpPr>
            <a:stCxn id="9" idx="3"/>
            <a:endCxn id="10" idx="1"/>
          </p:cNvCxnSpPr>
          <p:nvPr/>
        </p:nvCxnSpPr>
        <p:spPr>
          <a:xfrm>
            <a:off x="6057900" y="1972610"/>
            <a:ext cx="711198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Rettangolo 16"/>
          <p:cNvSpPr/>
          <p:nvPr/>
        </p:nvSpPr>
        <p:spPr>
          <a:xfrm>
            <a:off x="927096" y="2617056"/>
            <a:ext cx="3225802" cy="392258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Francia e Gran Bretagna dichiararono guerra alla Germania</a:t>
            </a:r>
            <a:endParaRPr lang="it-IT" sz="14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18" name="Rettangolo 17"/>
          <p:cNvSpPr/>
          <p:nvPr/>
        </p:nvSpPr>
        <p:spPr>
          <a:xfrm>
            <a:off x="4819650" y="2617056"/>
            <a:ext cx="2476500" cy="392258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Stati Uniti e Giappone si dichiararono neutrali</a:t>
            </a:r>
            <a:endParaRPr lang="it-IT" sz="14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cxnSp>
        <p:nvCxnSpPr>
          <p:cNvPr id="20" name="Connettore 2 19"/>
          <p:cNvCxnSpPr>
            <a:stCxn id="9" idx="2"/>
            <a:endCxn id="18" idx="0"/>
          </p:cNvCxnSpPr>
          <p:nvPr/>
        </p:nvCxnSpPr>
        <p:spPr>
          <a:xfrm>
            <a:off x="4444999" y="2168739"/>
            <a:ext cx="1612901" cy="448317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Connettore 2 22"/>
          <p:cNvCxnSpPr>
            <a:stCxn id="9" idx="2"/>
            <a:endCxn id="17" idx="0"/>
          </p:cNvCxnSpPr>
          <p:nvPr/>
        </p:nvCxnSpPr>
        <p:spPr>
          <a:xfrm flipH="1">
            <a:off x="2539997" y="2168739"/>
            <a:ext cx="1905002" cy="448317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" name="Rounded Rectangle 14"/>
          <p:cNvSpPr/>
          <p:nvPr/>
        </p:nvSpPr>
        <p:spPr>
          <a:xfrm>
            <a:off x="217599" y="3376681"/>
            <a:ext cx="2043001" cy="392258"/>
          </a:xfrm>
          <a:prstGeom prst="snip1Rect">
            <a:avLst/>
          </a:prstGeom>
          <a:solidFill>
            <a:srgbClr val="EFA436"/>
          </a:solidFill>
          <a:ln>
            <a:solidFill>
              <a:srgbClr val="EFA436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tIns="72000" bIns="72000">
            <a:spAutoFit/>
          </a:bodyPr>
          <a:lstStyle/>
          <a:p>
            <a:pPr algn="ctr">
              <a:defRPr/>
            </a:pPr>
            <a:r>
              <a:rPr lang="it-IT" sz="14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Il 17 settembre 1939</a:t>
            </a:r>
            <a:endParaRPr lang="it-IT" sz="1400" b="1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26" name="Rettangolo 25"/>
          <p:cNvSpPr/>
          <p:nvPr/>
        </p:nvSpPr>
        <p:spPr>
          <a:xfrm>
            <a:off x="2832098" y="3376681"/>
            <a:ext cx="2476500" cy="392258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i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 russi occuparono la parte orientale della Polonia</a:t>
            </a:r>
            <a:endParaRPr lang="it-IT" sz="14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27" name="Rettangolo 26"/>
          <p:cNvSpPr/>
          <p:nvPr/>
        </p:nvSpPr>
        <p:spPr>
          <a:xfrm>
            <a:off x="5810250" y="3376681"/>
            <a:ext cx="2476500" cy="392258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  <a:prstDash val="dash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s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econdo il patto Molotov-</a:t>
            </a:r>
            <a:r>
              <a:rPr lang="it-IT" sz="1400" dirty="0" err="1" smtClean="0">
                <a:solidFill>
                  <a:schemeClr val="tx1"/>
                </a:solidFill>
                <a:latin typeface="Arial"/>
                <a:cs typeface="Arial"/>
              </a:rPr>
              <a:t>Ribbentrop</a:t>
            </a:r>
            <a:endParaRPr lang="it-IT" sz="14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cxnSp>
        <p:nvCxnSpPr>
          <p:cNvPr id="29" name="Connettore 2 28"/>
          <p:cNvCxnSpPr>
            <a:stCxn id="25" idx="0"/>
            <a:endCxn id="26" idx="1"/>
          </p:cNvCxnSpPr>
          <p:nvPr/>
        </p:nvCxnSpPr>
        <p:spPr>
          <a:xfrm>
            <a:off x="2260600" y="3572810"/>
            <a:ext cx="571498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Connettore 2 31"/>
          <p:cNvCxnSpPr>
            <a:stCxn id="26" idx="3"/>
            <a:endCxn id="27" idx="1"/>
          </p:cNvCxnSpPr>
          <p:nvPr/>
        </p:nvCxnSpPr>
        <p:spPr>
          <a:xfrm>
            <a:off x="5308598" y="3572810"/>
            <a:ext cx="501652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4" name="Rettangolo 33"/>
          <p:cNvSpPr/>
          <p:nvPr/>
        </p:nvSpPr>
        <p:spPr>
          <a:xfrm>
            <a:off x="2832098" y="5055456"/>
            <a:ext cx="2476500" cy="392258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  <a:prstDash val="dash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l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a Polonia non esisteva più</a:t>
            </a:r>
            <a:endParaRPr lang="it-IT" sz="14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38" name="Rounded Rectangle 14"/>
          <p:cNvSpPr/>
          <p:nvPr/>
        </p:nvSpPr>
        <p:spPr>
          <a:xfrm>
            <a:off x="217599" y="4229956"/>
            <a:ext cx="2043001" cy="392258"/>
          </a:xfrm>
          <a:prstGeom prst="snip1Rect">
            <a:avLst/>
          </a:prstGeom>
          <a:solidFill>
            <a:srgbClr val="EFA436"/>
          </a:solidFill>
          <a:ln>
            <a:solidFill>
              <a:srgbClr val="EFA436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tIns="72000" bIns="72000">
            <a:spAutoFit/>
          </a:bodyPr>
          <a:lstStyle/>
          <a:p>
            <a:pPr algn="ctr">
              <a:defRPr/>
            </a:pPr>
            <a:r>
              <a:rPr lang="it-IT" sz="14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Il 27 settembre 1939</a:t>
            </a:r>
            <a:endParaRPr lang="it-IT" sz="1400" b="1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40" name="Rettangolo 39"/>
          <p:cNvSpPr/>
          <p:nvPr/>
        </p:nvSpPr>
        <p:spPr>
          <a:xfrm>
            <a:off x="2832098" y="4229956"/>
            <a:ext cx="2476500" cy="392258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Varsavia cadde in mano tedesca</a:t>
            </a:r>
            <a:endParaRPr lang="it-IT" sz="14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cxnSp>
        <p:nvCxnSpPr>
          <p:cNvPr id="42" name="Connettore 2 41"/>
          <p:cNvCxnSpPr>
            <a:stCxn id="38" idx="0"/>
            <a:endCxn id="40" idx="1"/>
          </p:cNvCxnSpPr>
          <p:nvPr/>
        </p:nvCxnSpPr>
        <p:spPr>
          <a:xfrm>
            <a:off x="2260600" y="4426085"/>
            <a:ext cx="571498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50" name="Immagine 4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05501" y="3880611"/>
            <a:ext cx="2019296" cy="2861570"/>
          </a:xfrm>
          <a:prstGeom prst="rect">
            <a:avLst/>
          </a:prstGeom>
        </p:spPr>
      </p:pic>
      <p:cxnSp>
        <p:nvCxnSpPr>
          <p:cNvPr id="53" name="Connettore 2 52"/>
          <p:cNvCxnSpPr>
            <a:stCxn id="26" idx="2"/>
            <a:endCxn id="40" idx="0"/>
          </p:cNvCxnSpPr>
          <p:nvPr/>
        </p:nvCxnSpPr>
        <p:spPr>
          <a:xfrm>
            <a:off x="4070348" y="3768939"/>
            <a:ext cx="0" cy="461017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6" name="Connettore 2 55"/>
          <p:cNvCxnSpPr>
            <a:stCxn id="40" idx="2"/>
            <a:endCxn id="34" idx="0"/>
          </p:cNvCxnSpPr>
          <p:nvPr/>
        </p:nvCxnSpPr>
        <p:spPr>
          <a:xfrm>
            <a:off x="4070348" y="4622214"/>
            <a:ext cx="0" cy="433242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8" name="Pentagono 57"/>
          <p:cNvSpPr>
            <a:spLocks noChangeAspect="1"/>
          </p:cNvSpPr>
          <p:nvPr/>
        </p:nvSpPr>
        <p:spPr>
          <a:xfrm>
            <a:off x="8528050" y="6237312"/>
            <a:ext cx="395287" cy="395288"/>
          </a:xfrm>
          <a:prstGeom prst="homePlate">
            <a:avLst/>
          </a:prstGeom>
          <a:solidFill>
            <a:srgbClr val="EFA436"/>
          </a:solidFill>
          <a:ln>
            <a:solidFill>
              <a:srgbClr val="DE6D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xmlns="" val="9538959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/>
          <p:cNvSpPr/>
          <p:nvPr/>
        </p:nvSpPr>
        <p:spPr>
          <a:xfrm>
            <a:off x="0" y="3175"/>
            <a:ext cx="7667625" cy="404813"/>
          </a:xfrm>
          <a:prstGeom prst="rect">
            <a:avLst/>
          </a:prstGeom>
          <a:solidFill>
            <a:srgbClr val="DE6D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ekton Pro" pitchFamily="34" charset="0"/>
              </a:rPr>
              <a:t>TRA 1940 e 1970: LA SECONDA GUERRA MONDIALE, LA GUERRA FREDDA, LA DECOLONIZZAZIONE</a:t>
            </a:r>
            <a:endParaRPr lang="it-IT" sz="1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ekton Pro" pitchFamily="34" charset="0"/>
            </a:endParaRPr>
          </a:p>
        </p:txBody>
      </p:sp>
      <p:sp>
        <p:nvSpPr>
          <p:cNvPr id="3" name="Rettangolo 2"/>
          <p:cNvSpPr/>
          <p:nvPr/>
        </p:nvSpPr>
        <p:spPr>
          <a:xfrm>
            <a:off x="7667625" y="0"/>
            <a:ext cx="1476375" cy="404813"/>
          </a:xfrm>
          <a:prstGeom prst="rect">
            <a:avLst/>
          </a:prstGeom>
          <a:solidFill>
            <a:srgbClr val="EFA43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60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SEZIONE </a:t>
            </a:r>
            <a:r>
              <a:rPr lang="it-IT" sz="160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3</a:t>
            </a:r>
            <a:endParaRPr lang="it-IT" sz="1600" dirty="0">
              <a:solidFill>
                <a:schemeClr val="tx1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4" name="Rettangolo 3"/>
          <p:cNvSpPr/>
          <p:nvPr/>
        </p:nvSpPr>
        <p:spPr>
          <a:xfrm>
            <a:off x="0" y="404813"/>
            <a:ext cx="7667625" cy="404812"/>
          </a:xfrm>
          <a:prstGeom prst="rect">
            <a:avLst/>
          </a:prstGeom>
          <a:solidFill>
            <a:srgbClr val="CA412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ekton Pro" charset="0"/>
                <a:ea typeface="Tekton Pro" charset="0"/>
                <a:cs typeface="Tekton Pro" charset="0"/>
              </a:rPr>
              <a:t>LA SECONDA GUERRA MONDIALE</a:t>
            </a:r>
            <a:endParaRPr lang="it-IT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ekton Pro" charset="0"/>
              <a:ea typeface="Tekton Pro" charset="0"/>
              <a:cs typeface="Tekton Pro" charset="0"/>
            </a:endParaRPr>
          </a:p>
        </p:txBody>
      </p:sp>
      <p:sp>
        <p:nvSpPr>
          <p:cNvPr id="5" name="Rettangolo 4"/>
          <p:cNvSpPr/>
          <p:nvPr/>
        </p:nvSpPr>
        <p:spPr>
          <a:xfrm>
            <a:off x="7667625" y="404813"/>
            <a:ext cx="1476375" cy="404812"/>
          </a:xfrm>
          <a:prstGeom prst="rect">
            <a:avLst/>
          </a:prstGeom>
          <a:solidFill>
            <a:srgbClr val="EFA43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600" dirty="0" smtClean="0">
                <a:solidFill>
                  <a:schemeClr val="tx1"/>
                </a:solidFill>
                <a:latin typeface="Arial"/>
                <a:cs typeface="Arial"/>
              </a:rPr>
              <a:t>UNITÀ 11</a:t>
            </a:r>
            <a:endParaRPr lang="it-IT" sz="16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6" name="Rettangolo 5"/>
          <p:cNvSpPr>
            <a:spLocks noChangeAspect="1"/>
          </p:cNvSpPr>
          <p:nvPr/>
        </p:nvSpPr>
        <p:spPr>
          <a:xfrm>
            <a:off x="217599" y="1070974"/>
            <a:ext cx="435511" cy="396875"/>
          </a:xfrm>
          <a:prstGeom prst="rect">
            <a:avLst/>
          </a:prstGeom>
          <a:solidFill>
            <a:srgbClr val="EFA436"/>
          </a:solidFill>
          <a:ln>
            <a:solidFill>
              <a:srgbClr val="EFA43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2400" b="1" dirty="0">
                <a:solidFill>
                  <a:srgbClr val="E14685"/>
                </a:solidFill>
                <a:latin typeface="Arial" pitchFamily="34" charset="0"/>
                <a:cs typeface="Arial" pitchFamily="34" charset="0"/>
              </a:rPr>
              <a:t>6</a:t>
            </a:r>
          </a:p>
        </p:txBody>
      </p:sp>
      <p:sp>
        <p:nvSpPr>
          <p:cNvPr id="7" name="CasellaDiTesto 6"/>
          <p:cNvSpPr txBox="1"/>
          <p:nvPr/>
        </p:nvSpPr>
        <p:spPr>
          <a:xfrm>
            <a:off x="749301" y="1070974"/>
            <a:ext cx="8255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b="1" dirty="0" smtClean="0">
                <a:solidFill>
                  <a:srgbClr val="E14685"/>
                </a:solidFill>
                <a:latin typeface="Arial" pitchFamily="34" charset="0"/>
                <a:cs typeface="Arial" pitchFamily="34" charset="0"/>
              </a:rPr>
              <a:t>GRANDI POTENZE E «SFERE DI </a:t>
            </a:r>
            <a:r>
              <a:rPr lang="it-IT" b="1" dirty="0">
                <a:solidFill>
                  <a:srgbClr val="E14685"/>
                </a:solidFill>
                <a:latin typeface="Arial" pitchFamily="34" charset="0"/>
                <a:cs typeface="Arial" pitchFamily="34" charset="0"/>
              </a:rPr>
              <a:t>INFLUENZA». </a:t>
            </a:r>
            <a:r>
              <a:rPr lang="it-IT" b="1" dirty="0" smtClean="0">
                <a:solidFill>
                  <a:srgbClr val="E14685"/>
                </a:solidFill>
                <a:latin typeface="Arial" pitchFamily="34" charset="0"/>
                <a:cs typeface="Arial" pitchFamily="34" charset="0"/>
              </a:rPr>
              <a:t>IL PROCESSO DI NORIMBERGA </a:t>
            </a:r>
            <a:endParaRPr lang="it-IT" b="1" i="1" dirty="0">
              <a:solidFill>
                <a:srgbClr val="E14685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ounded Rectangle 14"/>
          <p:cNvSpPr/>
          <p:nvPr/>
        </p:nvSpPr>
        <p:spPr>
          <a:xfrm>
            <a:off x="217598" y="2019223"/>
            <a:ext cx="1839802" cy="626454"/>
          </a:xfrm>
          <a:prstGeom prst="snip1Rect">
            <a:avLst/>
          </a:prstGeom>
          <a:solidFill>
            <a:srgbClr val="EFA436"/>
          </a:solidFill>
          <a:ln>
            <a:solidFill>
              <a:srgbClr val="EFA436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tIns="72000" bIns="72000">
            <a:spAutoFit/>
          </a:bodyPr>
          <a:lstStyle/>
          <a:p>
            <a:pPr algn="ctr">
              <a:defRPr/>
            </a:pPr>
            <a:r>
              <a:rPr lang="it-IT" sz="14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Tra il 4 e l’11 febbraio 1945</a:t>
            </a:r>
            <a:endParaRPr lang="it-IT" sz="1400" b="1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9" name="Rettangolo 8"/>
          <p:cNvSpPr/>
          <p:nvPr/>
        </p:nvSpPr>
        <p:spPr>
          <a:xfrm>
            <a:off x="2679698" y="2019223"/>
            <a:ext cx="2286002" cy="626454"/>
          </a:xfrm>
          <a:prstGeom prst="rect">
            <a:avLst/>
          </a:prstGeom>
          <a:solidFill>
            <a:srgbClr val="F79646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b="1" dirty="0" smtClean="0">
                <a:solidFill>
                  <a:schemeClr val="bg1"/>
                </a:solidFill>
                <a:latin typeface="Arial"/>
                <a:cs typeface="Arial"/>
              </a:rPr>
              <a:t>Stalin, Roosevelt e Churchill si incontrarono a Jalta</a:t>
            </a:r>
            <a:endParaRPr lang="it-IT" sz="1400" b="1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cxnSp>
        <p:nvCxnSpPr>
          <p:cNvPr id="11" name="Connettore 2 10"/>
          <p:cNvCxnSpPr>
            <a:stCxn id="8" idx="0"/>
            <a:endCxn id="9" idx="1"/>
          </p:cNvCxnSpPr>
          <p:nvPr/>
        </p:nvCxnSpPr>
        <p:spPr>
          <a:xfrm>
            <a:off x="2057400" y="2332450"/>
            <a:ext cx="622298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Rettangolo 12"/>
          <p:cNvSpPr/>
          <p:nvPr/>
        </p:nvSpPr>
        <p:spPr>
          <a:xfrm>
            <a:off x="5711822" y="2019223"/>
            <a:ext cx="2733677" cy="626454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  <a:prstDash val="dash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p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er decidere la sistemazione politico-territoriale del mondo dopo la guerra</a:t>
            </a:r>
            <a:endParaRPr lang="it-IT" sz="1400" b="1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cxnSp>
        <p:nvCxnSpPr>
          <p:cNvPr id="15" name="Connettore 2 14"/>
          <p:cNvCxnSpPr>
            <a:stCxn id="9" idx="3"/>
            <a:endCxn id="13" idx="1"/>
          </p:cNvCxnSpPr>
          <p:nvPr/>
        </p:nvCxnSpPr>
        <p:spPr>
          <a:xfrm>
            <a:off x="4965700" y="2332450"/>
            <a:ext cx="746122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Rettangolo 16"/>
          <p:cNvSpPr/>
          <p:nvPr/>
        </p:nvSpPr>
        <p:spPr>
          <a:xfrm>
            <a:off x="4216397" y="2913852"/>
            <a:ext cx="4419603" cy="392258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d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ivisione della Germania in 4 zone di occupazione assegnata ai vincitori (Usa, Urss, Inghilterra, Francia)</a:t>
            </a:r>
            <a:endParaRPr lang="it-IT" sz="1400" b="1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18" name="Rettangolo 17"/>
          <p:cNvSpPr/>
          <p:nvPr/>
        </p:nvSpPr>
        <p:spPr>
          <a:xfrm>
            <a:off x="4216396" y="3459952"/>
            <a:ext cx="4419604" cy="392258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s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militarizzazione e denazificazione della Germania</a:t>
            </a:r>
            <a:endParaRPr lang="it-IT" sz="1400" b="1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19" name="Rettangolo 18"/>
          <p:cNvSpPr/>
          <p:nvPr/>
        </p:nvSpPr>
        <p:spPr>
          <a:xfrm>
            <a:off x="4216396" y="4006052"/>
            <a:ext cx="4419603" cy="392258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p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agamento da parte della Germania di riparazioni di guerra</a:t>
            </a:r>
            <a:endParaRPr lang="it-IT" sz="1400" b="1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20" name="Rettangolo 19"/>
          <p:cNvSpPr/>
          <p:nvPr/>
        </p:nvSpPr>
        <p:spPr>
          <a:xfrm>
            <a:off x="4216397" y="4552152"/>
            <a:ext cx="4419602" cy="392258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n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ei Paesi liberati si sarebbero svolte libere elezioni</a:t>
            </a:r>
            <a:endParaRPr lang="it-IT" sz="1400" b="1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21" name="Rettangolo 20"/>
          <p:cNvSpPr/>
          <p:nvPr/>
        </p:nvSpPr>
        <p:spPr>
          <a:xfrm>
            <a:off x="4216397" y="5110952"/>
            <a:ext cx="4419602" cy="392258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c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reazione dell’Organizzazione delle Nazioni Unite (</a:t>
            </a:r>
            <a:r>
              <a:rPr lang="it-IT" sz="1400" b="1" dirty="0" smtClean="0">
                <a:solidFill>
                  <a:schemeClr val="tx1"/>
                </a:solidFill>
                <a:latin typeface="Arial"/>
                <a:cs typeface="Arial"/>
              </a:rPr>
              <a:t>Onu)</a:t>
            </a:r>
            <a:endParaRPr lang="it-IT" sz="1400" b="1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cxnSp>
        <p:nvCxnSpPr>
          <p:cNvPr id="23" name="Connettore 1 22"/>
          <p:cNvCxnSpPr>
            <a:stCxn id="9" idx="2"/>
          </p:cNvCxnSpPr>
          <p:nvPr/>
        </p:nvCxnSpPr>
        <p:spPr>
          <a:xfrm flipH="1">
            <a:off x="3810000" y="2645677"/>
            <a:ext cx="12699" cy="2650223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Connettore 2 25"/>
          <p:cNvCxnSpPr>
            <a:endCxn id="21" idx="1"/>
          </p:cNvCxnSpPr>
          <p:nvPr/>
        </p:nvCxnSpPr>
        <p:spPr>
          <a:xfrm>
            <a:off x="3810000" y="5295900"/>
            <a:ext cx="406397" cy="11181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Connettore 2 28"/>
          <p:cNvCxnSpPr>
            <a:endCxn id="17" idx="1"/>
          </p:cNvCxnSpPr>
          <p:nvPr/>
        </p:nvCxnSpPr>
        <p:spPr>
          <a:xfrm>
            <a:off x="3822699" y="3109981"/>
            <a:ext cx="393698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Connettore 2 32"/>
          <p:cNvCxnSpPr>
            <a:endCxn id="18" idx="1"/>
          </p:cNvCxnSpPr>
          <p:nvPr/>
        </p:nvCxnSpPr>
        <p:spPr>
          <a:xfrm>
            <a:off x="3822699" y="3656081"/>
            <a:ext cx="393697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0" name="Connettore 2 39"/>
          <p:cNvCxnSpPr>
            <a:endCxn id="19" idx="1"/>
          </p:cNvCxnSpPr>
          <p:nvPr/>
        </p:nvCxnSpPr>
        <p:spPr>
          <a:xfrm>
            <a:off x="3822699" y="4202181"/>
            <a:ext cx="393697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Connettore 2 43"/>
          <p:cNvCxnSpPr>
            <a:endCxn id="20" idx="1"/>
          </p:cNvCxnSpPr>
          <p:nvPr/>
        </p:nvCxnSpPr>
        <p:spPr>
          <a:xfrm>
            <a:off x="3810000" y="4748281"/>
            <a:ext cx="406397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7" name="Pentagono 46"/>
          <p:cNvSpPr>
            <a:spLocks noChangeAspect="1"/>
          </p:cNvSpPr>
          <p:nvPr/>
        </p:nvSpPr>
        <p:spPr>
          <a:xfrm>
            <a:off x="8623301" y="6388124"/>
            <a:ext cx="497680" cy="395288"/>
          </a:xfrm>
          <a:prstGeom prst="homePlate">
            <a:avLst/>
          </a:prstGeom>
          <a:solidFill>
            <a:srgbClr val="EFA436"/>
          </a:solidFill>
          <a:ln>
            <a:solidFill>
              <a:srgbClr val="DE6D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20</a:t>
            </a:r>
            <a:endParaRPr lang="it-IT" sz="1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4025874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/>
          <p:cNvSpPr/>
          <p:nvPr/>
        </p:nvSpPr>
        <p:spPr>
          <a:xfrm>
            <a:off x="0" y="3175"/>
            <a:ext cx="7667625" cy="404813"/>
          </a:xfrm>
          <a:prstGeom prst="rect">
            <a:avLst/>
          </a:prstGeom>
          <a:solidFill>
            <a:srgbClr val="DE6D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ekton Pro" pitchFamily="34" charset="0"/>
              </a:rPr>
              <a:t>TRA 1940 e 1970: LA SECONDA GUERRA MONDIALE, LA GUERRA FREDDA, LA DECOLONIZZAZIONE</a:t>
            </a:r>
            <a:endParaRPr lang="it-IT" sz="1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ekton Pro" pitchFamily="34" charset="0"/>
            </a:endParaRPr>
          </a:p>
        </p:txBody>
      </p:sp>
      <p:sp>
        <p:nvSpPr>
          <p:cNvPr id="3" name="Rettangolo 2"/>
          <p:cNvSpPr/>
          <p:nvPr/>
        </p:nvSpPr>
        <p:spPr>
          <a:xfrm>
            <a:off x="7667625" y="0"/>
            <a:ext cx="1476375" cy="404813"/>
          </a:xfrm>
          <a:prstGeom prst="rect">
            <a:avLst/>
          </a:prstGeom>
          <a:solidFill>
            <a:srgbClr val="EFA43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60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SEZIONE </a:t>
            </a:r>
            <a:r>
              <a:rPr lang="it-IT" sz="160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3</a:t>
            </a:r>
            <a:endParaRPr lang="it-IT" sz="1600" dirty="0">
              <a:solidFill>
                <a:schemeClr val="tx1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4" name="Rettangolo 3"/>
          <p:cNvSpPr/>
          <p:nvPr/>
        </p:nvSpPr>
        <p:spPr>
          <a:xfrm>
            <a:off x="0" y="404813"/>
            <a:ext cx="7667625" cy="404812"/>
          </a:xfrm>
          <a:prstGeom prst="rect">
            <a:avLst/>
          </a:prstGeom>
          <a:solidFill>
            <a:srgbClr val="CA412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ekton Pro" charset="0"/>
                <a:ea typeface="Tekton Pro" charset="0"/>
                <a:cs typeface="Tekton Pro" charset="0"/>
              </a:rPr>
              <a:t>LA SECONDA GUERRA MONDIALE</a:t>
            </a:r>
            <a:endParaRPr lang="it-IT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ekton Pro" charset="0"/>
              <a:ea typeface="Tekton Pro" charset="0"/>
              <a:cs typeface="Tekton Pro" charset="0"/>
            </a:endParaRPr>
          </a:p>
        </p:txBody>
      </p:sp>
      <p:sp>
        <p:nvSpPr>
          <p:cNvPr id="5" name="Rettangolo 4"/>
          <p:cNvSpPr/>
          <p:nvPr/>
        </p:nvSpPr>
        <p:spPr>
          <a:xfrm>
            <a:off x="7667625" y="404813"/>
            <a:ext cx="1476375" cy="404812"/>
          </a:xfrm>
          <a:prstGeom prst="rect">
            <a:avLst/>
          </a:prstGeom>
          <a:solidFill>
            <a:srgbClr val="EFA43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600" dirty="0" smtClean="0">
                <a:solidFill>
                  <a:schemeClr val="tx1"/>
                </a:solidFill>
                <a:latin typeface="Arial"/>
                <a:cs typeface="Arial"/>
              </a:rPr>
              <a:t>UNITÀ 11</a:t>
            </a:r>
            <a:endParaRPr lang="it-IT" sz="16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6" name="Rounded Rectangle 14"/>
          <p:cNvSpPr/>
          <p:nvPr/>
        </p:nvSpPr>
        <p:spPr>
          <a:xfrm>
            <a:off x="217598" y="1066723"/>
            <a:ext cx="2436702" cy="626454"/>
          </a:xfrm>
          <a:prstGeom prst="snip1Rect">
            <a:avLst/>
          </a:prstGeom>
          <a:solidFill>
            <a:srgbClr val="EFA436"/>
          </a:solidFill>
          <a:ln>
            <a:solidFill>
              <a:srgbClr val="EFA436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tIns="72000" bIns="72000">
            <a:spAutoFit/>
          </a:bodyPr>
          <a:lstStyle/>
          <a:p>
            <a:pPr algn="ctr">
              <a:defRPr/>
            </a:pPr>
            <a:r>
              <a:rPr lang="it-IT" sz="14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Tra il 14 novembre 1945 e il 1° ottobre 1946</a:t>
            </a:r>
            <a:endParaRPr lang="it-IT" sz="1400" b="1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7" name="Rettangolo 6"/>
          <p:cNvSpPr/>
          <p:nvPr/>
        </p:nvSpPr>
        <p:spPr>
          <a:xfrm>
            <a:off x="3149598" y="1066723"/>
            <a:ext cx="2286002" cy="626454"/>
          </a:xfrm>
          <a:prstGeom prst="rect">
            <a:avLst/>
          </a:prstGeom>
          <a:solidFill>
            <a:srgbClr val="F79646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b="1" dirty="0">
                <a:solidFill>
                  <a:schemeClr val="bg1"/>
                </a:solidFill>
                <a:latin typeface="Arial"/>
                <a:cs typeface="Arial"/>
              </a:rPr>
              <a:t>c</a:t>
            </a:r>
            <a:r>
              <a:rPr lang="it-IT" sz="1400" b="1" dirty="0" smtClean="0">
                <a:solidFill>
                  <a:schemeClr val="bg1"/>
                </a:solidFill>
                <a:latin typeface="Arial"/>
                <a:cs typeface="Arial"/>
              </a:rPr>
              <a:t>i fu il processo di Norimberga</a:t>
            </a:r>
            <a:endParaRPr lang="it-IT" sz="1400" b="1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8" name="Rettangolo 7"/>
          <p:cNvSpPr/>
          <p:nvPr/>
        </p:nvSpPr>
        <p:spPr>
          <a:xfrm>
            <a:off x="3149598" y="2177252"/>
            <a:ext cx="2286002" cy="392258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  <a:prstDash val="dash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c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ontro i gerarchi nazisti</a:t>
            </a:r>
            <a:endParaRPr lang="it-IT" sz="1400" b="1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9" name="Rettangolo 8"/>
          <p:cNvSpPr/>
          <p:nvPr/>
        </p:nvSpPr>
        <p:spPr>
          <a:xfrm>
            <a:off x="3149598" y="2977352"/>
            <a:ext cx="2286002" cy="392258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c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ondannati per</a:t>
            </a:r>
            <a:endParaRPr lang="it-IT" sz="1400" b="1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10" name="Rettangolo 9"/>
          <p:cNvSpPr/>
          <p:nvPr/>
        </p:nvSpPr>
        <p:spPr>
          <a:xfrm>
            <a:off x="6118223" y="2445394"/>
            <a:ext cx="1920877" cy="392258"/>
          </a:xfrm>
          <a:prstGeom prst="rect">
            <a:avLst/>
          </a:prstGeom>
          <a:solidFill>
            <a:srgbClr val="F79646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b="1" dirty="0">
                <a:solidFill>
                  <a:schemeClr val="bg1"/>
                </a:solidFill>
                <a:latin typeface="Arial"/>
                <a:cs typeface="Arial"/>
              </a:rPr>
              <a:t>c</a:t>
            </a:r>
            <a:r>
              <a:rPr lang="it-IT" sz="1400" b="1" dirty="0" smtClean="0">
                <a:solidFill>
                  <a:schemeClr val="bg1"/>
                </a:solidFill>
                <a:latin typeface="Arial"/>
                <a:cs typeface="Arial"/>
              </a:rPr>
              <a:t>rimini contro la pace</a:t>
            </a:r>
            <a:endParaRPr lang="it-IT" sz="1400" b="1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11" name="Rettangolo 10"/>
          <p:cNvSpPr/>
          <p:nvPr/>
        </p:nvSpPr>
        <p:spPr>
          <a:xfrm>
            <a:off x="6118223" y="2977352"/>
            <a:ext cx="1920877" cy="392258"/>
          </a:xfrm>
          <a:prstGeom prst="rect">
            <a:avLst/>
          </a:prstGeom>
          <a:solidFill>
            <a:srgbClr val="F79646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b="1" dirty="0">
                <a:solidFill>
                  <a:schemeClr val="bg1"/>
                </a:solidFill>
                <a:latin typeface="Arial"/>
                <a:cs typeface="Arial"/>
              </a:rPr>
              <a:t>c</a:t>
            </a:r>
            <a:r>
              <a:rPr lang="it-IT" sz="1400" b="1" dirty="0" smtClean="0">
                <a:solidFill>
                  <a:schemeClr val="bg1"/>
                </a:solidFill>
                <a:latin typeface="Arial"/>
                <a:cs typeface="Arial"/>
              </a:rPr>
              <a:t>rimini di guerra</a:t>
            </a:r>
            <a:endParaRPr lang="it-IT" sz="1400" b="1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12" name="Rettangolo 11"/>
          <p:cNvSpPr/>
          <p:nvPr/>
        </p:nvSpPr>
        <p:spPr>
          <a:xfrm>
            <a:off x="6118223" y="3555923"/>
            <a:ext cx="1920877" cy="392258"/>
          </a:xfrm>
          <a:prstGeom prst="rect">
            <a:avLst/>
          </a:prstGeom>
          <a:solidFill>
            <a:srgbClr val="F79646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b="1" dirty="0">
                <a:solidFill>
                  <a:schemeClr val="bg1"/>
                </a:solidFill>
                <a:latin typeface="Arial"/>
                <a:cs typeface="Arial"/>
              </a:rPr>
              <a:t>c</a:t>
            </a:r>
            <a:r>
              <a:rPr lang="it-IT" sz="1400" b="1" dirty="0" smtClean="0">
                <a:solidFill>
                  <a:schemeClr val="bg1"/>
                </a:solidFill>
                <a:latin typeface="Arial"/>
                <a:cs typeface="Arial"/>
              </a:rPr>
              <a:t>rimini contro l’umanità</a:t>
            </a:r>
            <a:endParaRPr lang="it-IT" sz="1400" b="1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cxnSp>
        <p:nvCxnSpPr>
          <p:cNvPr id="14" name="Connettore 2 13"/>
          <p:cNvCxnSpPr>
            <a:stCxn id="6" idx="0"/>
            <a:endCxn id="7" idx="1"/>
          </p:cNvCxnSpPr>
          <p:nvPr/>
        </p:nvCxnSpPr>
        <p:spPr>
          <a:xfrm>
            <a:off x="2654300" y="1379950"/>
            <a:ext cx="495298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Connettore 2 16"/>
          <p:cNvCxnSpPr>
            <a:stCxn id="7" idx="2"/>
            <a:endCxn id="8" idx="0"/>
          </p:cNvCxnSpPr>
          <p:nvPr/>
        </p:nvCxnSpPr>
        <p:spPr>
          <a:xfrm>
            <a:off x="4292599" y="1693177"/>
            <a:ext cx="0" cy="484075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Connettore 2 19"/>
          <p:cNvCxnSpPr>
            <a:stCxn id="8" idx="2"/>
            <a:endCxn id="9" idx="0"/>
          </p:cNvCxnSpPr>
          <p:nvPr/>
        </p:nvCxnSpPr>
        <p:spPr>
          <a:xfrm>
            <a:off x="4292599" y="2569510"/>
            <a:ext cx="0" cy="407842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Connettore 2 22"/>
          <p:cNvCxnSpPr>
            <a:stCxn id="9" idx="3"/>
            <a:endCxn id="11" idx="1"/>
          </p:cNvCxnSpPr>
          <p:nvPr/>
        </p:nvCxnSpPr>
        <p:spPr>
          <a:xfrm>
            <a:off x="5435600" y="3173481"/>
            <a:ext cx="682623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Connettore 2 25"/>
          <p:cNvCxnSpPr>
            <a:stCxn id="9" idx="3"/>
            <a:endCxn id="10" idx="1"/>
          </p:cNvCxnSpPr>
          <p:nvPr/>
        </p:nvCxnSpPr>
        <p:spPr>
          <a:xfrm flipV="1">
            <a:off x="5435600" y="2641523"/>
            <a:ext cx="682623" cy="531958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Connettore 2 28"/>
          <p:cNvCxnSpPr>
            <a:stCxn id="9" idx="3"/>
            <a:endCxn id="12" idx="1"/>
          </p:cNvCxnSpPr>
          <p:nvPr/>
        </p:nvCxnSpPr>
        <p:spPr>
          <a:xfrm>
            <a:off x="5435600" y="3173481"/>
            <a:ext cx="682623" cy="578571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1" name="Pentagono 30"/>
          <p:cNvSpPr>
            <a:spLocks noChangeAspect="1"/>
          </p:cNvSpPr>
          <p:nvPr/>
        </p:nvSpPr>
        <p:spPr>
          <a:xfrm>
            <a:off x="8623301" y="6388124"/>
            <a:ext cx="497680" cy="395288"/>
          </a:xfrm>
          <a:prstGeom prst="homePlate">
            <a:avLst/>
          </a:prstGeom>
          <a:solidFill>
            <a:srgbClr val="EFA436"/>
          </a:solidFill>
          <a:ln>
            <a:solidFill>
              <a:srgbClr val="DE6D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21</a:t>
            </a:r>
            <a:endParaRPr lang="it-IT" sz="1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32" name="Immagine 3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7598" y="3752052"/>
            <a:ext cx="3048000" cy="2387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9702960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/>
          <p:cNvSpPr/>
          <p:nvPr/>
        </p:nvSpPr>
        <p:spPr>
          <a:xfrm>
            <a:off x="0" y="3175"/>
            <a:ext cx="7667625" cy="404813"/>
          </a:xfrm>
          <a:prstGeom prst="rect">
            <a:avLst/>
          </a:prstGeom>
          <a:solidFill>
            <a:srgbClr val="DE6D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ekton Pro" pitchFamily="34" charset="0"/>
              </a:rPr>
              <a:t>TRA 1940 e 1970: LA SECONDA GUERRA MONDIALE, LA GUERRA FREDDA, LA DECOLONIZZAZIONE</a:t>
            </a:r>
            <a:endParaRPr lang="it-IT" sz="1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ekton Pro" pitchFamily="34" charset="0"/>
            </a:endParaRPr>
          </a:p>
        </p:txBody>
      </p:sp>
      <p:sp>
        <p:nvSpPr>
          <p:cNvPr id="3" name="Rettangolo 2"/>
          <p:cNvSpPr/>
          <p:nvPr/>
        </p:nvSpPr>
        <p:spPr>
          <a:xfrm>
            <a:off x="7667625" y="0"/>
            <a:ext cx="1476375" cy="404813"/>
          </a:xfrm>
          <a:prstGeom prst="rect">
            <a:avLst/>
          </a:prstGeom>
          <a:solidFill>
            <a:srgbClr val="EFA43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60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SEZIONE </a:t>
            </a:r>
            <a:r>
              <a:rPr lang="it-IT" sz="160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3</a:t>
            </a:r>
            <a:endParaRPr lang="it-IT" sz="1600" dirty="0">
              <a:solidFill>
                <a:schemeClr val="tx1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4" name="Rettangolo 3"/>
          <p:cNvSpPr/>
          <p:nvPr/>
        </p:nvSpPr>
        <p:spPr>
          <a:xfrm>
            <a:off x="0" y="404813"/>
            <a:ext cx="7667625" cy="404812"/>
          </a:xfrm>
          <a:prstGeom prst="rect">
            <a:avLst/>
          </a:prstGeom>
          <a:solidFill>
            <a:srgbClr val="CA412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ekton Pro" charset="0"/>
                <a:ea typeface="Tekton Pro" charset="0"/>
                <a:cs typeface="Tekton Pro" charset="0"/>
              </a:rPr>
              <a:t>LA SECONDA GUERRA MONDIALE</a:t>
            </a:r>
            <a:endParaRPr lang="it-IT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ekton Pro" charset="0"/>
              <a:ea typeface="Tekton Pro" charset="0"/>
              <a:cs typeface="Tekton Pro" charset="0"/>
            </a:endParaRPr>
          </a:p>
        </p:txBody>
      </p:sp>
      <p:sp>
        <p:nvSpPr>
          <p:cNvPr id="5" name="Rettangolo 4"/>
          <p:cNvSpPr/>
          <p:nvPr/>
        </p:nvSpPr>
        <p:spPr>
          <a:xfrm>
            <a:off x="7667625" y="404813"/>
            <a:ext cx="1476375" cy="404812"/>
          </a:xfrm>
          <a:prstGeom prst="rect">
            <a:avLst/>
          </a:prstGeom>
          <a:solidFill>
            <a:srgbClr val="EFA43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600" dirty="0" smtClean="0">
                <a:solidFill>
                  <a:schemeClr val="tx1"/>
                </a:solidFill>
                <a:latin typeface="Arial"/>
                <a:cs typeface="Arial"/>
              </a:rPr>
              <a:t>UNITÀ 11</a:t>
            </a:r>
            <a:endParaRPr lang="it-IT" sz="16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6" name="Rettangolo 5"/>
          <p:cNvSpPr>
            <a:spLocks noChangeAspect="1"/>
          </p:cNvSpPr>
          <p:nvPr/>
        </p:nvSpPr>
        <p:spPr>
          <a:xfrm>
            <a:off x="217599" y="1070974"/>
            <a:ext cx="435511" cy="396875"/>
          </a:xfrm>
          <a:prstGeom prst="rect">
            <a:avLst/>
          </a:prstGeom>
          <a:solidFill>
            <a:srgbClr val="EFA436"/>
          </a:solidFill>
          <a:ln>
            <a:solidFill>
              <a:srgbClr val="EFA43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2400" b="1" dirty="0">
                <a:solidFill>
                  <a:srgbClr val="E14685"/>
                </a:solidFill>
                <a:latin typeface="Arial" pitchFamily="34" charset="0"/>
                <a:cs typeface="Arial" pitchFamily="34" charset="0"/>
              </a:rPr>
              <a:t>7</a:t>
            </a:r>
          </a:p>
        </p:txBody>
      </p:sp>
      <p:sp>
        <p:nvSpPr>
          <p:cNvPr id="7" name="CasellaDiTesto 6"/>
          <p:cNvSpPr txBox="1"/>
          <p:nvPr/>
        </p:nvSpPr>
        <p:spPr>
          <a:xfrm>
            <a:off x="749301" y="1070974"/>
            <a:ext cx="51815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b="1" dirty="0" smtClean="0">
                <a:solidFill>
                  <a:srgbClr val="E14685"/>
                </a:solidFill>
                <a:latin typeface="Arial" pitchFamily="34" charset="0"/>
                <a:cs typeface="Arial" pitchFamily="34" charset="0"/>
              </a:rPr>
              <a:t>UNA GUERRA SENZA PRECEDENTI</a:t>
            </a:r>
            <a:endParaRPr lang="it-IT" b="1" i="1" dirty="0">
              <a:solidFill>
                <a:srgbClr val="E14685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ttangolo 7"/>
          <p:cNvSpPr/>
          <p:nvPr/>
        </p:nvSpPr>
        <p:spPr>
          <a:xfrm>
            <a:off x="217599" y="1803323"/>
            <a:ext cx="2286002" cy="626454"/>
          </a:xfrm>
          <a:prstGeom prst="rect">
            <a:avLst/>
          </a:prstGeom>
          <a:solidFill>
            <a:srgbClr val="F79646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b="1" dirty="0" smtClean="0">
                <a:solidFill>
                  <a:schemeClr val="bg1"/>
                </a:solidFill>
                <a:latin typeface="Arial"/>
                <a:cs typeface="Arial"/>
              </a:rPr>
              <a:t>La Seconda guerra mondiale fu una guerra </a:t>
            </a:r>
            <a:r>
              <a:rPr lang="it-IT" sz="1400" b="1" dirty="0">
                <a:solidFill>
                  <a:schemeClr val="bg1"/>
                </a:solidFill>
                <a:latin typeface="Arial"/>
                <a:cs typeface="Arial"/>
              </a:rPr>
              <a:t>«totale»</a:t>
            </a:r>
          </a:p>
        </p:txBody>
      </p:sp>
      <p:sp>
        <p:nvSpPr>
          <p:cNvPr id="9" name="Rettangolo 8"/>
          <p:cNvSpPr/>
          <p:nvPr/>
        </p:nvSpPr>
        <p:spPr>
          <a:xfrm>
            <a:off x="2324098" y="2585094"/>
            <a:ext cx="2768602" cy="392258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h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a coinvolto tutti i continenti </a:t>
            </a:r>
            <a:endParaRPr lang="it-IT" sz="1400" b="1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10" name="Rettangolo 9"/>
          <p:cNvSpPr/>
          <p:nvPr/>
        </p:nvSpPr>
        <p:spPr>
          <a:xfrm>
            <a:off x="2324098" y="3066252"/>
            <a:ext cx="3721102" cy="392258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h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a mobilitato una quantità senza precedenti di uomini e risorse</a:t>
            </a:r>
            <a:endParaRPr lang="it-IT" sz="1400" b="1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11" name="Rettangolo 10"/>
          <p:cNvSpPr/>
          <p:nvPr/>
        </p:nvSpPr>
        <p:spPr>
          <a:xfrm>
            <a:off x="2324098" y="3599652"/>
            <a:ext cx="2768602" cy="392258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h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a coinvolto la popolazione civile</a:t>
            </a:r>
            <a:endParaRPr lang="it-IT" sz="1400" b="1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12" name="Rettangolo 11"/>
          <p:cNvSpPr/>
          <p:nvPr/>
        </p:nvSpPr>
        <p:spPr>
          <a:xfrm>
            <a:off x="2324098" y="4094952"/>
            <a:ext cx="2768602" cy="392258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h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a generato guerre civili e la lotta partigiana</a:t>
            </a:r>
            <a:endParaRPr lang="it-IT" sz="1400" b="1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cxnSp>
        <p:nvCxnSpPr>
          <p:cNvPr id="14" name="Connettore 1 13"/>
          <p:cNvCxnSpPr>
            <a:stCxn id="8" idx="2"/>
          </p:cNvCxnSpPr>
          <p:nvPr/>
        </p:nvCxnSpPr>
        <p:spPr>
          <a:xfrm flipH="1">
            <a:off x="1358900" y="2429777"/>
            <a:ext cx="1700" cy="1850123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Connettore 2 16"/>
          <p:cNvCxnSpPr>
            <a:endCxn id="12" idx="1"/>
          </p:cNvCxnSpPr>
          <p:nvPr/>
        </p:nvCxnSpPr>
        <p:spPr>
          <a:xfrm>
            <a:off x="1358900" y="4279900"/>
            <a:ext cx="965198" cy="11181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Connettore 2 19"/>
          <p:cNvCxnSpPr>
            <a:endCxn id="9" idx="1"/>
          </p:cNvCxnSpPr>
          <p:nvPr/>
        </p:nvCxnSpPr>
        <p:spPr>
          <a:xfrm>
            <a:off x="1360600" y="2781223"/>
            <a:ext cx="963498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Connettore 2 23"/>
          <p:cNvCxnSpPr>
            <a:endCxn id="10" idx="1"/>
          </p:cNvCxnSpPr>
          <p:nvPr/>
        </p:nvCxnSpPr>
        <p:spPr>
          <a:xfrm>
            <a:off x="1360600" y="3251200"/>
            <a:ext cx="963498" cy="11181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Connettore 2 26"/>
          <p:cNvCxnSpPr>
            <a:endCxn id="11" idx="1"/>
          </p:cNvCxnSpPr>
          <p:nvPr/>
        </p:nvCxnSpPr>
        <p:spPr>
          <a:xfrm>
            <a:off x="1360600" y="3795781"/>
            <a:ext cx="963498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0" name="Rettangolo 29"/>
          <p:cNvSpPr/>
          <p:nvPr/>
        </p:nvSpPr>
        <p:spPr>
          <a:xfrm>
            <a:off x="217599" y="5174452"/>
            <a:ext cx="2286002" cy="392258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smtClean="0">
                <a:solidFill>
                  <a:schemeClr val="tx1"/>
                </a:solidFill>
                <a:latin typeface="Arial"/>
                <a:cs typeface="Arial"/>
              </a:rPr>
              <a:t>La 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responsabilità della guerra fu</a:t>
            </a:r>
            <a:endParaRPr lang="it-IT" sz="1400" b="1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31" name="Rettangolo 30"/>
          <p:cNvSpPr/>
          <p:nvPr/>
        </p:nvSpPr>
        <p:spPr>
          <a:xfrm>
            <a:off x="3171823" y="5174452"/>
            <a:ext cx="1920877" cy="392258"/>
          </a:xfrm>
          <a:prstGeom prst="rect">
            <a:avLst/>
          </a:prstGeom>
          <a:solidFill>
            <a:srgbClr val="F79646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b="1" dirty="0">
                <a:solidFill>
                  <a:schemeClr val="bg1"/>
                </a:solidFill>
                <a:latin typeface="Arial"/>
                <a:cs typeface="Arial"/>
              </a:rPr>
              <a:t>d</a:t>
            </a:r>
            <a:r>
              <a:rPr lang="it-IT" sz="1400" b="1" dirty="0" smtClean="0">
                <a:solidFill>
                  <a:schemeClr val="bg1"/>
                </a:solidFill>
                <a:latin typeface="Arial"/>
                <a:cs typeface="Arial"/>
              </a:rPr>
              <a:t>ella Germania</a:t>
            </a:r>
            <a:endParaRPr lang="it-IT" sz="1400" b="1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32" name="Rettangolo 31"/>
          <p:cNvSpPr/>
          <p:nvPr/>
        </p:nvSpPr>
        <p:spPr>
          <a:xfrm>
            <a:off x="3171822" y="5799420"/>
            <a:ext cx="3508378" cy="392258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d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ella debolezza di Francia e Inghilterra che non impedirono l’ascesa del nazismo</a:t>
            </a:r>
            <a:endParaRPr lang="it-IT" sz="1400" b="1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cxnSp>
        <p:nvCxnSpPr>
          <p:cNvPr id="34" name="Connettore 2 33"/>
          <p:cNvCxnSpPr>
            <a:stCxn id="30" idx="3"/>
            <a:endCxn id="31" idx="1"/>
          </p:cNvCxnSpPr>
          <p:nvPr/>
        </p:nvCxnSpPr>
        <p:spPr>
          <a:xfrm>
            <a:off x="2503601" y="5370581"/>
            <a:ext cx="668222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7" name="Connettore 2 36"/>
          <p:cNvCxnSpPr>
            <a:stCxn id="30" idx="3"/>
            <a:endCxn id="32" idx="1"/>
          </p:cNvCxnSpPr>
          <p:nvPr/>
        </p:nvCxnSpPr>
        <p:spPr>
          <a:xfrm>
            <a:off x="2503601" y="5370581"/>
            <a:ext cx="668221" cy="624968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9" name="Pentagono 38"/>
          <p:cNvSpPr>
            <a:spLocks noChangeAspect="1"/>
          </p:cNvSpPr>
          <p:nvPr/>
        </p:nvSpPr>
        <p:spPr>
          <a:xfrm>
            <a:off x="8623301" y="6388124"/>
            <a:ext cx="497680" cy="395288"/>
          </a:xfrm>
          <a:prstGeom prst="homePlate">
            <a:avLst/>
          </a:prstGeom>
          <a:solidFill>
            <a:srgbClr val="EFA436"/>
          </a:solidFill>
          <a:ln>
            <a:solidFill>
              <a:srgbClr val="DE6D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22</a:t>
            </a:r>
            <a:endParaRPr lang="it-IT" sz="1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40" name="Immagine 3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80200" y="1268481"/>
            <a:ext cx="2298700" cy="5054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7656761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/>
          <p:cNvSpPr/>
          <p:nvPr/>
        </p:nvSpPr>
        <p:spPr>
          <a:xfrm>
            <a:off x="0" y="3175"/>
            <a:ext cx="7667625" cy="404813"/>
          </a:xfrm>
          <a:prstGeom prst="rect">
            <a:avLst/>
          </a:prstGeom>
          <a:solidFill>
            <a:srgbClr val="DE6D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ekton Pro" pitchFamily="34" charset="0"/>
              </a:rPr>
              <a:t>TRA 1940 e 1970: LA SECONDA GUERRA MONDIALE, LA GUERRA FREDDA, LA DECOLONIZZAZIONE</a:t>
            </a:r>
            <a:endParaRPr lang="it-IT" sz="1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ekton Pro" pitchFamily="34" charset="0"/>
            </a:endParaRPr>
          </a:p>
        </p:txBody>
      </p:sp>
      <p:sp>
        <p:nvSpPr>
          <p:cNvPr id="3" name="Rettangolo 2"/>
          <p:cNvSpPr/>
          <p:nvPr/>
        </p:nvSpPr>
        <p:spPr>
          <a:xfrm>
            <a:off x="7667625" y="0"/>
            <a:ext cx="1476375" cy="404813"/>
          </a:xfrm>
          <a:prstGeom prst="rect">
            <a:avLst/>
          </a:prstGeom>
          <a:solidFill>
            <a:srgbClr val="EFA43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60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SEZIONE </a:t>
            </a:r>
            <a:r>
              <a:rPr lang="it-IT" sz="160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3</a:t>
            </a:r>
            <a:endParaRPr lang="it-IT" sz="1600" dirty="0">
              <a:solidFill>
                <a:schemeClr val="tx1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4" name="Rettangolo 3"/>
          <p:cNvSpPr/>
          <p:nvPr/>
        </p:nvSpPr>
        <p:spPr>
          <a:xfrm>
            <a:off x="0" y="404813"/>
            <a:ext cx="7667625" cy="404812"/>
          </a:xfrm>
          <a:prstGeom prst="rect">
            <a:avLst/>
          </a:prstGeom>
          <a:solidFill>
            <a:srgbClr val="CA412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ekton Pro" charset="0"/>
                <a:ea typeface="Tekton Pro" charset="0"/>
                <a:cs typeface="Tekton Pro" charset="0"/>
              </a:rPr>
              <a:t>LA SECONDA GUERRA MONDIALE</a:t>
            </a:r>
            <a:endParaRPr lang="it-IT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ekton Pro" charset="0"/>
              <a:ea typeface="Tekton Pro" charset="0"/>
              <a:cs typeface="Tekton Pro" charset="0"/>
            </a:endParaRPr>
          </a:p>
        </p:txBody>
      </p:sp>
      <p:sp>
        <p:nvSpPr>
          <p:cNvPr id="5" name="Rettangolo 4"/>
          <p:cNvSpPr/>
          <p:nvPr/>
        </p:nvSpPr>
        <p:spPr>
          <a:xfrm>
            <a:off x="7667625" y="404813"/>
            <a:ext cx="1476375" cy="404812"/>
          </a:xfrm>
          <a:prstGeom prst="rect">
            <a:avLst/>
          </a:prstGeom>
          <a:solidFill>
            <a:srgbClr val="EFA43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600" dirty="0" smtClean="0">
                <a:solidFill>
                  <a:schemeClr val="tx1"/>
                </a:solidFill>
                <a:latin typeface="Arial"/>
                <a:cs typeface="Arial"/>
              </a:rPr>
              <a:t>UNITÀ 11</a:t>
            </a:r>
            <a:endParaRPr lang="it-IT" sz="16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6" name="Rounded Rectangle 14"/>
          <p:cNvSpPr/>
          <p:nvPr/>
        </p:nvSpPr>
        <p:spPr>
          <a:xfrm>
            <a:off x="130398" y="1103381"/>
            <a:ext cx="2043001" cy="392258"/>
          </a:xfrm>
          <a:prstGeom prst="snip1Rect">
            <a:avLst/>
          </a:prstGeom>
          <a:solidFill>
            <a:srgbClr val="EFA436"/>
          </a:solidFill>
          <a:ln>
            <a:solidFill>
              <a:srgbClr val="EFA436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tIns="72000" bIns="72000">
            <a:spAutoFit/>
          </a:bodyPr>
          <a:lstStyle/>
          <a:p>
            <a:pPr algn="ctr">
              <a:defRPr/>
            </a:pPr>
            <a:r>
              <a:rPr lang="it-IT" sz="14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Il 30 novembre 1939</a:t>
            </a:r>
            <a:endParaRPr lang="it-IT" sz="1400" b="1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7" name="Rettangolo 6"/>
          <p:cNvSpPr/>
          <p:nvPr/>
        </p:nvSpPr>
        <p:spPr>
          <a:xfrm>
            <a:off x="2743198" y="1103381"/>
            <a:ext cx="2476500" cy="392258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l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’Unione Sovietica occupò la Finlandia</a:t>
            </a:r>
            <a:endParaRPr lang="it-IT" sz="14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cxnSp>
        <p:nvCxnSpPr>
          <p:cNvPr id="9" name="Connettore 2 8"/>
          <p:cNvCxnSpPr>
            <a:stCxn id="6" idx="0"/>
            <a:endCxn id="7" idx="1"/>
          </p:cNvCxnSpPr>
          <p:nvPr/>
        </p:nvCxnSpPr>
        <p:spPr>
          <a:xfrm>
            <a:off x="2173399" y="1299510"/>
            <a:ext cx="569799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Rounded Rectangle 14"/>
          <p:cNvSpPr/>
          <p:nvPr/>
        </p:nvSpPr>
        <p:spPr>
          <a:xfrm>
            <a:off x="130398" y="1954281"/>
            <a:ext cx="2043001" cy="392258"/>
          </a:xfrm>
          <a:prstGeom prst="snip1Rect">
            <a:avLst/>
          </a:prstGeom>
          <a:solidFill>
            <a:srgbClr val="EFA436"/>
          </a:solidFill>
          <a:ln>
            <a:solidFill>
              <a:srgbClr val="EFA436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tIns="72000" bIns="72000">
            <a:spAutoFit/>
          </a:bodyPr>
          <a:lstStyle/>
          <a:p>
            <a:pPr algn="ctr">
              <a:defRPr/>
            </a:pPr>
            <a:r>
              <a:rPr lang="it-IT" sz="14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Il 19 aprile 1940</a:t>
            </a:r>
            <a:endParaRPr lang="it-IT" sz="1400" b="1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12" name="Rettangolo 11"/>
          <p:cNvSpPr/>
          <p:nvPr/>
        </p:nvSpPr>
        <p:spPr>
          <a:xfrm>
            <a:off x="2743198" y="1954281"/>
            <a:ext cx="2476500" cy="392258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l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a Germania attaccò Danimarca e Norvegia</a:t>
            </a:r>
            <a:endParaRPr lang="it-IT" sz="14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cxnSp>
        <p:nvCxnSpPr>
          <p:cNvPr id="14" name="Connettore 2 13"/>
          <p:cNvCxnSpPr>
            <a:stCxn id="11" idx="0"/>
            <a:endCxn id="12" idx="1"/>
          </p:cNvCxnSpPr>
          <p:nvPr/>
        </p:nvCxnSpPr>
        <p:spPr>
          <a:xfrm>
            <a:off x="2173399" y="2150410"/>
            <a:ext cx="569799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Rounded Rectangle 14"/>
          <p:cNvSpPr/>
          <p:nvPr/>
        </p:nvSpPr>
        <p:spPr>
          <a:xfrm>
            <a:off x="130398" y="2855981"/>
            <a:ext cx="2043001" cy="626454"/>
          </a:xfrm>
          <a:prstGeom prst="snip1Rect">
            <a:avLst/>
          </a:prstGeom>
          <a:solidFill>
            <a:srgbClr val="EFA436"/>
          </a:solidFill>
          <a:ln>
            <a:solidFill>
              <a:srgbClr val="EFA436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tIns="72000" bIns="72000">
            <a:spAutoFit/>
          </a:bodyPr>
          <a:lstStyle/>
          <a:p>
            <a:pPr algn="ctr">
              <a:defRPr/>
            </a:pPr>
            <a:r>
              <a:rPr lang="it-IT" sz="14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Dal settembre 1939 al maggio 1949</a:t>
            </a:r>
            <a:endParaRPr lang="it-IT" sz="1400" b="1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17" name="Rettangolo 16"/>
          <p:cNvSpPr/>
          <p:nvPr/>
        </p:nvSpPr>
        <p:spPr>
          <a:xfrm>
            <a:off x="2743198" y="2973079"/>
            <a:ext cx="1524002" cy="392258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s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ul fronte occidentale</a:t>
            </a:r>
            <a:endParaRPr lang="it-IT" sz="14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cxnSp>
        <p:nvCxnSpPr>
          <p:cNvPr id="19" name="Connettore 2 18"/>
          <p:cNvCxnSpPr>
            <a:stCxn id="16" idx="0"/>
            <a:endCxn id="17" idx="1"/>
          </p:cNvCxnSpPr>
          <p:nvPr/>
        </p:nvCxnSpPr>
        <p:spPr>
          <a:xfrm>
            <a:off x="2173399" y="3169208"/>
            <a:ext cx="569799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Rettangolo 21"/>
          <p:cNvSpPr/>
          <p:nvPr/>
        </p:nvSpPr>
        <p:spPr>
          <a:xfrm>
            <a:off x="4635498" y="2973079"/>
            <a:ext cx="2057402" cy="392258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c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i fu la </a:t>
            </a:r>
            <a:r>
              <a:rPr lang="it-IT" sz="1400" i="1" dirty="0" err="1" smtClean="0">
                <a:solidFill>
                  <a:schemeClr val="tx1"/>
                </a:solidFill>
                <a:latin typeface="Arial"/>
                <a:cs typeface="Arial"/>
              </a:rPr>
              <a:t>drôle</a:t>
            </a:r>
            <a:r>
              <a:rPr lang="it-IT" sz="1400" i="1" dirty="0" smtClean="0">
                <a:solidFill>
                  <a:schemeClr val="tx1"/>
                </a:solidFill>
                <a:latin typeface="Arial"/>
                <a:cs typeface="Arial"/>
              </a:rPr>
              <a:t> de guerre, 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la «</a:t>
            </a:r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strana guerra»</a:t>
            </a:r>
          </a:p>
        </p:txBody>
      </p:sp>
      <p:sp>
        <p:nvSpPr>
          <p:cNvPr id="23" name="Rettangolo 22"/>
          <p:cNvSpPr/>
          <p:nvPr/>
        </p:nvSpPr>
        <p:spPr>
          <a:xfrm>
            <a:off x="7086598" y="2973079"/>
            <a:ext cx="1943102" cy="392258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d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ichiarata ma non combattuta</a:t>
            </a:r>
            <a:endParaRPr lang="it-IT" sz="14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cxnSp>
        <p:nvCxnSpPr>
          <p:cNvPr id="25" name="Connettore 2 24"/>
          <p:cNvCxnSpPr>
            <a:stCxn id="17" idx="3"/>
            <a:endCxn id="22" idx="1"/>
          </p:cNvCxnSpPr>
          <p:nvPr/>
        </p:nvCxnSpPr>
        <p:spPr>
          <a:xfrm>
            <a:off x="4267200" y="3169208"/>
            <a:ext cx="368298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Connettore 2 27"/>
          <p:cNvCxnSpPr>
            <a:stCxn id="22" idx="3"/>
            <a:endCxn id="23" idx="1"/>
          </p:cNvCxnSpPr>
          <p:nvPr/>
        </p:nvCxnSpPr>
        <p:spPr>
          <a:xfrm>
            <a:off x="6692900" y="3169208"/>
            <a:ext cx="393698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0" name="Rounded Rectangle 14"/>
          <p:cNvSpPr/>
          <p:nvPr/>
        </p:nvSpPr>
        <p:spPr>
          <a:xfrm>
            <a:off x="130398" y="3973581"/>
            <a:ext cx="2043001" cy="392258"/>
          </a:xfrm>
          <a:prstGeom prst="snip1Rect">
            <a:avLst/>
          </a:prstGeom>
          <a:solidFill>
            <a:srgbClr val="EFA436"/>
          </a:solidFill>
          <a:ln>
            <a:solidFill>
              <a:srgbClr val="EFA436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tIns="72000" bIns="72000">
            <a:spAutoFit/>
          </a:bodyPr>
          <a:lstStyle/>
          <a:p>
            <a:pPr algn="ctr">
              <a:defRPr/>
            </a:pPr>
            <a:r>
              <a:rPr lang="it-IT" sz="14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Il 10 maggio 1940</a:t>
            </a:r>
            <a:endParaRPr lang="it-IT" sz="1400" b="1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31" name="Rettangolo 30"/>
          <p:cNvSpPr/>
          <p:nvPr/>
        </p:nvSpPr>
        <p:spPr>
          <a:xfrm>
            <a:off x="2743198" y="3973581"/>
            <a:ext cx="2146301" cy="392258"/>
          </a:xfrm>
          <a:prstGeom prst="rect">
            <a:avLst/>
          </a:prstGeom>
          <a:solidFill>
            <a:schemeClr val="accent6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b="1" dirty="0" smtClean="0">
                <a:solidFill>
                  <a:schemeClr val="bg1"/>
                </a:solidFill>
                <a:latin typeface="Arial"/>
                <a:cs typeface="Arial"/>
              </a:rPr>
              <a:t>Hitler iniziò l’offensiva contro la Francia</a:t>
            </a:r>
            <a:endParaRPr lang="it-IT" sz="1400" b="1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cxnSp>
        <p:nvCxnSpPr>
          <p:cNvPr id="33" name="Connettore 2 32"/>
          <p:cNvCxnSpPr>
            <a:stCxn id="17" idx="2"/>
          </p:cNvCxnSpPr>
          <p:nvPr/>
        </p:nvCxnSpPr>
        <p:spPr>
          <a:xfrm>
            <a:off x="3505199" y="3365337"/>
            <a:ext cx="0" cy="608244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7" name="Connettore 2 36"/>
          <p:cNvCxnSpPr>
            <a:stCxn id="30" idx="0"/>
            <a:endCxn id="31" idx="1"/>
          </p:cNvCxnSpPr>
          <p:nvPr/>
        </p:nvCxnSpPr>
        <p:spPr>
          <a:xfrm>
            <a:off x="2173399" y="4169710"/>
            <a:ext cx="569799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9" name="Rettangolo 38"/>
          <p:cNvSpPr/>
          <p:nvPr/>
        </p:nvSpPr>
        <p:spPr>
          <a:xfrm>
            <a:off x="5867398" y="3973581"/>
            <a:ext cx="1943102" cy="392258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p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er colpirla nel suo punto più debole</a:t>
            </a:r>
            <a:endParaRPr lang="it-IT" sz="14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40" name="Rettangolo 39"/>
          <p:cNvSpPr/>
          <p:nvPr/>
        </p:nvSpPr>
        <p:spPr>
          <a:xfrm>
            <a:off x="5486400" y="4751079"/>
            <a:ext cx="2755900" cy="392258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  <a:prstDash val="dash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i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 tedeschi invasero Belgio, Paesi Bassi e Lussemburgo (neutrali) </a:t>
            </a:r>
            <a:endParaRPr lang="it-IT" sz="14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cxnSp>
        <p:nvCxnSpPr>
          <p:cNvPr id="42" name="Connettore 2 41"/>
          <p:cNvCxnSpPr>
            <a:stCxn id="39" idx="2"/>
            <a:endCxn id="40" idx="0"/>
          </p:cNvCxnSpPr>
          <p:nvPr/>
        </p:nvCxnSpPr>
        <p:spPr>
          <a:xfrm>
            <a:off x="6838949" y="4365839"/>
            <a:ext cx="25401" cy="38524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5" name="Connettore 2 44"/>
          <p:cNvCxnSpPr>
            <a:stCxn id="31" idx="3"/>
            <a:endCxn id="39" idx="1"/>
          </p:cNvCxnSpPr>
          <p:nvPr/>
        </p:nvCxnSpPr>
        <p:spPr>
          <a:xfrm>
            <a:off x="4889499" y="4169710"/>
            <a:ext cx="977899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7" name="Rounded Rectangle 14"/>
          <p:cNvSpPr/>
          <p:nvPr/>
        </p:nvSpPr>
        <p:spPr>
          <a:xfrm>
            <a:off x="130398" y="5624581"/>
            <a:ext cx="2043001" cy="392258"/>
          </a:xfrm>
          <a:prstGeom prst="snip1Rect">
            <a:avLst/>
          </a:prstGeom>
          <a:solidFill>
            <a:srgbClr val="EFA436"/>
          </a:solidFill>
          <a:ln>
            <a:solidFill>
              <a:srgbClr val="EFA436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tIns="72000" bIns="72000">
            <a:spAutoFit/>
          </a:bodyPr>
          <a:lstStyle/>
          <a:p>
            <a:pPr algn="ctr">
              <a:defRPr/>
            </a:pPr>
            <a:r>
              <a:rPr lang="it-IT" sz="14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Il 14 giugno 1940</a:t>
            </a:r>
            <a:endParaRPr lang="it-IT" sz="1400" b="1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48" name="Rettangolo 47"/>
          <p:cNvSpPr/>
          <p:nvPr/>
        </p:nvSpPr>
        <p:spPr>
          <a:xfrm>
            <a:off x="2743198" y="5624581"/>
            <a:ext cx="2146301" cy="392258"/>
          </a:xfrm>
          <a:prstGeom prst="rect">
            <a:avLst/>
          </a:prstGeom>
          <a:solidFill>
            <a:schemeClr val="accent6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b="1" dirty="0" smtClean="0">
                <a:solidFill>
                  <a:schemeClr val="bg1"/>
                </a:solidFill>
                <a:latin typeface="Arial"/>
                <a:cs typeface="Arial"/>
              </a:rPr>
              <a:t>Parigi fu occupata dai tedeschi</a:t>
            </a:r>
            <a:endParaRPr lang="it-IT" sz="1400" b="1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cxnSp>
        <p:nvCxnSpPr>
          <p:cNvPr id="50" name="Connettore 2 49"/>
          <p:cNvCxnSpPr>
            <a:stCxn id="31" idx="2"/>
            <a:endCxn id="48" idx="0"/>
          </p:cNvCxnSpPr>
          <p:nvPr/>
        </p:nvCxnSpPr>
        <p:spPr>
          <a:xfrm>
            <a:off x="3816349" y="4365839"/>
            <a:ext cx="0" cy="1258742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3" name="Connettore 2 52"/>
          <p:cNvCxnSpPr>
            <a:stCxn id="47" idx="0"/>
            <a:endCxn id="48" idx="1"/>
          </p:cNvCxnSpPr>
          <p:nvPr/>
        </p:nvCxnSpPr>
        <p:spPr>
          <a:xfrm>
            <a:off x="2173399" y="5820710"/>
            <a:ext cx="569799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5" name="Rettangolo 54"/>
          <p:cNvSpPr/>
          <p:nvPr/>
        </p:nvSpPr>
        <p:spPr>
          <a:xfrm>
            <a:off x="5486400" y="5624581"/>
            <a:ext cx="2476500" cy="392258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l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’esercito francese fu portato in salvo in Inghilterra</a:t>
            </a:r>
            <a:endParaRPr lang="it-IT" sz="14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cxnSp>
        <p:nvCxnSpPr>
          <p:cNvPr id="57" name="Connettore 2 56"/>
          <p:cNvCxnSpPr>
            <a:stCxn id="48" idx="3"/>
            <a:endCxn id="55" idx="1"/>
          </p:cNvCxnSpPr>
          <p:nvPr/>
        </p:nvCxnSpPr>
        <p:spPr>
          <a:xfrm>
            <a:off x="4889499" y="5820710"/>
            <a:ext cx="596901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9" name="Pentagono 58"/>
          <p:cNvSpPr>
            <a:spLocks noChangeAspect="1"/>
          </p:cNvSpPr>
          <p:nvPr/>
        </p:nvSpPr>
        <p:spPr>
          <a:xfrm>
            <a:off x="8528050" y="6237312"/>
            <a:ext cx="395287" cy="395288"/>
          </a:xfrm>
          <a:prstGeom prst="homePlate">
            <a:avLst/>
          </a:prstGeom>
          <a:solidFill>
            <a:srgbClr val="EFA436"/>
          </a:solidFill>
          <a:ln>
            <a:solidFill>
              <a:srgbClr val="DE6D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xmlns="" val="41137547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/>
          <p:cNvSpPr/>
          <p:nvPr/>
        </p:nvSpPr>
        <p:spPr>
          <a:xfrm>
            <a:off x="0" y="3175"/>
            <a:ext cx="7667625" cy="404813"/>
          </a:xfrm>
          <a:prstGeom prst="rect">
            <a:avLst/>
          </a:prstGeom>
          <a:solidFill>
            <a:srgbClr val="DE6D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ekton Pro" pitchFamily="34" charset="0"/>
              </a:rPr>
              <a:t>TRA 1940 e 1970: LA SECONDA GUERRA MONDIALE, LA GUERRA FREDDA, LA DECOLONIZZAZIONE</a:t>
            </a:r>
            <a:endParaRPr lang="it-IT" sz="1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ekton Pro" pitchFamily="34" charset="0"/>
            </a:endParaRPr>
          </a:p>
        </p:txBody>
      </p:sp>
      <p:sp>
        <p:nvSpPr>
          <p:cNvPr id="3" name="Rettangolo 2"/>
          <p:cNvSpPr/>
          <p:nvPr/>
        </p:nvSpPr>
        <p:spPr>
          <a:xfrm>
            <a:off x="7667625" y="0"/>
            <a:ext cx="1476375" cy="404813"/>
          </a:xfrm>
          <a:prstGeom prst="rect">
            <a:avLst/>
          </a:prstGeom>
          <a:solidFill>
            <a:srgbClr val="EFA43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60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SEZIONE </a:t>
            </a:r>
            <a:r>
              <a:rPr lang="it-IT" sz="160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3</a:t>
            </a:r>
            <a:endParaRPr lang="it-IT" sz="1600" dirty="0">
              <a:solidFill>
                <a:schemeClr val="tx1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4" name="Rettangolo 3"/>
          <p:cNvSpPr/>
          <p:nvPr/>
        </p:nvSpPr>
        <p:spPr>
          <a:xfrm>
            <a:off x="0" y="404813"/>
            <a:ext cx="7667625" cy="404812"/>
          </a:xfrm>
          <a:prstGeom prst="rect">
            <a:avLst/>
          </a:prstGeom>
          <a:solidFill>
            <a:srgbClr val="CA412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ekton Pro" charset="0"/>
                <a:ea typeface="Tekton Pro" charset="0"/>
                <a:cs typeface="Tekton Pro" charset="0"/>
              </a:rPr>
              <a:t>LA SECONDA GUERRA MONDIALE</a:t>
            </a:r>
            <a:endParaRPr lang="it-IT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ekton Pro" charset="0"/>
              <a:ea typeface="Tekton Pro" charset="0"/>
              <a:cs typeface="Tekton Pro" charset="0"/>
            </a:endParaRPr>
          </a:p>
        </p:txBody>
      </p:sp>
      <p:sp>
        <p:nvSpPr>
          <p:cNvPr id="5" name="Rettangolo 4"/>
          <p:cNvSpPr/>
          <p:nvPr/>
        </p:nvSpPr>
        <p:spPr>
          <a:xfrm>
            <a:off x="7667625" y="404813"/>
            <a:ext cx="1476375" cy="404812"/>
          </a:xfrm>
          <a:prstGeom prst="rect">
            <a:avLst/>
          </a:prstGeom>
          <a:solidFill>
            <a:srgbClr val="EFA43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600" dirty="0" smtClean="0">
                <a:solidFill>
                  <a:schemeClr val="tx1"/>
                </a:solidFill>
                <a:latin typeface="Arial"/>
                <a:cs typeface="Arial"/>
              </a:rPr>
              <a:t>UNITÀ 11</a:t>
            </a:r>
            <a:endParaRPr lang="it-IT" sz="16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7" name="Rounded Rectangle 14"/>
          <p:cNvSpPr/>
          <p:nvPr/>
        </p:nvSpPr>
        <p:spPr>
          <a:xfrm>
            <a:off x="406400" y="1090681"/>
            <a:ext cx="2043001" cy="392258"/>
          </a:xfrm>
          <a:prstGeom prst="snip1Rect">
            <a:avLst/>
          </a:prstGeom>
          <a:solidFill>
            <a:srgbClr val="EFA436"/>
          </a:solidFill>
          <a:ln>
            <a:solidFill>
              <a:srgbClr val="EFA436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tIns="72000" bIns="72000">
            <a:spAutoFit/>
          </a:bodyPr>
          <a:lstStyle/>
          <a:p>
            <a:pPr algn="ctr">
              <a:defRPr/>
            </a:pPr>
            <a:r>
              <a:rPr lang="it-IT" sz="14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Il 22 giugno 1940</a:t>
            </a:r>
            <a:endParaRPr lang="it-IT" sz="1400" b="1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8" name="Rettangolo 7"/>
          <p:cNvSpPr/>
          <p:nvPr/>
        </p:nvSpPr>
        <p:spPr>
          <a:xfrm>
            <a:off x="3009898" y="1103381"/>
            <a:ext cx="2476500" cy="392258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f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u firmato l’armistizio tra Francia e Germania</a:t>
            </a:r>
            <a:endParaRPr lang="it-IT" sz="14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9" name="Rettangolo 8"/>
          <p:cNvSpPr/>
          <p:nvPr/>
        </p:nvSpPr>
        <p:spPr>
          <a:xfrm>
            <a:off x="6057898" y="976380"/>
            <a:ext cx="2806702" cy="636519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  <a:prstDash val="dash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d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all’Inghilterra, Charles De Gaulle esortava i francesi a resistere </a:t>
            </a:r>
            <a:endParaRPr lang="it-IT" sz="14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cxnSp>
        <p:nvCxnSpPr>
          <p:cNvPr id="11" name="Connettore 2 10"/>
          <p:cNvCxnSpPr>
            <a:stCxn id="7" idx="0"/>
            <a:endCxn id="8" idx="1"/>
          </p:cNvCxnSpPr>
          <p:nvPr/>
        </p:nvCxnSpPr>
        <p:spPr>
          <a:xfrm>
            <a:off x="2449401" y="1286810"/>
            <a:ext cx="560497" cy="1270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Connettore 2 13"/>
          <p:cNvCxnSpPr>
            <a:stCxn id="8" idx="3"/>
            <a:endCxn id="9" idx="1"/>
          </p:cNvCxnSpPr>
          <p:nvPr/>
        </p:nvCxnSpPr>
        <p:spPr>
          <a:xfrm flipV="1">
            <a:off x="5486398" y="1294640"/>
            <a:ext cx="571500" cy="487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Rettangolo 15"/>
          <p:cNvSpPr/>
          <p:nvPr/>
        </p:nvSpPr>
        <p:spPr>
          <a:xfrm>
            <a:off x="3009898" y="2441068"/>
            <a:ext cx="2476500" cy="392258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l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a Francia fu divisa in due zone</a:t>
            </a:r>
            <a:endParaRPr lang="it-IT" sz="14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17" name="Rettangolo 16"/>
          <p:cNvSpPr/>
          <p:nvPr/>
        </p:nvSpPr>
        <p:spPr>
          <a:xfrm>
            <a:off x="6057898" y="1889338"/>
            <a:ext cx="2476500" cy="392258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u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na, con Parigi occupata dai tedeschi</a:t>
            </a:r>
            <a:endParaRPr lang="it-IT" sz="14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18" name="Rettangolo 17"/>
          <p:cNvSpPr/>
          <p:nvPr/>
        </p:nvSpPr>
        <p:spPr>
          <a:xfrm>
            <a:off x="6057898" y="3066252"/>
            <a:ext cx="2476500" cy="731048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u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na, con centro a </a:t>
            </a:r>
            <a:r>
              <a:rPr lang="it-IT" sz="1400" b="1" dirty="0" smtClean="0">
                <a:solidFill>
                  <a:schemeClr val="tx1"/>
                </a:solidFill>
                <a:latin typeface="Arial"/>
                <a:cs typeface="Arial"/>
              </a:rPr>
              <a:t>Vichy, 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con un governo francese </a:t>
            </a:r>
            <a:r>
              <a:rPr lang="it-IT" sz="1400" b="1" dirty="0" smtClean="0">
                <a:solidFill>
                  <a:schemeClr val="tx1"/>
                </a:solidFill>
                <a:latin typeface="Arial"/>
                <a:cs typeface="Arial"/>
              </a:rPr>
              <a:t>filo-nazista</a:t>
            </a:r>
            <a:endParaRPr lang="it-IT" sz="1400" b="1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cxnSp>
        <p:nvCxnSpPr>
          <p:cNvPr id="20" name="Connettore 2 19"/>
          <p:cNvCxnSpPr>
            <a:stCxn id="8" idx="2"/>
            <a:endCxn id="16" idx="0"/>
          </p:cNvCxnSpPr>
          <p:nvPr/>
        </p:nvCxnSpPr>
        <p:spPr>
          <a:xfrm>
            <a:off x="4248148" y="1495639"/>
            <a:ext cx="0" cy="945429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Connettore 2 22"/>
          <p:cNvCxnSpPr>
            <a:stCxn id="16" idx="3"/>
            <a:endCxn id="17" idx="1"/>
          </p:cNvCxnSpPr>
          <p:nvPr/>
        </p:nvCxnSpPr>
        <p:spPr>
          <a:xfrm flipV="1">
            <a:off x="5486398" y="2085467"/>
            <a:ext cx="571500" cy="55173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Connettore 2 25"/>
          <p:cNvCxnSpPr>
            <a:stCxn id="16" idx="3"/>
            <a:endCxn id="18" idx="1"/>
          </p:cNvCxnSpPr>
          <p:nvPr/>
        </p:nvCxnSpPr>
        <p:spPr>
          <a:xfrm>
            <a:off x="5486398" y="2637197"/>
            <a:ext cx="571500" cy="794579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8" name="Rettangolo 27"/>
          <p:cNvSpPr/>
          <p:nvPr/>
        </p:nvSpPr>
        <p:spPr>
          <a:xfrm>
            <a:off x="6057898" y="4341881"/>
            <a:ext cx="2476500" cy="392258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g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overnata da Henry Philippe </a:t>
            </a:r>
            <a:r>
              <a:rPr lang="it-IT" sz="1400" dirty="0" err="1" smtClean="0">
                <a:solidFill>
                  <a:schemeClr val="tx1"/>
                </a:solidFill>
                <a:latin typeface="Arial"/>
                <a:cs typeface="Arial"/>
              </a:rPr>
              <a:t>Pétain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 </a:t>
            </a:r>
            <a:endParaRPr lang="it-IT" sz="14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cxnSp>
        <p:nvCxnSpPr>
          <p:cNvPr id="30" name="Connettore 2 29"/>
          <p:cNvCxnSpPr>
            <a:stCxn id="18" idx="2"/>
            <a:endCxn id="28" idx="0"/>
          </p:cNvCxnSpPr>
          <p:nvPr/>
        </p:nvCxnSpPr>
        <p:spPr>
          <a:xfrm>
            <a:off x="7296148" y="3797300"/>
            <a:ext cx="0" cy="544581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2" name="Pentagono 31"/>
          <p:cNvSpPr>
            <a:spLocks noChangeAspect="1"/>
          </p:cNvSpPr>
          <p:nvPr/>
        </p:nvSpPr>
        <p:spPr>
          <a:xfrm>
            <a:off x="8528050" y="6237312"/>
            <a:ext cx="395287" cy="395288"/>
          </a:xfrm>
          <a:prstGeom prst="homePlate">
            <a:avLst/>
          </a:prstGeom>
          <a:solidFill>
            <a:srgbClr val="EFA436"/>
          </a:solidFill>
          <a:ln>
            <a:solidFill>
              <a:srgbClr val="DE6D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4</a:t>
            </a:r>
          </a:p>
        </p:txBody>
      </p:sp>
      <p:pic>
        <p:nvPicPr>
          <p:cNvPr id="10" name="Immagine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06401" y="3066252"/>
            <a:ext cx="2606874" cy="35663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1921493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tangolo 2"/>
          <p:cNvSpPr/>
          <p:nvPr/>
        </p:nvSpPr>
        <p:spPr>
          <a:xfrm>
            <a:off x="0" y="3175"/>
            <a:ext cx="7667625" cy="404813"/>
          </a:xfrm>
          <a:prstGeom prst="rect">
            <a:avLst/>
          </a:prstGeom>
          <a:solidFill>
            <a:srgbClr val="DE6D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ekton Pro" pitchFamily="34" charset="0"/>
              </a:rPr>
              <a:t>TRA 1940 e 1970: LA SECONDA GUERRA MONDIALE, LA GUERRA FREDDA, LA DECOLONIZZAZIONE</a:t>
            </a:r>
            <a:endParaRPr lang="it-IT" sz="1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ekton Pro" pitchFamily="34" charset="0"/>
            </a:endParaRPr>
          </a:p>
        </p:txBody>
      </p:sp>
      <p:sp>
        <p:nvSpPr>
          <p:cNvPr id="4" name="Rettangolo 3"/>
          <p:cNvSpPr/>
          <p:nvPr/>
        </p:nvSpPr>
        <p:spPr>
          <a:xfrm>
            <a:off x="7667625" y="0"/>
            <a:ext cx="1476375" cy="404813"/>
          </a:xfrm>
          <a:prstGeom prst="rect">
            <a:avLst/>
          </a:prstGeom>
          <a:solidFill>
            <a:srgbClr val="EFA43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60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SEZIONE </a:t>
            </a:r>
            <a:r>
              <a:rPr lang="it-IT" sz="160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3</a:t>
            </a:r>
            <a:endParaRPr lang="it-IT" sz="1600" dirty="0">
              <a:solidFill>
                <a:schemeClr val="tx1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5" name="Rettangolo 4"/>
          <p:cNvSpPr/>
          <p:nvPr/>
        </p:nvSpPr>
        <p:spPr>
          <a:xfrm>
            <a:off x="0" y="404813"/>
            <a:ext cx="7667625" cy="404812"/>
          </a:xfrm>
          <a:prstGeom prst="rect">
            <a:avLst/>
          </a:prstGeom>
          <a:solidFill>
            <a:srgbClr val="CA412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ekton Pro" charset="0"/>
                <a:ea typeface="Tekton Pro" charset="0"/>
                <a:cs typeface="Tekton Pro" charset="0"/>
              </a:rPr>
              <a:t>LA SECONDA GUERRA MONDIALE</a:t>
            </a:r>
            <a:endParaRPr lang="it-IT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ekton Pro" charset="0"/>
              <a:ea typeface="Tekton Pro" charset="0"/>
              <a:cs typeface="Tekton Pro" charset="0"/>
            </a:endParaRPr>
          </a:p>
        </p:txBody>
      </p:sp>
      <p:sp>
        <p:nvSpPr>
          <p:cNvPr id="6" name="Rettangolo 5"/>
          <p:cNvSpPr/>
          <p:nvPr/>
        </p:nvSpPr>
        <p:spPr>
          <a:xfrm>
            <a:off x="7667625" y="404813"/>
            <a:ext cx="1476375" cy="404812"/>
          </a:xfrm>
          <a:prstGeom prst="rect">
            <a:avLst/>
          </a:prstGeom>
          <a:solidFill>
            <a:srgbClr val="EFA43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600" dirty="0" smtClean="0">
                <a:solidFill>
                  <a:schemeClr val="tx1"/>
                </a:solidFill>
                <a:latin typeface="Arial"/>
                <a:cs typeface="Arial"/>
              </a:rPr>
              <a:t>UNITÀ 11</a:t>
            </a:r>
            <a:endParaRPr lang="it-IT" sz="16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7" name="Rettangolo 6"/>
          <p:cNvSpPr>
            <a:spLocks noChangeAspect="1"/>
          </p:cNvSpPr>
          <p:nvPr/>
        </p:nvSpPr>
        <p:spPr>
          <a:xfrm>
            <a:off x="217599" y="1070974"/>
            <a:ext cx="435511" cy="396875"/>
          </a:xfrm>
          <a:prstGeom prst="rect">
            <a:avLst/>
          </a:prstGeom>
          <a:solidFill>
            <a:srgbClr val="EFA436"/>
          </a:solidFill>
          <a:ln>
            <a:solidFill>
              <a:srgbClr val="EFA43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2400" b="1" dirty="0">
                <a:solidFill>
                  <a:srgbClr val="E14685"/>
                </a:solidFill>
                <a:latin typeface="Arial" pitchFamily="34" charset="0"/>
                <a:cs typeface="Arial" pitchFamily="34" charset="0"/>
              </a:rPr>
              <a:t>2</a:t>
            </a:r>
          </a:p>
        </p:txBody>
      </p:sp>
      <p:sp>
        <p:nvSpPr>
          <p:cNvPr id="8" name="CasellaDiTesto 7"/>
          <p:cNvSpPr txBox="1"/>
          <p:nvPr/>
        </p:nvSpPr>
        <p:spPr>
          <a:xfrm>
            <a:off x="977899" y="1070974"/>
            <a:ext cx="65659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b="1" dirty="0" smtClean="0">
                <a:solidFill>
                  <a:srgbClr val="E14685"/>
                </a:solidFill>
                <a:latin typeface="Arial" pitchFamily="34" charset="0"/>
                <a:cs typeface="Arial" pitchFamily="34" charset="0"/>
              </a:rPr>
              <a:t>1940- 1941, INIZIA UNA LUNGA GUERRA SU PIÙ FRONTI</a:t>
            </a:r>
            <a:endParaRPr lang="it-IT" b="1" i="1" dirty="0">
              <a:solidFill>
                <a:srgbClr val="E14685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Rounded Rectangle 14"/>
          <p:cNvSpPr/>
          <p:nvPr/>
        </p:nvSpPr>
        <p:spPr>
          <a:xfrm>
            <a:off x="130398" y="1700281"/>
            <a:ext cx="2043001" cy="392258"/>
          </a:xfrm>
          <a:prstGeom prst="snip1Rect">
            <a:avLst/>
          </a:prstGeom>
          <a:solidFill>
            <a:srgbClr val="EFA436"/>
          </a:solidFill>
          <a:ln>
            <a:solidFill>
              <a:srgbClr val="EFA436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tIns="72000" bIns="72000">
            <a:spAutoFit/>
          </a:bodyPr>
          <a:lstStyle/>
          <a:p>
            <a:pPr algn="ctr">
              <a:defRPr/>
            </a:pPr>
            <a:r>
              <a:rPr lang="it-IT" sz="14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Nel settembre 1939</a:t>
            </a:r>
            <a:endParaRPr lang="it-IT" sz="1400" b="1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10" name="Rettangolo 9"/>
          <p:cNvSpPr/>
          <p:nvPr/>
        </p:nvSpPr>
        <p:spPr>
          <a:xfrm>
            <a:off x="2743198" y="1700281"/>
            <a:ext cx="2197102" cy="392258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l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’Italia dichiarò la «</a:t>
            </a:r>
            <a:r>
              <a:rPr lang="it-IT" sz="1400" b="1" dirty="0" smtClean="0">
                <a:solidFill>
                  <a:schemeClr val="tx1"/>
                </a:solidFill>
                <a:latin typeface="Arial"/>
                <a:cs typeface="Arial"/>
              </a:rPr>
              <a:t>non belligeranza</a:t>
            </a:r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»</a:t>
            </a:r>
            <a:endParaRPr lang="it-IT" sz="1400" b="1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11" name="Rettangolo 10"/>
          <p:cNvSpPr/>
          <p:nvPr/>
        </p:nvSpPr>
        <p:spPr>
          <a:xfrm>
            <a:off x="5486398" y="1700281"/>
            <a:ext cx="2476500" cy="392258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  <a:prstDash val="dash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dirty="0">
                <a:solidFill>
                  <a:schemeClr val="tx1"/>
                </a:solidFill>
                <a:latin typeface="Arial"/>
                <a:cs typeface="Arial"/>
              </a:rPr>
              <a:t>p</a:t>
            </a:r>
            <a:r>
              <a:rPr lang="fr-FR" sz="1400" dirty="0" smtClean="0">
                <a:solidFill>
                  <a:schemeClr val="tx1"/>
                </a:solidFill>
                <a:latin typeface="Arial"/>
                <a:cs typeface="Arial"/>
              </a:rPr>
              <a:t>erché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 il Paese non era preparato</a:t>
            </a:r>
            <a:endParaRPr lang="it-IT" sz="14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cxnSp>
        <p:nvCxnSpPr>
          <p:cNvPr id="13" name="Connettore 2 12"/>
          <p:cNvCxnSpPr>
            <a:stCxn id="9" idx="0"/>
            <a:endCxn id="10" idx="1"/>
          </p:cNvCxnSpPr>
          <p:nvPr/>
        </p:nvCxnSpPr>
        <p:spPr>
          <a:xfrm>
            <a:off x="2173399" y="1896410"/>
            <a:ext cx="569799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Connettore 2 15"/>
          <p:cNvCxnSpPr>
            <a:stCxn id="10" idx="3"/>
            <a:endCxn id="11" idx="1"/>
          </p:cNvCxnSpPr>
          <p:nvPr/>
        </p:nvCxnSpPr>
        <p:spPr>
          <a:xfrm>
            <a:off x="4940300" y="1896410"/>
            <a:ext cx="546098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Rounded Rectangle 14"/>
          <p:cNvSpPr/>
          <p:nvPr/>
        </p:nvSpPr>
        <p:spPr>
          <a:xfrm>
            <a:off x="130398" y="2538481"/>
            <a:ext cx="2043001" cy="392258"/>
          </a:xfrm>
          <a:prstGeom prst="snip1Rect">
            <a:avLst/>
          </a:prstGeom>
          <a:solidFill>
            <a:srgbClr val="EFA436"/>
          </a:solidFill>
          <a:ln>
            <a:solidFill>
              <a:srgbClr val="EFA436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tIns="72000" bIns="72000">
            <a:spAutoFit/>
          </a:bodyPr>
          <a:lstStyle/>
          <a:p>
            <a:pPr algn="ctr">
              <a:defRPr/>
            </a:pPr>
            <a:r>
              <a:rPr lang="it-IT" sz="14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i</a:t>
            </a:r>
            <a:r>
              <a:rPr lang="it-IT" sz="14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l 10 giugno 1940</a:t>
            </a:r>
            <a:endParaRPr lang="it-IT" sz="1400" b="1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19" name="Rettangolo 18"/>
          <p:cNvSpPr/>
          <p:nvPr/>
        </p:nvSpPr>
        <p:spPr>
          <a:xfrm>
            <a:off x="2743198" y="2538481"/>
            <a:ext cx="2197102" cy="392258"/>
          </a:xfrm>
          <a:prstGeom prst="rect">
            <a:avLst/>
          </a:prstGeom>
          <a:solidFill>
            <a:schemeClr val="accent6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b="1" dirty="0" smtClean="0">
                <a:solidFill>
                  <a:schemeClr val="bg1"/>
                </a:solidFill>
                <a:latin typeface="Arial"/>
                <a:cs typeface="Arial"/>
              </a:rPr>
              <a:t>Mussolini decise di entrare in guerra</a:t>
            </a:r>
            <a:endParaRPr lang="it-IT" sz="1400" b="1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cxnSp>
        <p:nvCxnSpPr>
          <p:cNvPr id="21" name="Connettore 2 20"/>
          <p:cNvCxnSpPr>
            <a:stCxn id="18" idx="0"/>
            <a:endCxn id="19" idx="1"/>
          </p:cNvCxnSpPr>
          <p:nvPr/>
        </p:nvCxnSpPr>
        <p:spPr>
          <a:xfrm>
            <a:off x="2173399" y="2734610"/>
            <a:ext cx="569799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3" name="Rettangolo 22"/>
          <p:cNvSpPr/>
          <p:nvPr/>
        </p:nvSpPr>
        <p:spPr>
          <a:xfrm>
            <a:off x="130398" y="3490981"/>
            <a:ext cx="2197102" cy="392258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Dopo la sconfitta della Francia</a:t>
            </a:r>
            <a:endParaRPr lang="it-IT" sz="1400" b="1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cxnSp>
        <p:nvCxnSpPr>
          <p:cNvPr id="25" name="Connettore 2 24"/>
          <p:cNvCxnSpPr>
            <a:stCxn id="10" idx="2"/>
            <a:endCxn id="19" idx="0"/>
          </p:cNvCxnSpPr>
          <p:nvPr/>
        </p:nvCxnSpPr>
        <p:spPr>
          <a:xfrm>
            <a:off x="3841749" y="2092539"/>
            <a:ext cx="0" cy="445942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7" name="Rettangolo 26"/>
          <p:cNvSpPr/>
          <p:nvPr/>
        </p:nvSpPr>
        <p:spPr>
          <a:xfrm>
            <a:off x="2743198" y="3490981"/>
            <a:ext cx="2197102" cy="392258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l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’Inghilterra decise di continuare a combattere</a:t>
            </a:r>
            <a:endParaRPr lang="it-IT" sz="1400" b="1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28" name="Rettangolo 27"/>
          <p:cNvSpPr/>
          <p:nvPr/>
        </p:nvSpPr>
        <p:spPr>
          <a:xfrm>
            <a:off x="2743198" y="4506818"/>
            <a:ext cx="2197102" cy="392258"/>
          </a:xfrm>
          <a:prstGeom prst="rect">
            <a:avLst/>
          </a:prstGeom>
          <a:solidFill>
            <a:srgbClr val="F79646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b="1" dirty="0">
                <a:solidFill>
                  <a:srgbClr val="FFFFFF"/>
                </a:solidFill>
                <a:latin typeface="Arial"/>
                <a:cs typeface="Arial"/>
              </a:rPr>
              <a:t>c</a:t>
            </a:r>
            <a:r>
              <a:rPr lang="it-IT" sz="1400" b="1" dirty="0" smtClean="0">
                <a:solidFill>
                  <a:srgbClr val="FFFFFF"/>
                </a:solidFill>
                <a:latin typeface="Arial"/>
                <a:cs typeface="Arial"/>
              </a:rPr>
              <a:t>i fu la battaglia d’Inghilterra</a:t>
            </a:r>
            <a:endParaRPr lang="it-IT" sz="1400" b="1" dirty="0">
              <a:solidFill>
                <a:srgbClr val="FFFFFF"/>
              </a:solidFill>
              <a:latin typeface="Arial"/>
              <a:cs typeface="Arial"/>
            </a:endParaRPr>
          </a:p>
        </p:txBody>
      </p:sp>
      <p:sp>
        <p:nvSpPr>
          <p:cNvPr id="29" name="Rounded Rectangle 14"/>
          <p:cNvSpPr/>
          <p:nvPr/>
        </p:nvSpPr>
        <p:spPr>
          <a:xfrm>
            <a:off x="130398" y="4389720"/>
            <a:ext cx="2043001" cy="626454"/>
          </a:xfrm>
          <a:prstGeom prst="snip1Rect">
            <a:avLst/>
          </a:prstGeom>
          <a:solidFill>
            <a:srgbClr val="EFA436"/>
          </a:solidFill>
          <a:ln>
            <a:solidFill>
              <a:srgbClr val="EFA436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tIns="72000" bIns="72000">
            <a:spAutoFit/>
          </a:bodyPr>
          <a:lstStyle/>
          <a:p>
            <a:pPr algn="ctr">
              <a:defRPr/>
            </a:pPr>
            <a:r>
              <a:rPr lang="it-IT" sz="14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t</a:t>
            </a:r>
            <a:r>
              <a:rPr lang="it-IT" sz="14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ra luglio e settembre 1940</a:t>
            </a:r>
            <a:endParaRPr lang="it-IT" sz="1400" b="1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  <a:cs typeface="Arial" charset="0"/>
            </a:endParaRPr>
          </a:p>
        </p:txBody>
      </p:sp>
      <p:cxnSp>
        <p:nvCxnSpPr>
          <p:cNvPr id="32" name="Connettore 2 31"/>
          <p:cNvCxnSpPr>
            <a:stCxn id="23" idx="3"/>
            <a:endCxn id="27" idx="1"/>
          </p:cNvCxnSpPr>
          <p:nvPr/>
        </p:nvCxnSpPr>
        <p:spPr>
          <a:xfrm>
            <a:off x="2327500" y="3687110"/>
            <a:ext cx="415698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Connettore 2 34"/>
          <p:cNvCxnSpPr>
            <a:stCxn id="29" idx="0"/>
            <a:endCxn id="28" idx="1"/>
          </p:cNvCxnSpPr>
          <p:nvPr/>
        </p:nvCxnSpPr>
        <p:spPr>
          <a:xfrm>
            <a:off x="2173399" y="4702947"/>
            <a:ext cx="569799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8" name="Connettore 2 37"/>
          <p:cNvCxnSpPr>
            <a:stCxn id="27" idx="2"/>
            <a:endCxn id="28" idx="0"/>
          </p:cNvCxnSpPr>
          <p:nvPr/>
        </p:nvCxnSpPr>
        <p:spPr>
          <a:xfrm>
            <a:off x="3841749" y="3883239"/>
            <a:ext cx="0" cy="623579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1" name="Pentagono 60"/>
          <p:cNvSpPr>
            <a:spLocks noChangeAspect="1"/>
          </p:cNvSpPr>
          <p:nvPr/>
        </p:nvSpPr>
        <p:spPr>
          <a:xfrm>
            <a:off x="8725693" y="6388124"/>
            <a:ext cx="395287" cy="395288"/>
          </a:xfrm>
          <a:prstGeom prst="homePlate">
            <a:avLst/>
          </a:prstGeom>
          <a:solidFill>
            <a:srgbClr val="EFA436"/>
          </a:solidFill>
          <a:ln>
            <a:solidFill>
              <a:srgbClr val="DE6D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5</a:t>
            </a:r>
          </a:p>
        </p:txBody>
      </p:sp>
      <p:sp>
        <p:nvSpPr>
          <p:cNvPr id="66" name="Rettangolo 65"/>
          <p:cNvSpPr/>
          <p:nvPr/>
        </p:nvSpPr>
        <p:spPr>
          <a:xfrm>
            <a:off x="2327500" y="5141981"/>
            <a:ext cx="3311300" cy="392258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l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’Inghilterra fu bombardata dai tedeschi ma resistette</a:t>
            </a:r>
            <a:endParaRPr lang="it-IT" sz="1400" b="1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70" name="Rettangolo 69"/>
          <p:cNvSpPr/>
          <p:nvPr/>
        </p:nvSpPr>
        <p:spPr>
          <a:xfrm>
            <a:off x="1322499" y="5936785"/>
            <a:ext cx="1701800" cy="392258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v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alore dei piloti inglesi</a:t>
            </a:r>
            <a:endParaRPr lang="it-IT" sz="1400" b="1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71" name="Rettangolo 70"/>
          <p:cNvSpPr/>
          <p:nvPr/>
        </p:nvSpPr>
        <p:spPr>
          <a:xfrm>
            <a:off x="5040424" y="5936785"/>
            <a:ext cx="1397000" cy="392258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u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so dei radar</a:t>
            </a:r>
            <a:endParaRPr lang="it-IT" sz="1400" b="1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72" name="Rettangolo 71"/>
          <p:cNvSpPr/>
          <p:nvPr/>
        </p:nvSpPr>
        <p:spPr>
          <a:xfrm>
            <a:off x="3214799" y="5936784"/>
            <a:ext cx="1701800" cy="704647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d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ecifrazione dei codici segreti tedeschi</a:t>
            </a:r>
            <a:endParaRPr lang="it-IT" sz="1400" b="1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cxnSp>
        <p:nvCxnSpPr>
          <p:cNvPr id="73" name="Connettore 2 72"/>
          <p:cNvCxnSpPr>
            <a:endCxn id="71" idx="0"/>
          </p:cNvCxnSpPr>
          <p:nvPr/>
        </p:nvCxnSpPr>
        <p:spPr>
          <a:xfrm>
            <a:off x="3957748" y="5567043"/>
            <a:ext cx="1781176" cy="369742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4" name="Connettore 2 73"/>
          <p:cNvCxnSpPr>
            <a:endCxn id="70" idx="0"/>
          </p:cNvCxnSpPr>
          <p:nvPr/>
        </p:nvCxnSpPr>
        <p:spPr>
          <a:xfrm flipH="1">
            <a:off x="2173399" y="5567043"/>
            <a:ext cx="1784350" cy="369742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Connettore 2 11"/>
          <p:cNvCxnSpPr>
            <a:stCxn id="28" idx="2"/>
          </p:cNvCxnSpPr>
          <p:nvPr/>
        </p:nvCxnSpPr>
        <p:spPr>
          <a:xfrm>
            <a:off x="3841749" y="4899076"/>
            <a:ext cx="0" cy="242905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Connettore 2 16"/>
          <p:cNvCxnSpPr>
            <a:endCxn id="72" idx="0"/>
          </p:cNvCxnSpPr>
          <p:nvPr/>
        </p:nvCxnSpPr>
        <p:spPr>
          <a:xfrm>
            <a:off x="3940398" y="5592467"/>
            <a:ext cx="125301" cy="344317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4" name="Immagine 1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738924" y="2315510"/>
            <a:ext cx="3068400" cy="31236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4699371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/>
          <p:cNvSpPr/>
          <p:nvPr/>
        </p:nvSpPr>
        <p:spPr>
          <a:xfrm>
            <a:off x="0" y="3175"/>
            <a:ext cx="7667625" cy="404813"/>
          </a:xfrm>
          <a:prstGeom prst="rect">
            <a:avLst/>
          </a:prstGeom>
          <a:solidFill>
            <a:srgbClr val="DE6D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ekton Pro" pitchFamily="34" charset="0"/>
              </a:rPr>
              <a:t>TRA 1940 e 1970: LA SECONDA GUERRA MONDIALE, LA GUERRA FREDDA, LA DECOLONIZZAZIONE</a:t>
            </a:r>
            <a:endParaRPr lang="it-IT" sz="1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ekton Pro" pitchFamily="34" charset="0"/>
            </a:endParaRPr>
          </a:p>
        </p:txBody>
      </p:sp>
      <p:sp>
        <p:nvSpPr>
          <p:cNvPr id="3" name="Rettangolo 2"/>
          <p:cNvSpPr/>
          <p:nvPr/>
        </p:nvSpPr>
        <p:spPr>
          <a:xfrm>
            <a:off x="7667625" y="0"/>
            <a:ext cx="1476375" cy="404813"/>
          </a:xfrm>
          <a:prstGeom prst="rect">
            <a:avLst/>
          </a:prstGeom>
          <a:solidFill>
            <a:srgbClr val="EFA43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60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SEZIONE </a:t>
            </a:r>
            <a:r>
              <a:rPr lang="it-IT" sz="160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3</a:t>
            </a:r>
            <a:endParaRPr lang="it-IT" sz="1600" dirty="0">
              <a:solidFill>
                <a:schemeClr val="tx1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4" name="Rettangolo 3"/>
          <p:cNvSpPr/>
          <p:nvPr/>
        </p:nvSpPr>
        <p:spPr>
          <a:xfrm>
            <a:off x="0" y="404813"/>
            <a:ext cx="7667625" cy="404812"/>
          </a:xfrm>
          <a:prstGeom prst="rect">
            <a:avLst/>
          </a:prstGeom>
          <a:solidFill>
            <a:srgbClr val="CA412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ekton Pro" charset="0"/>
                <a:ea typeface="Tekton Pro" charset="0"/>
                <a:cs typeface="Tekton Pro" charset="0"/>
              </a:rPr>
              <a:t>LA SECONDA GUERRA MONDIALE</a:t>
            </a:r>
            <a:endParaRPr lang="it-IT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ekton Pro" charset="0"/>
              <a:ea typeface="Tekton Pro" charset="0"/>
              <a:cs typeface="Tekton Pro" charset="0"/>
            </a:endParaRPr>
          </a:p>
        </p:txBody>
      </p:sp>
      <p:sp>
        <p:nvSpPr>
          <p:cNvPr id="5" name="Rettangolo 4"/>
          <p:cNvSpPr/>
          <p:nvPr/>
        </p:nvSpPr>
        <p:spPr>
          <a:xfrm>
            <a:off x="7667625" y="404813"/>
            <a:ext cx="1476375" cy="404812"/>
          </a:xfrm>
          <a:prstGeom prst="rect">
            <a:avLst/>
          </a:prstGeom>
          <a:solidFill>
            <a:srgbClr val="EFA43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600" dirty="0" smtClean="0">
                <a:solidFill>
                  <a:schemeClr val="tx1"/>
                </a:solidFill>
                <a:latin typeface="Arial"/>
                <a:cs typeface="Arial"/>
              </a:rPr>
              <a:t>UNITÀ 11</a:t>
            </a:r>
            <a:endParaRPr lang="it-IT" sz="16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6" name="Rounded Rectangle 14"/>
          <p:cNvSpPr/>
          <p:nvPr/>
        </p:nvSpPr>
        <p:spPr>
          <a:xfrm>
            <a:off x="130398" y="1521039"/>
            <a:ext cx="2043001" cy="392258"/>
          </a:xfrm>
          <a:prstGeom prst="snip1Rect">
            <a:avLst/>
          </a:prstGeom>
          <a:solidFill>
            <a:srgbClr val="EFA436"/>
          </a:solidFill>
          <a:ln>
            <a:solidFill>
              <a:srgbClr val="EFA436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tIns="72000" bIns="72000">
            <a:spAutoFit/>
          </a:bodyPr>
          <a:lstStyle/>
          <a:p>
            <a:pPr algn="ctr">
              <a:defRPr/>
            </a:pPr>
            <a:r>
              <a:rPr lang="it-IT" sz="14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Nell’estate 1940</a:t>
            </a:r>
            <a:endParaRPr lang="it-IT" sz="1400" b="1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7" name="Rettangolo 6"/>
          <p:cNvSpPr/>
          <p:nvPr/>
        </p:nvSpPr>
        <p:spPr>
          <a:xfrm>
            <a:off x="2590798" y="1521039"/>
            <a:ext cx="1155702" cy="392258"/>
          </a:xfrm>
          <a:prstGeom prst="rect">
            <a:avLst/>
          </a:prstGeom>
          <a:solidFill>
            <a:schemeClr val="accent6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b="1" dirty="0">
                <a:solidFill>
                  <a:schemeClr val="bg1"/>
                </a:solidFill>
                <a:latin typeface="Arial"/>
                <a:cs typeface="Arial"/>
              </a:rPr>
              <a:t>l</a:t>
            </a:r>
            <a:r>
              <a:rPr lang="it-IT" sz="1400" b="1" dirty="0" smtClean="0">
                <a:solidFill>
                  <a:schemeClr val="bg1"/>
                </a:solidFill>
                <a:latin typeface="Arial"/>
                <a:cs typeface="Arial"/>
              </a:rPr>
              <a:t>’Italia</a:t>
            </a:r>
            <a:endParaRPr lang="it-IT" sz="1400" b="1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8" name="Rettangolo 7"/>
          <p:cNvSpPr/>
          <p:nvPr/>
        </p:nvSpPr>
        <p:spPr>
          <a:xfrm>
            <a:off x="4152898" y="989081"/>
            <a:ext cx="1689102" cy="392258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a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ttaccò la Grecia</a:t>
            </a:r>
            <a:endParaRPr lang="it-IT" sz="1400" b="1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9" name="Rettangolo 8"/>
          <p:cNvSpPr/>
          <p:nvPr/>
        </p:nvSpPr>
        <p:spPr>
          <a:xfrm>
            <a:off x="4152898" y="2005081"/>
            <a:ext cx="1689102" cy="392258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a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ttaccò gli inglesi in Africa</a:t>
            </a:r>
            <a:endParaRPr lang="it-IT" sz="1400" b="1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cxnSp>
        <p:nvCxnSpPr>
          <p:cNvPr id="11" name="Connettore 2 10"/>
          <p:cNvCxnSpPr>
            <a:stCxn id="6" idx="0"/>
            <a:endCxn id="7" idx="1"/>
          </p:cNvCxnSpPr>
          <p:nvPr/>
        </p:nvCxnSpPr>
        <p:spPr>
          <a:xfrm>
            <a:off x="2173399" y="1717168"/>
            <a:ext cx="417399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Connettore 2 13"/>
          <p:cNvCxnSpPr>
            <a:stCxn id="7" idx="3"/>
            <a:endCxn id="8" idx="1"/>
          </p:cNvCxnSpPr>
          <p:nvPr/>
        </p:nvCxnSpPr>
        <p:spPr>
          <a:xfrm flipV="1">
            <a:off x="3746500" y="1185210"/>
            <a:ext cx="406398" cy="531958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Connettore 2 16"/>
          <p:cNvCxnSpPr>
            <a:stCxn id="7" idx="3"/>
            <a:endCxn id="9" idx="1"/>
          </p:cNvCxnSpPr>
          <p:nvPr/>
        </p:nvCxnSpPr>
        <p:spPr>
          <a:xfrm>
            <a:off x="3746500" y="1717168"/>
            <a:ext cx="406398" cy="484042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" name="Rettangolo 19"/>
          <p:cNvSpPr/>
          <p:nvPr/>
        </p:nvSpPr>
        <p:spPr>
          <a:xfrm>
            <a:off x="6565898" y="1533739"/>
            <a:ext cx="1689102" cy="392258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o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ttenne risultati pessimi</a:t>
            </a:r>
            <a:endParaRPr lang="it-IT" sz="1400" b="1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cxnSp>
        <p:nvCxnSpPr>
          <p:cNvPr id="22" name="Connettore 2 21"/>
          <p:cNvCxnSpPr>
            <a:stCxn id="8" idx="3"/>
            <a:endCxn id="20" idx="1"/>
          </p:cNvCxnSpPr>
          <p:nvPr/>
        </p:nvCxnSpPr>
        <p:spPr>
          <a:xfrm>
            <a:off x="5842000" y="1185210"/>
            <a:ext cx="723898" cy="544658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Connettore 2 24"/>
          <p:cNvCxnSpPr>
            <a:stCxn id="9" idx="3"/>
            <a:endCxn id="20" idx="1"/>
          </p:cNvCxnSpPr>
          <p:nvPr/>
        </p:nvCxnSpPr>
        <p:spPr>
          <a:xfrm flipV="1">
            <a:off x="5842000" y="1729868"/>
            <a:ext cx="723898" cy="471342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7" name="Rounded Rectangle 14"/>
          <p:cNvSpPr/>
          <p:nvPr/>
        </p:nvSpPr>
        <p:spPr>
          <a:xfrm>
            <a:off x="3367199" y="2829139"/>
            <a:ext cx="2043001" cy="392258"/>
          </a:xfrm>
          <a:prstGeom prst="snip1Rect">
            <a:avLst/>
          </a:prstGeom>
          <a:solidFill>
            <a:srgbClr val="EFA436"/>
          </a:solidFill>
          <a:ln>
            <a:solidFill>
              <a:srgbClr val="EFA436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tIns="72000" bIns="72000">
            <a:spAutoFit/>
          </a:bodyPr>
          <a:lstStyle/>
          <a:p>
            <a:pPr algn="ctr">
              <a:defRPr/>
            </a:pPr>
            <a:r>
              <a:rPr lang="it-IT" sz="14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n</a:t>
            </a:r>
            <a:r>
              <a:rPr lang="it-IT" sz="14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ell’aprile 1941</a:t>
            </a:r>
            <a:endParaRPr lang="it-IT" sz="1400" b="1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28" name="Rettangolo 27"/>
          <p:cNvSpPr/>
          <p:nvPr/>
        </p:nvSpPr>
        <p:spPr>
          <a:xfrm>
            <a:off x="5740400" y="2829139"/>
            <a:ext cx="3327400" cy="392258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l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a Germania intervenne in soccorso dell’Italia in Grecia e Africa</a:t>
            </a:r>
            <a:endParaRPr lang="it-IT" sz="1400" b="1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cxnSp>
        <p:nvCxnSpPr>
          <p:cNvPr id="30" name="Connettore 2 29"/>
          <p:cNvCxnSpPr>
            <a:stCxn id="27" idx="0"/>
            <a:endCxn id="28" idx="1"/>
          </p:cNvCxnSpPr>
          <p:nvPr/>
        </p:nvCxnSpPr>
        <p:spPr>
          <a:xfrm>
            <a:off x="5410200" y="3025268"/>
            <a:ext cx="330200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Connettore 2 32"/>
          <p:cNvCxnSpPr/>
          <p:nvPr/>
        </p:nvCxnSpPr>
        <p:spPr>
          <a:xfrm flipH="1">
            <a:off x="7410449" y="1945768"/>
            <a:ext cx="6349" cy="903142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8" name="Rettangolo 37"/>
          <p:cNvSpPr/>
          <p:nvPr/>
        </p:nvSpPr>
        <p:spPr>
          <a:xfrm>
            <a:off x="5740400" y="3603839"/>
            <a:ext cx="3327400" cy="392258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i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 tedeschi respinsero gli inglesi dalla Cirenaica</a:t>
            </a:r>
            <a:endParaRPr lang="it-IT" sz="1400" b="1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cxnSp>
        <p:nvCxnSpPr>
          <p:cNvPr id="40" name="Connettore 2 39"/>
          <p:cNvCxnSpPr>
            <a:stCxn id="28" idx="2"/>
            <a:endCxn id="38" idx="0"/>
          </p:cNvCxnSpPr>
          <p:nvPr/>
        </p:nvCxnSpPr>
        <p:spPr>
          <a:xfrm>
            <a:off x="7404100" y="3221397"/>
            <a:ext cx="0" cy="382442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2" name="Rettangolo 41"/>
          <p:cNvSpPr/>
          <p:nvPr/>
        </p:nvSpPr>
        <p:spPr>
          <a:xfrm>
            <a:off x="5740400" y="4416638"/>
            <a:ext cx="3327400" cy="866561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g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li inglesi riuscirono però a sottrarre l’Etiopia all’Italia e a rafforzare la loro posizione in Medio Oriente </a:t>
            </a:r>
            <a:endParaRPr lang="it-IT" sz="1400" b="1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cxnSp>
        <p:nvCxnSpPr>
          <p:cNvPr id="44" name="Connettore 2 43"/>
          <p:cNvCxnSpPr>
            <a:stCxn id="38" idx="2"/>
            <a:endCxn id="42" idx="0"/>
          </p:cNvCxnSpPr>
          <p:nvPr/>
        </p:nvCxnSpPr>
        <p:spPr>
          <a:xfrm>
            <a:off x="7404100" y="3996097"/>
            <a:ext cx="0" cy="420541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6" name="Pentagono 45"/>
          <p:cNvSpPr>
            <a:spLocks noChangeAspect="1"/>
          </p:cNvSpPr>
          <p:nvPr/>
        </p:nvSpPr>
        <p:spPr>
          <a:xfrm>
            <a:off x="8725693" y="6388124"/>
            <a:ext cx="395287" cy="395288"/>
          </a:xfrm>
          <a:prstGeom prst="homePlate">
            <a:avLst/>
          </a:prstGeom>
          <a:solidFill>
            <a:srgbClr val="EFA436"/>
          </a:solidFill>
          <a:ln>
            <a:solidFill>
              <a:srgbClr val="DE6D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6</a:t>
            </a:r>
          </a:p>
        </p:txBody>
      </p:sp>
      <p:pic>
        <p:nvPicPr>
          <p:cNvPr id="47" name="Immagine 4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0398" y="2201210"/>
            <a:ext cx="2311400" cy="3543300"/>
          </a:xfrm>
          <a:prstGeom prst="rect">
            <a:avLst/>
          </a:prstGeom>
        </p:spPr>
      </p:pic>
      <p:sp>
        <p:nvSpPr>
          <p:cNvPr id="48" name="Rettangolo 47"/>
          <p:cNvSpPr/>
          <p:nvPr/>
        </p:nvSpPr>
        <p:spPr>
          <a:xfrm>
            <a:off x="130398" y="6018305"/>
            <a:ext cx="1689102" cy="392258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Gli Stati Uniti</a:t>
            </a:r>
            <a:endParaRPr lang="it-IT" sz="1400" b="1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49" name="Rettangolo 48"/>
          <p:cNvSpPr/>
          <p:nvPr/>
        </p:nvSpPr>
        <p:spPr>
          <a:xfrm>
            <a:off x="2441798" y="6018305"/>
            <a:ext cx="1689102" cy="392258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non erano in guerra</a:t>
            </a:r>
            <a:endParaRPr lang="it-IT" sz="1400" b="1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50" name="Rettangolo 49"/>
          <p:cNvSpPr/>
          <p:nvPr/>
        </p:nvSpPr>
        <p:spPr>
          <a:xfrm>
            <a:off x="4876796" y="6018305"/>
            <a:ext cx="3378204" cy="392258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m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a appoggiavano l’Inghilterra e le fornivano aiuti</a:t>
            </a:r>
            <a:endParaRPr lang="it-IT" sz="1400" b="1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cxnSp>
        <p:nvCxnSpPr>
          <p:cNvPr id="52" name="Connettore 2 51"/>
          <p:cNvCxnSpPr>
            <a:stCxn id="48" idx="3"/>
            <a:endCxn id="49" idx="1"/>
          </p:cNvCxnSpPr>
          <p:nvPr/>
        </p:nvCxnSpPr>
        <p:spPr>
          <a:xfrm>
            <a:off x="1819500" y="6214434"/>
            <a:ext cx="622298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5" name="Connettore 2 54"/>
          <p:cNvCxnSpPr>
            <a:stCxn id="49" idx="3"/>
            <a:endCxn id="50" idx="1"/>
          </p:cNvCxnSpPr>
          <p:nvPr/>
        </p:nvCxnSpPr>
        <p:spPr>
          <a:xfrm>
            <a:off x="4130900" y="6214434"/>
            <a:ext cx="745896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23984987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/>
          <p:cNvSpPr/>
          <p:nvPr/>
        </p:nvSpPr>
        <p:spPr>
          <a:xfrm>
            <a:off x="0" y="3175"/>
            <a:ext cx="7667625" cy="404813"/>
          </a:xfrm>
          <a:prstGeom prst="rect">
            <a:avLst/>
          </a:prstGeom>
          <a:solidFill>
            <a:srgbClr val="DE6D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ekton Pro" pitchFamily="34" charset="0"/>
              </a:rPr>
              <a:t>TRA 1940 e 1970: LA SECONDA GUERRA MONDIALE, LA GUERRA FREDDA, LA DECOLONIZZAZIONE</a:t>
            </a:r>
            <a:endParaRPr lang="it-IT" sz="1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ekton Pro" pitchFamily="34" charset="0"/>
            </a:endParaRPr>
          </a:p>
        </p:txBody>
      </p:sp>
      <p:sp>
        <p:nvSpPr>
          <p:cNvPr id="3" name="Rettangolo 2"/>
          <p:cNvSpPr/>
          <p:nvPr/>
        </p:nvSpPr>
        <p:spPr>
          <a:xfrm>
            <a:off x="7667625" y="0"/>
            <a:ext cx="1476375" cy="404813"/>
          </a:xfrm>
          <a:prstGeom prst="rect">
            <a:avLst/>
          </a:prstGeom>
          <a:solidFill>
            <a:srgbClr val="EFA43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60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SEZIONE </a:t>
            </a:r>
            <a:r>
              <a:rPr lang="it-IT" sz="160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3</a:t>
            </a:r>
            <a:endParaRPr lang="it-IT" sz="1600" dirty="0">
              <a:solidFill>
                <a:schemeClr val="tx1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4" name="Rettangolo 3"/>
          <p:cNvSpPr/>
          <p:nvPr/>
        </p:nvSpPr>
        <p:spPr>
          <a:xfrm>
            <a:off x="0" y="404813"/>
            <a:ext cx="7667625" cy="404812"/>
          </a:xfrm>
          <a:prstGeom prst="rect">
            <a:avLst/>
          </a:prstGeom>
          <a:solidFill>
            <a:srgbClr val="CA412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ekton Pro" charset="0"/>
                <a:ea typeface="Tekton Pro" charset="0"/>
                <a:cs typeface="Tekton Pro" charset="0"/>
              </a:rPr>
              <a:t>LA SECONDA GUERRA MONDIALE</a:t>
            </a:r>
            <a:endParaRPr lang="it-IT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ekton Pro" charset="0"/>
              <a:ea typeface="Tekton Pro" charset="0"/>
              <a:cs typeface="Tekton Pro" charset="0"/>
            </a:endParaRPr>
          </a:p>
        </p:txBody>
      </p:sp>
      <p:sp>
        <p:nvSpPr>
          <p:cNvPr id="5" name="Rettangolo 4"/>
          <p:cNvSpPr/>
          <p:nvPr/>
        </p:nvSpPr>
        <p:spPr>
          <a:xfrm>
            <a:off x="7667625" y="404813"/>
            <a:ext cx="1476375" cy="404812"/>
          </a:xfrm>
          <a:prstGeom prst="rect">
            <a:avLst/>
          </a:prstGeom>
          <a:solidFill>
            <a:srgbClr val="EFA43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600" dirty="0" smtClean="0">
                <a:solidFill>
                  <a:schemeClr val="tx1"/>
                </a:solidFill>
                <a:latin typeface="Arial"/>
                <a:cs typeface="Arial"/>
              </a:rPr>
              <a:t>UNITÀ 11</a:t>
            </a:r>
            <a:endParaRPr lang="it-IT" sz="16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6" name="Rounded Rectangle 14"/>
          <p:cNvSpPr/>
          <p:nvPr/>
        </p:nvSpPr>
        <p:spPr>
          <a:xfrm>
            <a:off x="130398" y="1128781"/>
            <a:ext cx="2043001" cy="392258"/>
          </a:xfrm>
          <a:prstGeom prst="snip1Rect">
            <a:avLst/>
          </a:prstGeom>
          <a:solidFill>
            <a:srgbClr val="EFA436"/>
          </a:solidFill>
          <a:ln>
            <a:solidFill>
              <a:srgbClr val="EFA436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tIns="72000" bIns="72000">
            <a:spAutoFit/>
          </a:bodyPr>
          <a:lstStyle/>
          <a:p>
            <a:pPr algn="ctr">
              <a:defRPr/>
            </a:pPr>
            <a:r>
              <a:rPr lang="it-IT" sz="14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Il 14 agosto 1941</a:t>
            </a:r>
            <a:endParaRPr lang="it-IT" sz="1400" b="1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7" name="Rettangolo 6"/>
          <p:cNvSpPr/>
          <p:nvPr/>
        </p:nvSpPr>
        <p:spPr>
          <a:xfrm>
            <a:off x="2692398" y="1128781"/>
            <a:ext cx="1689102" cy="392258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Churchill e Roosevelt</a:t>
            </a:r>
            <a:endParaRPr lang="it-IT" sz="1400" b="1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8" name="Rettangolo 7"/>
          <p:cNvSpPr/>
          <p:nvPr/>
        </p:nvSpPr>
        <p:spPr>
          <a:xfrm>
            <a:off x="2438398" y="1961352"/>
            <a:ext cx="2197102" cy="392258"/>
          </a:xfrm>
          <a:prstGeom prst="rect">
            <a:avLst/>
          </a:prstGeom>
          <a:solidFill>
            <a:schemeClr val="accent6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b="1" dirty="0">
                <a:solidFill>
                  <a:schemeClr val="bg1"/>
                </a:solidFill>
                <a:latin typeface="Arial"/>
                <a:cs typeface="Arial"/>
              </a:rPr>
              <a:t>f</a:t>
            </a:r>
            <a:r>
              <a:rPr lang="it-IT" sz="1400" b="1" dirty="0" smtClean="0">
                <a:solidFill>
                  <a:schemeClr val="bg1"/>
                </a:solidFill>
                <a:latin typeface="Arial"/>
                <a:cs typeface="Arial"/>
              </a:rPr>
              <a:t>irmarono la Carta Atlantica</a:t>
            </a:r>
            <a:endParaRPr lang="it-IT" sz="1400" b="1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cxnSp>
        <p:nvCxnSpPr>
          <p:cNvPr id="10" name="Connettore 2 9"/>
          <p:cNvCxnSpPr>
            <a:stCxn id="6" idx="0"/>
            <a:endCxn id="7" idx="1"/>
          </p:cNvCxnSpPr>
          <p:nvPr/>
        </p:nvCxnSpPr>
        <p:spPr>
          <a:xfrm>
            <a:off x="2173399" y="1324910"/>
            <a:ext cx="518999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Connettore 2 12"/>
          <p:cNvCxnSpPr>
            <a:stCxn id="7" idx="2"/>
          </p:cNvCxnSpPr>
          <p:nvPr/>
        </p:nvCxnSpPr>
        <p:spPr>
          <a:xfrm>
            <a:off x="3536949" y="1521039"/>
            <a:ext cx="0" cy="440313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Rettangolo 14"/>
          <p:cNvSpPr/>
          <p:nvPr/>
        </p:nvSpPr>
        <p:spPr>
          <a:xfrm>
            <a:off x="5133972" y="1961352"/>
            <a:ext cx="3108328" cy="392258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  <a:prstDash val="dash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8 punti da seguire per liberare i popoli dalle dittature dopo la guerra</a:t>
            </a:r>
            <a:endParaRPr lang="it-IT" sz="1400" b="1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cxnSp>
        <p:nvCxnSpPr>
          <p:cNvPr id="20" name="Connettore 2 19"/>
          <p:cNvCxnSpPr>
            <a:stCxn id="8" idx="3"/>
            <a:endCxn id="15" idx="1"/>
          </p:cNvCxnSpPr>
          <p:nvPr/>
        </p:nvCxnSpPr>
        <p:spPr>
          <a:xfrm>
            <a:off x="4635500" y="2157481"/>
            <a:ext cx="498472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Rettangolo 21"/>
          <p:cNvSpPr/>
          <p:nvPr/>
        </p:nvSpPr>
        <p:spPr>
          <a:xfrm>
            <a:off x="3924298" y="2767081"/>
            <a:ext cx="2997202" cy="392258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r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inunciare a ingrandimenti territoriali</a:t>
            </a:r>
            <a:endParaRPr lang="it-IT" sz="1400" b="1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23" name="Rettangolo 22"/>
          <p:cNvSpPr/>
          <p:nvPr/>
        </p:nvSpPr>
        <p:spPr>
          <a:xfrm>
            <a:off x="3924298" y="3300481"/>
            <a:ext cx="2997202" cy="392258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g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arantire ai cittadini il voto libero</a:t>
            </a:r>
            <a:endParaRPr lang="it-IT" sz="1400" b="1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24" name="Rettangolo 23"/>
          <p:cNvSpPr/>
          <p:nvPr/>
        </p:nvSpPr>
        <p:spPr>
          <a:xfrm>
            <a:off x="3924298" y="3821181"/>
            <a:ext cx="2997202" cy="392258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g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arantire ai popoli il diritto di scegliere il proprio governo</a:t>
            </a:r>
            <a:endParaRPr lang="it-IT" sz="1400" b="1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25" name="Rettangolo 24"/>
          <p:cNvSpPr/>
          <p:nvPr/>
        </p:nvSpPr>
        <p:spPr>
          <a:xfrm>
            <a:off x="3924298" y="4329181"/>
            <a:ext cx="2997202" cy="392258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g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arantire la libertà nei commerci</a:t>
            </a:r>
            <a:endParaRPr lang="it-IT" sz="14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26" name="Rettangolo 25"/>
          <p:cNvSpPr/>
          <p:nvPr/>
        </p:nvSpPr>
        <p:spPr>
          <a:xfrm>
            <a:off x="3924298" y="4794678"/>
            <a:ext cx="2997202" cy="392258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g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arantire la libertà dei mari </a:t>
            </a:r>
            <a:endParaRPr lang="it-IT" sz="14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27" name="Rettangolo 26"/>
          <p:cNvSpPr/>
          <p:nvPr/>
        </p:nvSpPr>
        <p:spPr>
          <a:xfrm>
            <a:off x="3924298" y="5332481"/>
            <a:ext cx="2997202" cy="392258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f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avorire la cooperazione internazionale</a:t>
            </a:r>
            <a:endParaRPr lang="it-IT" sz="14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28" name="Rettangolo 27"/>
          <p:cNvSpPr/>
          <p:nvPr/>
        </p:nvSpPr>
        <p:spPr>
          <a:xfrm>
            <a:off x="3924298" y="5853181"/>
            <a:ext cx="2997202" cy="392258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r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inunciare all’uso della forza nelle relazioni tra gli Stati</a:t>
            </a:r>
            <a:endParaRPr lang="it-IT" sz="1400" b="1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29" name="Rettangolo 28"/>
          <p:cNvSpPr/>
          <p:nvPr/>
        </p:nvSpPr>
        <p:spPr>
          <a:xfrm>
            <a:off x="3924298" y="6399281"/>
            <a:ext cx="2997202" cy="392258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b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asare le relazioni internazionali sulla sicurezza e la cooperazione</a:t>
            </a:r>
            <a:endParaRPr lang="it-IT" sz="14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cxnSp>
        <p:nvCxnSpPr>
          <p:cNvPr id="31" name="Connettore 1 30"/>
          <p:cNvCxnSpPr>
            <a:stCxn id="8" idx="2"/>
          </p:cNvCxnSpPr>
          <p:nvPr/>
        </p:nvCxnSpPr>
        <p:spPr>
          <a:xfrm>
            <a:off x="3536949" y="2353610"/>
            <a:ext cx="0" cy="423769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Connettore 2 33"/>
          <p:cNvCxnSpPr>
            <a:endCxn id="22" idx="1"/>
          </p:cNvCxnSpPr>
          <p:nvPr/>
        </p:nvCxnSpPr>
        <p:spPr>
          <a:xfrm>
            <a:off x="3536949" y="2963210"/>
            <a:ext cx="387349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8" name="Connettore 2 37"/>
          <p:cNvCxnSpPr>
            <a:endCxn id="23" idx="1"/>
          </p:cNvCxnSpPr>
          <p:nvPr/>
        </p:nvCxnSpPr>
        <p:spPr>
          <a:xfrm>
            <a:off x="3536949" y="3496610"/>
            <a:ext cx="387349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2" name="Connettore 2 41"/>
          <p:cNvCxnSpPr>
            <a:endCxn id="24" idx="1"/>
          </p:cNvCxnSpPr>
          <p:nvPr/>
        </p:nvCxnSpPr>
        <p:spPr>
          <a:xfrm>
            <a:off x="3536949" y="4017310"/>
            <a:ext cx="387349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9" name="Connettore 2 48"/>
          <p:cNvCxnSpPr>
            <a:endCxn id="25" idx="1"/>
          </p:cNvCxnSpPr>
          <p:nvPr/>
        </p:nvCxnSpPr>
        <p:spPr>
          <a:xfrm>
            <a:off x="3536949" y="4525310"/>
            <a:ext cx="387349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4" name="Connettore 2 53"/>
          <p:cNvCxnSpPr>
            <a:endCxn id="26" idx="1"/>
          </p:cNvCxnSpPr>
          <p:nvPr/>
        </p:nvCxnSpPr>
        <p:spPr>
          <a:xfrm>
            <a:off x="3536949" y="4978400"/>
            <a:ext cx="387349" cy="12407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7" name="Connettore 2 56"/>
          <p:cNvCxnSpPr>
            <a:endCxn id="27" idx="1"/>
          </p:cNvCxnSpPr>
          <p:nvPr/>
        </p:nvCxnSpPr>
        <p:spPr>
          <a:xfrm>
            <a:off x="3536949" y="5528610"/>
            <a:ext cx="387349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1" name="Connettore 2 60"/>
          <p:cNvCxnSpPr>
            <a:endCxn id="28" idx="1"/>
          </p:cNvCxnSpPr>
          <p:nvPr/>
        </p:nvCxnSpPr>
        <p:spPr>
          <a:xfrm>
            <a:off x="3536949" y="6049310"/>
            <a:ext cx="387349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5" name="Connettore 2 64"/>
          <p:cNvCxnSpPr>
            <a:endCxn id="29" idx="1"/>
          </p:cNvCxnSpPr>
          <p:nvPr/>
        </p:nvCxnSpPr>
        <p:spPr>
          <a:xfrm>
            <a:off x="3536949" y="6591300"/>
            <a:ext cx="387349" cy="411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7" name="Pentagono 66"/>
          <p:cNvSpPr>
            <a:spLocks noChangeAspect="1"/>
          </p:cNvSpPr>
          <p:nvPr/>
        </p:nvSpPr>
        <p:spPr>
          <a:xfrm>
            <a:off x="8725693" y="6388124"/>
            <a:ext cx="395287" cy="395288"/>
          </a:xfrm>
          <a:prstGeom prst="homePlate">
            <a:avLst/>
          </a:prstGeom>
          <a:solidFill>
            <a:srgbClr val="EFA436"/>
          </a:solidFill>
          <a:ln>
            <a:solidFill>
              <a:srgbClr val="DE6D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7</a:t>
            </a:r>
          </a:p>
        </p:txBody>
      </p:sp>
    </p:spTree>
    <p:extLst>
      <p:ext uri="{BB962C8B-B14F-4D97-AF65-F5344CB8AC3E}">
        <p14:creationId xmlns:p14="http://schemas.microsoft.com/office/powerpoint/2010/main" xmlns="" val="31367121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/>
          <p:cNvSpPr/>
          <p:nvPr/>
        </p:nvSpPr>
        <p:spPr>
          <a:xfrm>
            <a:off x="0" y="3175"/>
            <a:ext cx="7667625" cy="404813"/>
          </a:xfrm>
          <a:prstGeom prst="rect">
            <a:avLst/>
          </a:prstGeom>
          <a:solidFill>
            <a:srgbClr val="DE6D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ekton Pro" pitchFamily="34" charset="0"/>
              </a:rPr>
              <a:t>TRA 1940 e 1970: LA SECONDA GUERRA MONDIALE, LA GUERRA FREDDA, LA DECOLONIZZAZIONE</a:t>
            </a:r>
            <a:endParaRPr lang="it-IT" sz="1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ekton Pro" pitchFamily="34" charset="0"/>
            </a:endParaRPr>
          </a:p>
        </p:txBody>
      </p:sp>
      <p:sp>
        <p:nvSpPr>
          <p:cNvPr id="3" name="Rettangolo 2"/>
          <p:cNvSpPr/>
          <p:nvPr/>
        </p:nvSpPr>
        <p:spPr>
          <a:xfrm>
            <a:off x="7667625" y="0"/>
            <a:ext cx="1476375" cy="404813"/>
          </a:xfrm>
          <a:prstGeom prst="rect">
            <a:avLst/>
          </a:prstGeom>
          <a:solidFill>
            <a:srgbClr val="EFA43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60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SEZIONE </a:t>
            </a:r>
            <a:r>
              <a:rPr lang="it-IT" sz="160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3</a:t>
            </a:r>
            <a:endParaRPr lang="it-IT" sz="1600" dirty="0">
              <a:solidFill>
                <a:schemeClr val="tx1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4" name="Rettangolo 3"/>
          <p:cNvSpPr/>
          <p:nvPr/>
        </p:nvSpPr>
        <p:spPr>
          <a:xfrm>
            <a:off x="0" y="404813"/>
            <a:ext cx="7667625" cy="404812"/>
          </a:xfrm>
          <a:prstGeom prst="rect">
            <a:avLst/>
          </a:prstGeom>
          <a:solidFill>
            <a:srgbClr val="CA412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ekton Pro" charset="0"/>
                <a:ea typeface="Tekton Pro" charset="0"/>
                <a:cs typeface="Tekton Pro" charset="0"/>
              </a:rPr>
              <a:t>LA SECONDA GUERRA MONDIALE</a:t>
            </a:r>
            <a:endParaRPr lang="it-IT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ekton Pro" charset="0"/>
              <a:ea typeface="Tekton Pro" charset="0"/>
              <a:cs typeface="Tekton Pro" charset="0"/>
            </a:endParaRPr>
          </a:p>
        </p:txBody>
      </p:sp>
      <p:sp>
        <p:nvSpPr>
          <p:cNvPr id="5" name="Rettangolo 4"/>
          <p:cNvSpPr/>
          <p:nvPr/>
        </p:nvSpPr>
        <p:spPr>
          <a:xfrm>
            <a:off x="7667625" y="404813"/>
            <a:ext cx="1476375" cy="404812"/>
          </a:xfrm>
          <a:prstGeom prst="rect">
            <a:avLst/>
          </a:prstGeom>
          <a:solidFill>
            <a:srgbClr val="EFA43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600" dirty="0" smtClean="0">
                <a:solidFill>
                  <a:schemeClr val="tx1"/>
                </a:solidFill>
                <a:latin typeface="Arial"/>
                <a:cs typeface="Arial"/>
              </a:rPr>
              <a:t>UNITÀ 11</a:t>
            </a:r>
            <a:endParaRPr lang="it-IT" sz="16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6" name="Rounded Rectangle 14"/>
          <p:cNvSpPr/>
          <p:nvPr/>
        </p:nvSpPr>
        <p:spPr>
          <a:xfrm>
            <a:off x="130398" y="1128781"/>
            <a:ext cx="2043001" cy="392258"/>
          </a:xfrm>
          <a:prstGeom prst="snip1Rect">
            <a:avLst/>
          </a:prstGeom>
          <a:solidFill>
            <a:srgbClr val="EFA436"/>
          </a:solidFill>
          <a:ln>
            <a:solidFill>
              <a:srgbClr val="EFA436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tIns="72000" bIns="72000">
            <a:spAutoFit/>
          </a:bodyPr>
          <a:lstStyle/>
          <a:p>
            <a:pPr algn="ctr">
              <a:defRPr/>
            </a:pPr>
            <a:r>
              <a:rPr lang="it-IT" sz="14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Il 7 dicembre 1941</a:t>
            </a:r>
            <a:endParaRPr lang="it-IT" sz="1400" b="1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7" name="Rettangolo 6"/>
          <p:cNvSpPr/>
          <p:nvPr/>
        </p:nvSpPr>
        <p:spPr>
          <a:xfrm>
            <a:off x="2730498" y="1128781"/>
            <a:ext cx="3530602" cy="392258"/>
          </a:xfrm>
          <a:prstGeom prst="rect">
            <a:avLst/>
          </a:prstGeom>
          <a:solidFill>
            <a:schemeClr val="accent6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b="1" dirty="0">
                <a:solidFill>
                  <a:schemeClr val="bg1"/>
                </a:solidFill>
                <a:latin typeface="Arial"/>
                <a:cs typeface="Arial"/>
              </a:rPr>
              <a:t>i</a:t>
            </a:r>
            <a:r>
              <a:rPr lang="it-IT" sz="1400" b="1" dirty="0" smtClean="0">
                <a:solidFill>
                  <a:schemeClr val="bg1"/>
                </a:solidFill>
                <a:latin typeface="Arial"/>
                <a:cs typeface="Arial"/>
              </a:rPr>
              <a:t>l Giappone attaccò la base navale americana di Pearl Harbor </a:t>
            </a:r>
            <a:endParaRPr lang="it-IT" sz="1400" b="1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8" name="Rettangolo 7"/>
          <p:cNvSpPr/>
          <p:nvPr/>
        </p:nvSpPr>
        <p:spPr>
          <a:xfrm>
            <a:off x="6705598" y="1128781"/>
            <a:ext cx="2171702" cy="392258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s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enza dichiarazione di guerra</a:t>
            </a:r>
            <a:endParaRPr lang="it-IT" sz="1400" b="1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cxnSp>
        <p:nvCxnSpPr>
          <p:cNvPr id="10" name="Connettore 2 9"/>
          <p:cNvCxnSpPr>
            <a:stCxn id="6" idx="0"/>
            <a:endCxn id="7" idx="1"/>
          </p:cNvCxnSpPr>
          <p:nvPr/>
        </p:nvCxnSpPr>
        <p:spPr>
          <a:xfrm>
            <a:off x="2173399" y="1324910"/>
            <a:ext cx="557099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Connettore 2 12"/>
          <p:cNvCxnSpPr>
            <a:stCxn id="7" idx="3"/>
            <a:endCxn id="8" idx="1"/>
          </p:cNvCxnSpPr>
          <p:nvPr/>
        </p:nvCxnSpPr>
        <p:spPr>
          <a:xfrm>
            <a:off x="6261100" y="1324910"/>
            <a:ext cx="444498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Rounded Rectangle 14"/>
          <p:cNvSpPr/>
          <p:nvPr/>
        </p:nvSpPr>
        <p:spPr>
          <a:xfrm>
            <a:off x="130398" y="1979681"/>
            <a:ext cx="2043001" cy="392258"/>
          </a:xfrm>
          <a:prstGeom prst="snip1Rect">
            <a:avLst/>
          </a:prstGeom>
          <a:solidFill>
            <a:srgbClr val="EFA436"/>
          </a:solidFill>
          <a:ln>
            <a:solidFill>
              <a:srgbClr val="EFA436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tIns="72000" bIns="72000">
            <a:spAutoFit/>
          </a:bodyPr>
          <a:lstStyle/>
          <a:p>
            <a:pPr algn="ctr">
              <a:defRPr/>
            </a:pPr>
            <a:r>
              <a:rPr lang="it-IT" sz="14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L’11 dicembre 1941</a:t>
            </a:r>
            <a:endParaRPr lang="it-IT" sz="1400" b="1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16" name="Rettangolo 15"/>
          <p:cNvSpPr/>
          <p:nvPr/>
        </p:nvSpPr>
        <p:spPr>
          <a:xfrm>
            <a:off x="2730498" y="1979681"/>
            <a:ext cx="3530602" cy="392258"/>
          </a:xfrm>
          <a:prstGeom prst="rect">
            <a:avLst/>
          </a:prstGeom>
          <a:solidFill>
            <a:schemeClr val="accent6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b="1" dirty="0">
                <a:solidFill>
                  <a:schemeClr val="bg1"/>
                </a:solidFill>
                <a:latin typeface="Arial"/>
                <a:cs typeface="Arial"/>
              </a:rPr>
              <a:t>g</a:t>
            </a:r>
            <a:r>
              <a:rPr lang="it-IT" sz="1400" b="1" dirty="0" smtClean="0">
                <a:solidFill>
                  <a:schemeClr val="bg1"/>
                </a:solidFill>
                <a:latin typeface="Arial"/>
                <a:cs typeface="Arial"/>
              </a:rPr>
              <a:t>li Stati Uniti entrarono in guerra</a:t>
            </a:r>
            <a:endParaRPr lang="it-IT" sz="1400" b="1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cxnSp>
        <p:nvCxnSpPr>
          <p:cNvPr id="18" name="Connettore 2 17"/>
          <p:cNvCxnSpPr>
            <a:stCxn id="7" idx="2"/>
            <a:endCxn id="16" idx="0"/>
          </p:cNvCxnSpPr>
          <p:nvPr/>
        </p:nvCxnSpPr>
        <p:spPr>
          <a:xfrm>
            <a:off x="4495799" y="1521039"/>
            <a:ext cx="0" cy="458642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Connettore 2 20"/>
          <p:cNvCxnSpPr>
            <a:stCxn id="15" idx="0"/>
            <a:endCxn id="16" idx="1"/>
          </p:cNvCxnSpPr>
          <p:nvPr/>
        </p:nvCxnSpPr>
        <p:spPr>
          <a:xfrm>
            <a:off x="2173399" y="2175810"/>
            <a:ext cx="557099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23" name="Immagine 2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0398" y="2844800"/>
            <a:ext cx="3819302" cy="3122128"/>
          </a:xfrm>
          <a:prstGeom prst="rect">
            <a:avLst/>
          </a:prstGeom>
        </p:spPr>
      </p:pic>
      <p:sp>
        <p:nvSpPr>
          <p:cNvPr id="24" name="Pentagono 23"/>
          <p:cNvSpPr>
            <a:spLocks noChangeAspect="1"/>
          </p:cNvSpPr>
          <p:nvPr/>
        </p:nvSpPr>
        <p:spPr>
          <a:xfrm>
            <a:off x="8725693" y="6388124"/>
            <a:ext cx="395287" cy="395288"/>
          </a:xfrm>
          <a:prstGeom prst="homePlate">
            <a:avLst/>
          </a:prstGeom>
          <a:solidFill>
            <a:srgbClr val="EFA436"/>
          </a:solidFill>
          <a:ln>
            <a:solidFill>
              <a:srgbClr val="DE6D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8</a:t>
            </a:r>
          </a:p>
        </p:txBody>
      </p:sp>
    </p:spTree>
    <p:extLst>
      <p:ext uri="{BB962C8B-B14F-4D97-AF65-F5344CB8AC3E}">
        <p14:creationId xmlns:p14="http://schemas.microsoft.com/office/powerpoint/2010/main" xmlns="" val="28520753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/>
          <p:cNvSpPr/>
          <p:nvPr/>
        </p:nvSpPr>
        <p:spPr>
          <a:xfrm>
            <a:off x="0" y="3175"/>
            <a:ext cx="7667625" cy="404813"/>
          </a:xfrm>
          <a:prstGeom prst="rect">
            <a:avLst/>
          </a:prstGeom>
          <a:solidFill>
            <a:srgbClr val="DE6D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ekton Pro" pitchFamily="34" charset="0"/>
              </a:rPr>
              <a:t>TRA 1940 e 1970: LA SECONDA GUERRA MONDIALE, LA GUERRA FREDDA, LA DECOLONIZZAZIONE</a:t>
            </a:r>
            <a:endParaRPr lang="it-IT" sz="1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ekton Pro" pitchFamily="34" charset="0"/>
            </a:endParaRPr>
          </a:p>
        </p:txBody>
      </p:sp>
      <p:sp>
        <p:nvSpPr>
          <p:cNvPr id="3" name="Rettangolo 2"/>
          <p:cNvSpPr/>
          <p:nvPr/>
        </p:nvSpPr>
        <p:spPr>
          <a:xfrm>
            <a:off x="7667625" y="0"/>
            <a:ext cx="1476375" cy="404813"/>
          </a:xfrm>
          <a:prstGeom prst="rect">
            <a:avLst/>
          </a:prstGeom>
          <a:solidFill>
            <a:srgbClr val="EFA43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60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SEZIONE </a:t>
            </a:r>
            <a:r>
              <a:rPr lang="it-IT" sz="160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3</a:t>
            </a:r>
            <a:endParaRPr lang="it-IT" sz="1600" dirty="0">
              <a:solidFill>
                <a:schemeClr val="tx1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4" name="Rettangolo 3"/>
          <p:cNvSpPr/>
          <p:nvPr/>
        </p:nvSpPr>
        <p:spPr>
          <a:xfrm>
            <a:off x="0" y="404813"/>
            <a:ext cx="7667625" cy="404812"/>
          </a:xfrm>
          <a:prstGeom prst="rect">
            <a:avLst/>
          </a:prstGeom>
          <a:solidFill>
            <a:srgbClr val="CA412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ekton Pro" charset="0"/>
                <a:ea typeface="Tekton Pro" charset="0"/>
                <a:cs typeface="Tekton Pro" charset="0"/>
              </a:rPr>
              <a:t>LA SECONDA GUERRA MONDIALE</a:t>
            </a:r>
            <a:endParaRPr lang="it-IT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ekton Pro" charset="0"/>
              <a:ea typeface="Tekton Pro" charset="0"/>
              <a:cs typeface="Tekton Pro" charset="0"/>
            </a:endParaRPr>
          </a:p>
        </p:txBody>
      </p:sp>
      <p:sp>
        <p:nvSpPr>
          <p:cNvPr id="5" name="Rettangolo 4"/>
          <p:cNvSpPr/>
          <p:nvPr/>
        </p:nvSpPr>
        <p:spPr>
          <a:xfrm>
            <a:off x="7667625" y="404813"/>
            <a:ext cx="1476375" cy="404812"/>
          </a:xfrm>
          <a:prstGeom prst="rect">
            <a:avLst/>
          </a:prstGeom>
          <a:solidFill>
            <a:srgbClr val="EFA43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600" dirty="0" smtClean="0">
                <a:solidFill>
                  <a:schemeClr val="tx1"/>
                </a:solidFill>
                <a:latin typeface="Arial"/>
                <a:cs typeface="Arial"/>
              </a:rPr>
              <a:t>UNITÀ 11</a:t>
            </a:r>
            <a:endParaRPr lang="it-IT" sz="16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6" name="Rettangolo 5"/>
          <p:cNvSpPr>
            <a:spLocks noChangeAspect="1"/>
          </p:cNvSpPr>
          <p:nvPr/>
        </p:nvSpPr>
        <p:spPr>
          <a:xfrm>
            <a:off x="217599" y="1070974"/>
            <a:ext cx="435511" cy="396875"/>
          </a:xfrm>
          <a:prstGeom prst="rect">
            <a:avLst/>
          </a:prstGeom>
          <a:solidFill>
            <a:srgbClr val="EFA436"/>
          </a:solidFill>
          <a:ln>
            <a:solidFill>
              <a:srgbClr val="EFA43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2400" b="1" dirty="0">
                <a:solidFill>
                  <a:srgbClr val="E14685"/>
                </a:solidFill>
                <a:latin typeface="Arial" pitchFamily="34" charset="0"/>
                <a:cs typeface="Arial" pitchFamily="34" charset="0"/>
              </a:rPr>
              <a:t>3</a:t>
            </a:r>
          </a:p>
        </p:txBody>
      </p:sp>
      <p:sp>
        <p:nvSpPr>
          <p:cNvPr id="7" name="CasellaDiTesto 6"/>
          <p:cNvSpPr txBox="1"/>
          <p:nvPr/>
        </p:nvSpPr>
        <p:spPr>
          <a:xfrm>
            <a:off x="977899" y="1070974"/>
            <a:ext cx="44323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b="1" dirty="0" smtClean="0">
                <a:solidFill>
                  <a:srgbClr val="E14685"/>
                </a:solidFill>
                <a:latin typeface="Arial" pitchFamily="34" charset="0"/>
                <a:cs typeface="Arial" pitchFamily="34" charset="0"/>
              </a:rPr>
              <a:t>1941, LA GUERRA È MONDIALE</a:t>
            </a:r>
            <a:endParaRPr lang="it-IT" b="1" i="1" dirty="0">
              <a:solidFill>
                <a:srgbClr val="E14685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ounded Rectangle 14"/>
          <p:cNvSpPr/>
          <p:nvPr/>
        </p:nvSpPr>
        <p:spPr>
          <a:xfrm>
            <a:off x="217599" y="1890781"/>
            <a:ext cx="2043001" cy="392258"/>
          </a:xfrm>
          <a:prstGeom prst="snip1Rect">
            <a:avLst/>
          </a:prstGeom>
          <a:solidFill>
            <a:srgbClr val="EFA436"/>
          </a:solidFill>
          <a:ln>
            <a:solidFill>
              <a:srgbClr val="EFA436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tIns="72000" bIns="72000">
            <a:spAutoFit/>
          </a:bodyPr>
          <a:lstStyle/>
          <a:p>
            <a:pPr algn="ctr">
              <a:defRPr/>
            </a:pPr>
            <a:r>
              <a:rPr lang="it-IT" sz="14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Il 22 giugno 1941</a:t>
            </a:r>
            <a:endParaRPr lang="it-IT" sz="1400" b="1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9" name="Rettangolo 8"/>
          <p:cNvSpPr/>
          <p:nvPr/>
        </p:nvSpPr>
        <p:spPr>
          <a:xfrm>
            <a:off x="2705098" y="1890781"/>
            <a:ext cx="2159002" cy="392258"/>
          </a:xfrm>
          <a:prstGeom prst="rect">
            <a:avLst/>
          </a:prstGeom>
          <a:solidFill>
            <a:schemeClr val="accent6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b="1" dirty="0">
                <a:solidFill>
                  <a:schemeClr val="bg1"/>
                </a:solidFill>
                <a:latin typeface="Arial"/>
                <a:cs typeface="Arial"/>
              </a:rPr>
              <a:t>i</a:t>
            </a:r>
            <a:r>
              <a:rPr lang="it-IT" sz="1400" b="1" dirty="0" smtClean="0">
                <a:solidFill>
                  <a:schemeClr val="bg1"/>
                </a:solidFill>
                <a:latin typeface="Arial"/>
                <a:cs typeface="Arial"/>
              </a:rPr>
              <a:t>niziò l</a:t>
            </a:r>
            <a:r>
              <a:rPr lang="it-IT" sz="1400" b="1" dirty="0">
                <a:solidFill>
                  <a:schemeClr val="bg1"/>
                </a:solidFill>
                <a:latin typeface="Arial"/>
                <a:cs typeface="Arial"/>
              </a:rPr>
              <a:t>’«operazione Barbarossa»</a:t>
            </a:r>
          </a:p>
        </p:txBody>
      </p:sp>
      <p:sp>
        <p:nvSpPr>
          <p:cNvPr id="10" name="Rettangolo 9"/>
          <p:cNvSpPr/>
          <p:nvPr/>
        </p:nvSpPr>
        <p:spPr>
          <a:xfrm>
            <a:off x="5495922" y="1890781"/>
            <a:ext cx="2657477" cy="392258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  <a:prstDash val="dash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b="1" dirty="0">
                <a:solidFill>
                  <a:schemeClr val="tx1"/>
                </a:solidFill>
                <a:latin typeface="Arial"/>
                <a:cs typeface="Arial"/>
              </a:rPr>
              <a:t>l</a:t>
            </a:r>
            <a:r>
              <a:rPr lang="it-IT" sz="1400" b="1" dirty="0" smtClean="0">
                <a:solidFill>
                  <a:schemeClr val="tx1"/>
                </a:solidFill>
                <a:latin typeface="Arial"/>
                <a:cs typeface="Arial"/>
              </a:rPr>
              <a:t>a Germania attaccò l’Unione Sovietica</a:t>
            </a:r>
            <a:endParaRPr lang="it-IT" sz="1400" b="1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cxnSp>
        <p:nvCxnSpPr>
          <p:cNvPr id="12" name="Connettore 2 11"/>
          <p:cNvCxnSpPr>
            <a:stCxn id="8" idx="0"/>
            <a:endCxn id="9" idx="1"/>
          </p:cNvCxnSpPr>
          <p:nvPr/>
        </p:nvCxnSpPr>
        <p:spPr>
          <a:xfrm>
            <a:off x="2260600" y="2086910"/>
            <a:ext cx="444498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Connettore 2 14"/>
          <p:cNvCxnSpPr>
            <a:stCxn id="9" idx="3"/>
            <a:endCxn id="10" idx="1"/>
          </p:cNvCxnSpPr>
          <p:nvPr/>
        </p:nvCxnSpPr>
        <p:spPr>
          <a:xfrm>
            <a:off x="4864100" y="2086910"/>
            <a:ext cx="631822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Rettangolo 16"/>
          <p:cNvSpPr/>
          <p:nvPr/>
        </p:nvSpPr>
        <p:spPr>
          <a:xfrm>
            <a:off x="2692398" y="2690881"/>
            <a:ext cx="2171702" cy="392258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i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 tedeschi avanzarono in territorio russo</a:t>
            </a:r>
            <a:endParaRPr lang="it-IT" sz="1400" b="1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18" name="Rettangolo 17"/>
          <p:cNvSpPr/>
          <p:nvPr/>
        </p:nvSpPr>
        <p:spPr>
          <a:xfrm>
            <a:off x="5495922" y="2690881"/>
            <a:ext cx="3495678" cy="392258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i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 russi arretrarono facendo terra bruciata di ciò che si lasciavano alle spalle</a:t>
            </a:r>
            <a:endParaRPr lang="it-IT" sz="1400" b="1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cxnSp>
        <p:nvCxnSpPr>
          <p:cNvPr id="20" name="Connettore 2 19"/>
          <p:cNvCxnSpPr>
            <a:stCxn id="9" idx="2"/>
            <a:endCxn id="17" idx="0"/>
          </p:cNvCxnSpPr>
          <p:nvPr/>
        </p:nvCxnSpPr>
        <p:spPr>
          <a:xfrm flipH="1">
            <a:off x="3778249" y="2283039"/>
            <a:ext cx="6350" cy="407842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Connettore 2 22"/>
          <p:cNvCxnSpPr>
            <a:stCxn id="17" idx="3"/>
            <a:endCxn id="18" idx="1"/>
          </p:cNvCxnSpPr>
          <p:nvPr/>
        </p:nvCxnSpPr>
        <p:spPr>
          <a:xfrm>
            <a:off x="4864100" y="2887010"/>
            <a:ext cx="631822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" name="Rettangolo 24"/>
          <p:cNvSpPr/>
          <p:nvPr/>
        </p:nvSpPr>
        <p:spPr>
          <a:xfrm>
            <a:off x="5495922" y="3516381"/>
            <a:ext cx="3495677" cy="392258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c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on l’inverno il fronte si stabilizzò e iniziò una guerra di logoramento</a:t>
            </a:r>
            <a:endParaRPr lang="it-IT" sz="1400" b="1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cxnSp>
        <p:nvCxnSpPr>
          <p:cNvPr id="27" name="Connettore 2 26"/>
          <p:cNvCxnSpPr>
            <a:stCxn id="18" idx="2"/>
            <a:endCxn id="25" idx="0"/>
          </p:cNvCxnSpPr>
          <p:nvPr/>
        </p:nvCxnSpPr>
        <p:spPr>
          <a:xfrm>
            <a:off x="7243761" y="3083139"/>
            <a:ext cx="0" cy="433242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9" name="Rounded Rectangle 14"/>
          <p:cNvSpPr/>
          <p:nvPr/>
        </p:nvSpPr>
        <p:spPr>
          <a:xfrm>
            <a:off x="3214799" y="4443481"/>
            <a:ext cx="2043001" cy="392258"/>
          </a:xfrm>
          <a:prstGeom prst="snip1Rect">
            <a:avLst/>
          </a:prstGeom>
          <a:solidFill>
            <a:srgbClr val="EFA436"/>
          </a:solidFill>
          <a:ln>
            <a:solidFill>
              <a:srgbClr val="EFA436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tIns="72000" bIns="72000">
            <a:spAutoFit/>
          </a:bodyPr>
          <a:lstStyle/>
          <a:p>
            <a:pPr algn="ctr">
              <a:defRPr/>
            </a:pPr>
            <a:r>
              <a:rPr lang="it-IT" sz="14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nel dicembre 1941</a:t>
            </a:r>
            <a:endParaRPr lang="it-IT" sz="1400" b="1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30" name="Rettangolo 29"/>
          <p:cNvSpPr/>
          <p:nvPr/>
        </p:nvSpPr>
        <p:spPr>
          <a:xfrm>
            <a:off x="6157910" y="4443481"/>
            <a:ext cx="2171702" cy="392258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i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niziò la controffensiva sovietica</a:t>
            </a:r>
            <a:endParaRPr lang="it-IT" sz="1400" b="1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cxnSp>
        <p:nvCxnSpPr>
          <p:cNvPr id="32" name="Connettore 2 31"/>
          <p:cNvCxnSpPr>
            <a:stCxn id="29" idx="0"/>
            <a:endCxn id="30" idx="1"/>
          </p:cNvCxnSpPr>
          <p:nvPr/>
        </p:nvCxnSpPr>
        <p:spPr>
          <a:xfrm>
            <a:off x="5257800" y="4639610"/>
            <a:ext cx="900110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Connettore 2 34"/>
          <p:cNvCxnSpPr>
            <a:stCxn id="25" idx="2"/>
            <a:endCxn id="30" idx="0"/>
          </p:cNvCxnSpPr>
          <p:nvPr/>
        </p:nvCxnSpPr>
        <p:spPr>
          <a:xfrm>
            <a:off x="7243761" y="3908639"/>
            <a:ext cx="0" cy="534842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7" name="Rettangolo 36"/>
          <p:cNvSpPr/>
          <p:nvPr/>
        </p:nvSpPr>
        <p:spPr>
          <a:xfrm>
            <a:off x="6157910" y="5256281"/>
            <a:ext cx="2171702" cy="392258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i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 tedeschi arretrarono di 200 km</a:t>
            </a:r>
            <a:endParaRPr lang="it-IT" sz="1400" b="1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cxnSp>
        <p:nvCxnSpPr>
          <p:cNvPr id="39" name="Connettore 2 38"/>
          <p:cNvCxnSpPr>
            <a:stCxn id="30" idx="2"/>
            <a:endCxn id="37" idx="0"/>
          </p:cNvCxnSpPr>
          <p:nvPr/>
        </p:nvCxnSpPr>
        <p:spPr>
          <a:xfrm>
            <a:off x="7243761" y="4835739"/>
            <a:ext cx="0" cy="420542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1" name="Rounded Rectangle 14"/>
          <p:cNvSpPr/>
          <p:nvPr/>
        </p:nvSpPr>
        <p:spPr>
          <a:xfrm>
            <a:off x="3214799" y="5915162"/>
            <a:ext cx="2043001" cy="392258"/>
          </a:xfrm>
          <a:prstGeom prst="snip1Rect">
            <a:avLst/>
          </a:prstGeom>
          <a:solidFill>
            <a:srgbClr val="EFA436"/>
          </a:solidFill>
          <a:ln>
            <a:solidFill>
              <a:srgbClr val="EFA436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tIns="72000" bIns="72000">
            <a:spAutoFit/>
          </a:bodyPr>
          <a:lstStyle/>
          <a:p>
            <a:pPr algn="ctr">
              <a:defRPr/>
            </a:pPr>
            <a:r>
              <a:rPr lang="it-IT" sz="14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nel giugno 1942</a:t>
            </a:r>
            <a:endParaRPr lang="it-IT" sz="1400" b="1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42" name="Rettangolo 41"/>
          <p:cNvSpPr/>
          <p:nvPr/>
        </p:nvSpPr>
        <p:spPr>
          <a:xfrm>
            <a:off x="6157910" y="5926420"/>
            <a:ext cx="2171702" cy="392258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i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 tedeschi sferrarono un nuovo attacco</a:t>
            </a:r>
            <a:endParaRPr lang="it-IT" sz="1400" b="1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cxnSp>
        <p:nvCxnSpPr>
          <p:cNvPr id="44" name="Connettore 2 43"/>
          <p:cNvCxnSpPr>
            <a:stCxn id="37" idx="2"/>
            <a:endCxn id="42" idx="0"/>
          </p:cNvCxnSpPr>
          <p:nvPr/>
        </p:nvCxnSpPr>
        <p:spPr>
          <a:xfrm>
            <a:off x="7243761" y="5648539"/>
            <a:ext cx="0" cy="277881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7" name="Connettore 2 46"/>
          <p:cNvCxnSpPr>
            <a:stCxn id="41" idx="0"/>
            <a:endCxn id="42" idx="1"/>
          </p:cNvCxnSpPr>
          <p:nvPr/>
        </p:nvCxnSpPr>
        <p:spPr>
          <a:xfrm>
            <a:off x="5257800" y="6111291"/>
            <a:ext cx="900110" cy="11258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1" name="Pentagono 50"/>
          <p:cNvSpPr>
            <a:spLocks noChangeAspect="1"/>
          </p:cNvSpPr>
          <p:nvPr/>
        </p:nvSpPr>
        <p:spPr>
          <a:xfrm>
            <a:off x="8725693" y="6388124"/>
            <a:ext cx="395287" cy="395288"/>
          </a:xfrm>
          <a:prstGeom prst="homePlate">
            <a:avLst/>
          </a:prstGeom>
          <a:solidFill>
            <a:srgbClr val="EFA436"/>
          </a:solidFill>
          <a:ln>
            <a:solidFill>
              <a:srgbClr val="DE6D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9</a:t>
            </a:r>
          </a:p>
        </p:txBody>
      </p:sp>
      <p:pic>
        <p:nvPicPr>
          <p:cNvPr id="53" name="Immagine 5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500" y="3516381"/>
            <a:ext cx="3022600" cy="3187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42203577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2433</TotalTime>
  <Words>1864</Words>
  <Application>Microsoft Office PowerPoint</Application>
  <PresentationFormat>Presentazione su schermo (4:3)</PresentationFormat>
  <Paragraphs>348</Paragraphs>
  <Slides>22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22</vt:i4>
      </vt:variant>
    </vt:vector>
  </HeadingPairs>
  <TitlesOfParts>
    <vt:vector size="23" baseType="lpstr">
      <vt:lpstr>Tema di Office</vt:lpstr>
      <vt:lpstr>Diapositiva 1</vt:lpstr>
      <vt:lpstr>Diapositiva 2</vt:lpstr>
      <vt:lpstr>Diapositiva 3</vt:lpstr>
      <vt:lpstr>Diapositiva 4</vt:lpstr>
      <vt:lpstr>Diapositiva 5</vt:lpstr>
      <vt:lpstr>Diapositiva 6</vt:lpstr>
      <vt:lpstr>Diapositiva 7</vt:lpstr>
      <vt:lpstr>Diapositiva 8</vt:lpstr>
      <vt:lpstr>Diapositiva 9</vt:lpstr>
      <vt:lpstr>Diapositiva 10</vt:lpstr>
      <vt:lpstr>Diapositiva 11</vt:lpstr>
      <vt:lpstr>Diapositiva 12</vt:lpstr>
      <vt:lpstr>Diapositiva 13</vt:lpstr>
      <vt:lpstr>Diapositiva 14</vt:lpstr>
      <vt:lpstr>Diapositiva 15</vt:lpstr>
      <vt:lpstr>Diapositiva 16</vt:lpstr>
      <vt:lpstr>Diapositiva 17</vt:lpstr>
      <vt:lpstr>Diapositiva 18</vt:lpstr>
      <vt:lpstr>Diapositiva 19</vt:lpstr>
      <vt:lpstr>Diapositiva 20</vt:lpstr>
      <vt:lpstr>Diapositiva 21</vt:lpstr>
      <vt:lpstr>Diapositiva 22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di PowerPoint</dc:title>
  <dc:creator>Arianna Breda</dc:creator>
  <cp:lastModifiedBy>HOME</cp:lastModifiedBy>
  <cp:revision>60</cp:revision>
  <cp:lastPrinted>2018-05-18T14:20:46Z</cp:lastPrinted>
  <dcterms:created xsi:type="dcterms:W3CDTF">2018-05-17T09:18:08Z</dcterms:created>
  <dcterms:modified xsi:type="dcterms:W3CDTF">2020-04-28T13:01:01Z</dcterms:modified>
</cp:coreProperties>
</file>