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65" r:id="rId3"/>
    <p:sldMasterId id="2147484283" r:id="rId4"/>
  </p:sldMasterIdLst>
  <p:sldIdLst>
    <p:sldId id="257" r:id="rId5"/>
    <p:sldId id="310" r:id="rId6"/>
    <p:sldId id="372" r:id="rId7"/>
    <p:sldId id="373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71" r:id="rId34"/>
    <p:sldId id="337" r:id="rId35"/>
    <p:sldId id="338" r:id="rId36"/>
    <p:sldId id="339" r:id="rId37"/>
    <p:sldId id="340" r:id="rId38"/>
    <p:sldId id="364" r:id="rId39"/>
    <p:sldId id="365" r:id="rId40"/>
    <p:sldId id="366" r:id="rId41"/>
    <p:sldId id="417" r:id="rId42"/>
    <p:sldId id="367" r:id="rId43"/>
    <p:sldId id="342" r:id="rId44"/>
    <p:sldId id="343" r:id="rId45"/>
    <p:sldId id="345" r:id="rId46"/>
    <p:sldId id="347" r:id="rId47"/>
    <p:sldId id="392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7" r:id="rId56"/>
    <p:sldId id="358" r:id="rId57"/>
    <p:sldId id="375" r:id="rId58"/>
    <p:sldId id="377" r:id="rId59"/>
    <p:sldId id="374" r:id="rId60"/>
    <p:sldId id="393" r:id="rId61"/>
    <p:sldId id="394" r:id="rId62"/>
    <p:sldId id="395" r:id="rId63"/>
    <p:sldId id="396" r:id="rId64"/>
    <p:sldId id="397" r:id="rId65"/>
    <p:sldId id="398" r:id="rId66"/>
    <p:sldId id="399" r:id="rId67"/>
    <p:sldId id="400" r:id="rId68"/>
    <p:sldId id="401" r:id="rId69"/>
    <p:sldId id="402" r:id="rId70"/>
    <p:sldId id="403" r:id="rId71"/>
    <p:sldId id="405" r:id="rId72"/>
    <p:sldId id="406" r:id="rId73"/>
    <p:sldId id="407" r:id="rId74"/>
    <p:sldId id="408" r:id="rId75"/>
    <p:sldId id="409" r:id="rId76"/>
    <p:sldId id="410" r:id="rId77"/>
    <p:sldId id="411" r:id="rId78"/>
    <p:sldId id="412" r:id="rId79"/>
    <p:sldId id="413" r:id="rId80"/>
    <p:sldId id="414" r:id="rId81"/>
    <p:sldId id="415" r:id="rId8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1475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1475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3C1A0-7AA1-4D10-8EDD-9E36BF67E7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BC85A-7B83-4B8A-A847-EAF5128160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C750-6266-477F-8970-DCFAFF49F4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1D59-B1D9-42C2-9E6C-B501F2ACD5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0591-11E4-4A96-8633-628B2C5349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4747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4747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5D51-FF82-455E-864A-1E56F767AD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6037-A673-4C19-A717-A41237FD3B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4BDF-2CF1-4015-AF77-4AF8E1C88B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D1153-1C54-4ED5-8A83-E0151D2CA4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B2F58-DD41-4E28-A275-6692781817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4334-2412-442B-B205-34E99237328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5DC0-CFF1-47BB-BA6C-FC6001F6B9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D8D8-D483-4C52-A988-F6CD0ADE31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52E7-92FF-4857-A10D-FA7D1878B8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76954-2400-478D-AEEC-D3100D59EC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C457C-CB32-46F6-B5BF-E7DBE48E24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206D-14B7-4D50-A5F3-8303EF276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05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505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FA2C-8E0E-4B2E-9D86-E14DDFA1D2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6F3B1-0BD1-4EFA-84C8-6F18A111E3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4B7CC-2BBD-4427-9259-599B227FD5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9C1D-ADE0-4151-A846-2E8F95FAA7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AE40-E143-4A63-8C10-3A9B5B88A2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3AFF-1D18-4A4A-B1FB-57C0A42267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3EA5F-0565-4146-AD40-E71B81BA7E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57AE-2084-4DE2-B451-9A126A156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C742-D901-4A71-85AA-DE464B2473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F76E-EACF-484A-859D-0C41681289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3D78D-F3F1-44EF-867D-5349F603E6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9A08-1CC0-4D2E-BDF3-2350ADDAA3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4FB3C-40F4-4401-8A9D-3C43942B5FD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229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CDF82-887B-41A3-ADB5-DEDC835959C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600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D1040-0008-4DD5-B0F5-EB3A9CE5B95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378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FF800-2423-4FA7-A759-B8585A42CAC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17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F8E83-9E55-46CD-854E-5294881CEF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911BC-7D0B-4187-881C-F7F35751908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844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24689-379D-4270-B586-2079D44AC3A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892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4CD1F-A234-47AF-9DBE-AF7D254E67A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578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DD925-6F9C-4ADE-BC7A-8B351115502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84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23C04-FCDA-41AC-8213-FF15660DD4C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5967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B9896-32BC-42A0-BAF5-2D414995B82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2266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3D5CB-F0E3-4809-9345-60445B41E55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70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9B13-31E5-4D3D-A1F9-67AC6D3C82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1BC5-8BB7-4F94-A211-3B11C5A10F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0944B-3B79-47F0-AEA7-D0EC775C60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3A25-F494-4F07-9893-E7DCA5A620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637A-A295-4D64-B4D6-9298ABDFEA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366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366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7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7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7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7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7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7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7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7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7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7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8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8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8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8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8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8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8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8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8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8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9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9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9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369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369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69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69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69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69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0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0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0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0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0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0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0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0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0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0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371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1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1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1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1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1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2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2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1372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11372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372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137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137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37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37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002AB90-125A-46E1-A2A5-E43C08ADAF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373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5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4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643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512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43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51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14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4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4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4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4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4644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13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4645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5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464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64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645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5660F54-D1C8-4215-82FA-6EF2B30EEE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0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495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95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95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615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95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95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1495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95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95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1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95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1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61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7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16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495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495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95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95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B79EF7F-CAA4-419C-AFC5-C3F34E207E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495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1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02AB90-125A-46E1-A2A5-E43C08ADAFF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7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google.com.tr/imgres?imgurl=http://www.isu.edu/pics/treewalk/horse-chestnut1.gif&amp;imgrefurl=http://www.isu.edu/isutour/treewalk/treewalk2.html&amp;h=621&amp;w=465&amp;sz=189&amp;tbnid=64acbMz31s5u0M:&amp;tbnh=134&amp;tbnw=100&amp;hl=tr&amp;start=7&amp;prev=/images?q%3DAesculus%2Bhippocastanum%26svnum%3D10%26hl%3Dtr%26lr%3D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sanat.ch/pflanzenbilder/aesculus.jpg&amp;imgrefurl=http://www.sanat.ch/pflanzenbilder/gallery.html&amp;h=480&amp;w=640&amp;sz=74&amp;tbnid=UBkdExhTARVXTM:&amp;tbnh=101&amp;tbnw=135&amp;hl=tr&amp;start=20&amp;prev=/images?q%3DAesculus%2Bhippocastanum%26svnum%3D10%26hl%3Dtr%26lr%3D%26sa%3D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.tr/imgres?imgurl=http://www.mntca.org/Reference_manual/Tree_info/Images/Aesculus/aesculus%20hippocastanum,%20leaf,%20fruit%20-%20WS%207-16.jpg&amp;imgrefurl=http://www.mntca.org/Reference_manual/Tree_info/tca_aesculus-hippo.htm&amp;h=1180&amp;w=1522&amp;sz=1387&amp;tbnid=UiVrM-NOkKNJ-M:&amp;tbnh=116&amp;tbnw=150&amp;hl=tr&amp;start=1&amp;prev=/images?q%3DAesculus%2Bhippocastanum%26svnum%3D10%26hl%3Dtr%26lr%3D%26sa%3D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r/imgres?imgurl=http://pharm1.pharmazie.uni-greifswald.de/systematik/7_bilder/yamasaki/GlycyrrhizaD.jpg&amp;imgrefurl=http://pharm1.pharmazie.uni-greifswald.de/gallery/yamasaki.htm&amp;h=536&amp;w=800&amp;sz=101&amp;tbnid=gqma3h0fpKyixM:&amp;tbnh=95&amp;tbnw=142&amp;hl=tr&amp;start=3&amp;prev=/images?q%3DGlycyrrhiza%2Bglabra%26svnum%3D10%26hl%3Dtr%26lr%3D%26sa%3D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google.com.tr/imgres?imgurl=http://pharm1.pharmazie.uni-greifswald.de/systematik/7_bilder/yamasaki/Glycyrrhiza.jpg&amp;imgrefurl=http://pharm1.pharmazie.uni-greifswald.de/gallery/yamasaki.htm&amp;h=800&amp;w=554&amp;sz=171&amp;tbnid=jjISYRWn1kZcsM:&amp;tbnh=142&amp;tbnw=98&amp;hl=tr&amp;start=1&amp;prev=/images?q%3DGlycyrrhiza%2Bglabra%26svnum%3D10%26hl%3Dtr%26lr%3D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tuinkrant.com/plantengids/kruiden/glycyrrhiza_glabra_zoethout.jpg&amp;imgrefurl=http://www.tuinkrant.com/plantengids/kruiden/7193.htm&amp;h=292&amp;w=264&amp;sz=75&amp;tbnid=8b-Fh3bm4onjVM:&amp;tbnh=111&amp;tbnw=100&amp;hl=tr&amp;start=4&amp;prev=/images?q%3DGlycyrrhiza%2Bglabra%26svnum%3D10%26hl%3Dtr%26lr%3D%26sa%3D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.tr/imgres?imgurl=http://www.uni-graz.at/~katzer/pictures/glyc_01.jpg&amp;imgrefurl=http://www.uni-graz.at/~katzer/engl/Glyc_gla.html&amp;h=281&amp;w=207&amp;sz=10&amp;tbnid=pX7zpfhq69FGYM:&amp;tbnh=109&amp;tbnw=80&amp;hl=tr&amp;start=9&amp;prev=/images?q%3DGlycyrrhiza%2Bglabra%26svnum%3D10%26hl%3Dtr%26lr%3D%26sa%3DG" TargetMode="Externa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r/imgres?imgurl=http://galleriafiori.funghiitaliani.it/albums/userpics/10002/thumb_Solanum_bacche_.jpg&amp;imgrefurl=http://galleriafiori.funghiitaliani.it/displayimage.php?album%3D57%26pos%3D0&amp;h=100&amp;w=75&amp;sz=3&amp;tbnid=uyGgyrZeY0vN3M:&amp;tbnh=77&amp;tbnw=57&amp;hl=tr&amp;start=23&amp;prev=/images?q%3DSolanum%2Bluteum%26start%3D20%26svnum%3D10%26hl%3Dtr%26lr%3D%26sa%3DN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ages.google.com.tr/imgres?imgurl=http://forum.funghiitaliani.it/uploads/post-72-1094675130_thumb.jpg&amp;imgrefurl=http://forum.funghiitaliani.it/index.php?showtopic%3D12699&amp;h=563&amp;w=800&amp;sz=40&amp;tbnid=PjcGb_kHQNWCiM:&amp;tbnh=99&amp;tbnw=142&amp;hl=tr&amp;start=5&amp;prev=/images?q%3DSolanum%2Bluteum%26svnum%3D10%26hl%3Dtr%26lr%3D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hvanbalken.com/images/44A.gif&amp;imgrefurl=http://www.hvanbalken.com/fruit.html&amp;h=738&amp;w=756&amp;sz=320&amp;tbnid=SPQvawH1Q54m1M:&amp;tbnh=136&amp;tbnw=140&amp;hl=tr&amp;start=16&amp;prev=/images?q%3DSolanum%2Bluteum%26svnum%3D10%26hl%3Dtr%26lr%3D%26sa%3D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.tr/imgres?imgurl=http://forum.funghiitaliani.it/uploads/post-72-1094675424.jpg&amp;imgrefurl=http://forum.funghiitaliani.it/index.php?showtopic%3D12699&amp;h=595&amp;w=794&amp;sz=95&amp;tbnid=hwJDLm1jsd8bkM:&amp;tbnh=106&amp;tbnw=142&amp;hl=tr&amp;start=9&amp;prev=/images?q%3DSolanum%2Bluteum%26svnum%3D10%26hl%3Dtr%26lr%3D%26sa%3DG" TargetMode="External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images.google.com.tr/imgres?imgurl=http://www.kulak.ac.be/facult/wet/biologie/pb/kulakbiocampus/lage%20planten/Solanum%20dulcamara%20-%20Bitterzoet/Solanum%20dulcamara-06-bitterzoet1-H6.jpg&amp;imgrefurl=http://www.kulak.ac.be/facult/wet/biologie/pb/kulakbiocampus/images/lage%20planten/Solanum%20dulcamara%20-%20Bitterzoet/&amp;h=768&amp;w=1024&amp;sz=136&amp;tbnid=Xf25PqvvEuVeyM:&amp;tbnh=112&amp;tbnw=150&amp;hl=tr&amp;start=1&amp;prev=/images?q%3DSolanum%2Bdulcamara%26svnum%3D10%26hl%3Dtr%26lr%3D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funet.fi/pub/sci/bio/life/plants/magnoliophyta/magnoliophytina/magnoliopsida/solanaceae/solanum/dulcamara-1.jpg&amp;imgrefurl=http://www.funet.fi/pub/sci/bio/life/warp/plants-5-English-Photolist.html&amp;h=720&amp;w=1000&amp;sz=82&amp;tbnid=mnLd8P1sQiD7zM:&amp;tbnh=107&amp;tbnw=149&amp;hl=tr&amp;start=3&amp;prev=/images?q%3DSolanum%2Bdulcamara%26svnum%3D10%26hl%3Dtr%26lr%3D%26sa%3D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images.google.com.tr/imgres?imgurl=http://myco-cheype.chez.tiscali.fr/images/Fleurs/solanum_dulcamara.jpg&amp;imgrefurl=http://myco-cheype.chez.tiscali.fr/Pages/Liste2.htm&amp;h=563&amp;w=750&amp;sz=80&amp;tbnid=IdASW6hOX3THsM:&amp;tbnh=105&amp;tbnw=140&amp;hl=tr&amp;start=10&amp;prev=/images?q%3DSolanum%2Bdulcamara%26svnum%3D10%26hl%3Dtr%26lr%3D%26sa%3D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.tr/imgres?imgurl=http://www.svnursery.com/images/japanes_cherry.jpg&amp;imgrefurl=http://www.svnursery.com/largeT.htm&amp;h=444&amp;w=624&amp;sz=32&amp;tbnid=M3Xl5Jl-hFrIlM:&amp;tbnh=95&amp;tbnw=134&amp;hl=tr&amp;start=5&amp;prev=/images?q%3DJapanes%2Bcherry%26svnum%3D10%26hl%3Dtr%26lr%3D%26sa%3D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google.com.tr/imgres?imgurl=http://www.rz.uni-karlsruhe.de/~db50/FOTO_-_Archiv/Xanthium%20spinosum%20BotKA%20S2.jpg&amp;imgrefurl=http://www.rz.uni-karlsruhe.de/~db50/FOTO_-_Archiv/?C%3DM;O%3DA&amp;h=675&amp;w=900&amp;sz=203&amp;tbnid=Jee3w3xkN5Pa0M:&amp;tbnh=108&amp;tbnw=145&amp;hl=tr&amp;start=1&amp;prev=/images?q%3DXanthium%2Bspinosum%2B%26svnum%3D10%26hl%3Dtr%26lr%3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tncweeds.ucdavis.edu/photos/xansp03.jpg&amp;imgrefurl=http://tncweeds.ucdavis.edu/photosp-z.html&amp;h=601&amp;w=456&amp;sz=102&amp;tbnid=xcegfFevN-QG8M:&amp;tbnh=133&amp;tbnw=100&amp;hl=tr&amp;start=3&amp;prev=/images?q%3DXanthium%2Bspinosum%2B%26svnum%3D10%26hl%3Dtr%26lr%3D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.tr/imgres?imgurl=http://www.ujf-grenoble.fr/JAL/chili/imag-AN/xant.jpg&amp;imgrefurl=http://www.ujf-grenoble.fr/JAL/chili/plantes/liste.htm&amp;h=600&amp;w=800&amp;sz=84&amp;tbnid=ZV7tJJQh1SfKfM:&amp;tbnh=106&amp;tbnw=142&amp;hl=tr&amp;start=2&amp;prev=/images?q%3DXanthium%2Bspinosum%2B%26svnum%3D10%26hl%3Dtr%26lr%3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.tr/imgres?imgurl=http://www.botany.wisc.edu/garden/db/plantimages/Gossypium_hirsutum_L.JPG&amp;imgrefurl=http://www.botany.wisc.edu/garden/db/speciesdetail.asp?genus%3DGossypium%26species%3Dhirsutum&amp;h=554&amp;w=800&amp;sz=86&amp;tbnid=uL3uMtlDmTwV8M:&amp;tbnh=98&amp;tbnw=142&amp;hl=tr&amp;start=1&amp;prev=/images?q%3DGossypium%2B%26svnum%3D10%26hl%3Dtr%26lr%3D%26sa%3D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images.google.com.tr/imgres?imgurl=http://biotech.tipo.gov.tw/plantjpg/1/Gossypium%20arboreum.jpg&amp;imgrefurl=http://biotech.tipo.gov.tw/plantjpg/1/&amp;h=1536&amp;w=2048&amp;sz=1338&amp;tbnid=sZQ_b4z3ixuKFM:&amp;tbnh=112&amp;tbnw=150&amp;hl=tr&amp;start=8&amp;prev=/images?q%3DGossypium%2B%26svnum%3D10%26hl%3Dtr%26lr%3D%26sa%3D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r/imgres?imgurl=http://www.botanic.co.il/hebrew/guide/images/Querinfe1.jpg&amp;imgrefurl=http://www.botanic.co.il/english/guide/plant_img.asp?pic%3DQuerinfe1.jpg%26qcatnr%3DQuerinfe&amp;h=300&amp;w=354&amp;sz=40&amp;tbnid=C1kxg3gIjfvMKM:&amp;tbnh=99&amp;tbnw=117&amp;hl=tr&amp;start=5&amp;prev=/images?q%3DQuercus%2Binfectoria%26svnum%3D10%26hl%3Dtr%26lr%3D%26sa%3DG" TargetMode="External"/><Relationship Id="rId13" Type="http://schemas.openxmlformats.org/officeDocument/2006/relationships/image" Target="../media/image34.jpeg"/><Relationship Id="rId18" Type="http://schemas.openxmlformats.org/officeDocument/2006/relationships/hyperlink" Target="http://images.google.com.tr/imgres?imgurl=http://www.atlas-roslin.pl/foto/02/021020-4210is.jpg&amp;imgrefurl=http://www.atlas-roslin.pl/gatunki/Quercus_cerris.htm&amp;h=209&amp;w=187&amp;sz=13&amp;tbnid=1kCmXx6utnTbxM:&amp;tbnh=100&amp;tbnw=89&amp;hl=tr&amp;start=8&amp;prev=/images?q%3DQuercus%2Bcerris%26svnum%3D10%26hl%3Dtr%26lr%3D%26sa%3D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hyperlink" Target="http://images.google.com.tr/imgres?imgurl=http://jardin-mundani.info/fagaceae/sessiliflora1.jpg&amp;imgrefurl=http://www.jardin-mundani.com/galeriafotosPQ.htm&amp;h=600&amp;w=450&amp;sz=97&amp;tbnid=xN6fRAPc7Bi3XM:&amp;tbnh=133&amp;tbnw=99&amp;hl=tr&amp;start=5&amp;prev=/images?q%3DQuercus%2Bsessiliflora%26svnum%3D10%26hl%3Dtr%26lr%3D%26sa%3DG" TargetMode="External"/><Relationship Id="rId17" Type="http://schemas.openxmlformats.org/officeDocument/2006/relationships/image" Target="../media/image36.jpeg"/><Relationship Id="rId2" Type="http://schemas.openxmlformats.org/officeDocument/2006/relationships/hyperlink" Target="http://images.google.com.tr/imgres?imgurl=http://www.mediterraneangardensociety.org/newsandviews/photos/GRb04b.jpg&amp;imgrefurl=http://www.mediterraneangardensociety.org/newsandviews/photos/GRb04.html&amp;h=534&amp;w=400&amp;sz=102&amp;tbnid=hA8xJ9B1iWTvGM:&amp;tbnh=129&amp;tbnw=96&amp;hl=tr&amp;start=20&amp;prev=/images?q%3DQuercus%2Bmacrolepis%26svnum%3D10%26hl%3Dtr%26lr%3D%26sa%3DG" TargetMode="External"/><Relationship Id="rId16" Type="http://schemas.openxmlformats.org/officeDocument/2006/relationships/hyperlink" Target="http://images.google.com.tr/imgres?imgurl=http://www.ruhr-uni-bochum.de/boga/html/Quercus_cerris_ja.JPG&amp;imgrefurl=http://www.ruhr-uni-bochum.de/boga/html/Quercus_cerris_Foto.html&amp;h=779&amp;w=731&amp;sz=51&amp;tbnid=4YX4075nynJuQM:&amp;tbnh=141&amp;tbnw=132&amp;hl=tr&amp;start=3&amp;prev=/images?q%3DQuercus%2Bcerris%26svnum%3D10%26hl%3Dtr%26lr%3D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horticopia.com/hortpix/pix/U4H4S3.jpg&amp;imgrefurl=http://www.horticopia.com/hortpix/html/pc4520.htm&amp;h=240&amp;w=183&amp;sz=28&amp;tbnid=oCkrDFP7uc5iEM:&amp;tbnh=104&amp;tbnw=79&amp;hl=tr&amp;start=4&amp;prev=/images?q%3DQuercus%2Binfectoria%26svnum%3D10%26hl%3Dtr%26lr%3D%26sa%3DG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5" Type="http://schemas.openxmlformats.org/officeDocument/2006/relationships/image" Target="../media/image35.jpeg"/><Relationship Id="rId10" Type="http://schemas.openxmlformats.org/officeDocument/2006/relationships/hyperlink" Target="http://images.google.com.tr/imgres?imgurl=http://www.bionatics.com/VisuelsSpecifiques/Bionatics/Plant/Zoom/querc_b.jpg&amp;imgrefurl=http://www.bionatics.com/Site/product/shop/plant/detail.php3?Community%3D1%26ProductLineId%3D2%26Category%3D11%26SubCategory%3D112%26PlantId%3Dquerc_b&amp;h=800&amp;w=800&amp;sz=106&amp;tbnid=m4WgUlEcs3_atM:&amp;tbnh=142&amp;tbnw=142&amp;hl=tr&amp;start=2&amp;prev=/images?q%3DQuercus%2Bpedunculata%26svnum%3D10%26hl%3Dtr%26lr%3D%26sa%3DG" TargetMode="External"/><Relationship Id="rId19" Type="http://schemas.openxmlformats.org/officeDocument/2006/relationships/image" Target="../media/image37.jpeg"/><Relationship Id="rId4" Type="http://schemas.openxmlformats.org/officeDocument/2006/relationships/hyperlink" Target="http://images.google.com.tr/imgres?imgurl=http://www.pflanzengallen.de/pflanzen_images/quercus44opt.jpg&amp;imgrefurl=http://www.pflanzengallen.de/verzeichnisundfotosPR.html&amp;h=562&amp;w=750&amp;sz=75&amp;tbnid=jw-9uUvAoQjbfM:&amp;tbnh=104&amp;tbnw=140&amp;hl=tr&amp;start=18&amp;prev=/images?q%3DQuercus%2Bmacrolepis%26svnum%3D10%26hl%3Dtr%26lr%3D%26sa%3DG" TargetMode="External"/><Relationship Id="rId9" Type="http://schemas.openxmlformats.org/officeDocument/2006/relationships/image" Target="../media/image32.jpeg"/><Relationship Id="rId14" Type="http://schemas.openxmlformats.org/officeDocument/2006/relationships/hyperlink" Target="http://images.google.com.tr/imgres?imgurl=http://www.jardin-mundani.org/combretaceae/quisqualis.jpg&amp;imgrefurl=http://www.jardin-mundani.com/galeriafotosPQ.htm&amp;h=450&amp;w=600&amp;sz=49&amp;tbnid=0E4HUCkkCJ71pM:&amp;tbnh=99&amp;tbnw=133&amp;hl=tr&amp;start=6&amp;prev=/images?q%3DQuercus%2Bsessiliflora%26svnum%3D10%26hl%3Dtr%26lr%3D%26sa%3D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images.google.com.tr/imgres?imgurl=http://ispb.univ-lyon1.fr/cours/botanique/photos_dicoty/dico%20D%20a%20K/Fagopyrum%20esculentum.jpg&amp;imgrefurl=http://ispb.univ-lyon1.fr/cours/botanique/Photographies/liste%20dicot.htm&amp;h=500&amp;w=350&amp;sz=84&amp;tbnid=3-hWqVwTKM7-nM:&amp;tbnh=127&amp;tbnw=88&amp;hl=tr&amp;start=1&amp;prev=/images?q%3DFagopyrum%2Besculentum%26svnum%3D10%26hl%3Dtr%26lr%3D%26sa%3D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giftpflanzen.com/urheberrecht_bei_giftpflanzen.com/fagopyrum_esculentum.jpg&amp;imgrefurl=http://www.giftpflanzen.com/fagopyrum_esculentum.html&amp;h=344&amp;w=250&amp;sz=61&amp;tbnid=VQaZure2XNAk2M:&amp;tbnh=116&amp;tbnw=84&amp;hl=tr&amp;start=17&amp;prev=/images?q%3DFagopyrum%2Besculentum%26svnum%3D10%26hl%3Dtr%26lr%3D%26sa%3DN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images.google.com.tr/imgres?imgurl=http://www.botanikos-sodas.vu.lt/albums2/album80/fagopyrum_esculentum2.jpg&amp;imgrefurl=http://www.botanikos-sodas.vu.lt/gallery/slideshow.php?set_albumName%3Dalbum80&amp;h=864&amp;w=1152&amp;sz=302&amp;tbnid=Kxo9DRrag6iMZM:&amp;tbnh=112&amp;tbnw=150&amp;hl=tr&amp;start=6&amp;prev=/images?q%3DFagopyrum%2Besculentum%26svnum%3D10%26hl%3Dtr%26lr%3D%26sa%3DN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r/imgres?imgurl=http://www.kulak.ac.be/facult/wet/biologie/pb/kulakbiocampus/lage%20planten/Hypericum%20perforatum%20-%20Sint-janskruid/Hypericum%20perforatum-06-Sint_Janskruid3-F7.jpg&amp;imgrefurl=http://www.kulak.ac.be/facult/wet/biologie/pb/kulakbiocampus/lage%20planten/Hypericum%20perforatum%20-%20Sint-janskruid/sint-janskruid.htm&amp;h=751&amp;w=1024&amp;sz=104&amp;tbnid=lu7Eu70fQaWt7M:&amp;tbnh=110&amp;tbnw=150&amp;hl=tr&amp;start=18&amp;prev=/images?q%3DHypericum%2Bperforatum%26svnum%3D10%26hl%3Dtr%26lr%3D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://images.google.com.tr/imgres?imgurl=http://www.funet.fi/pub/sci/bio/life/plants/magnoliophyta/magnoliophytina/magnoliopsida/clusiaceae/hypericum/perforatum-1.jpg&amp;imgrefurl=http://www.funet.fi/pub/sci/bio/life/warp/plants-2-English-Photolist.html&amp;h=752&amp;w=600&amp;sz=70&amp;tbnid=mr_0qkNImba36M:&amp;tbnh=140&amp;tbnw=111&amp;hl=tr&amp;start=1&amp;prev=/images?q%3DHypericum%2Bperforatum%26svnum%3D10%26hl%3Dtr%26lr%3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awl.ch/heilpflanzen/hypericum_perforatum/zeichnung.gif&amp;imgrefurl=http://www.awl.ch/heilpflanzen/hypericum_perforatum/&amp;h=450&amp;w=295&amp;sz=60&amp;tbnid=qh-aL-CZmMhLYM:&amp;tbnh=124&amp;tbnw=81&amp;hl=tr&amp;start=20&amp;prev=/images?q%3DHypericum%2Bperforatum%26svnum%3D10%26hl%3Dtr%26lr%3D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images.google.com.tr/imgres?imgurl=http://web.madritel.es/personales3/rfcallejo/Hypericum%20perforatum.jpg&amp;imgrefurl=http://web.madritel.es/personales3/rfcallejo/enfermedades.html&amp;h=600&amp;w=435&amp;sz=68&amp;tbnid=04pxYAowH0i0kM:&amp;tbnh=133&amp;tbnw=96&amp;hl=tr&amp;start=10&amp;prev=/images?q%3DHypericum%2Bperforatum%26svnum%3D10%26hl%3Dtr%26lr%3D" TargetMode="External"/><Relationship Id="rId9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tr/imgres?imgurl=http://www.biokemi.org/biozoom/2004_2/images/KS-Hougaard-figur2.jpg&amp;imgrefurl=http://www.biokemi.org/biozoom/2004_2/bz_0204n.htm&amp;h=196&amp;w=300&amp;sz=22&amp;tbnid=LZ9k1wZIIUltSM:&amp;tbnh=72&amp;tbnw=111&amp;hl=tr&amp;start=9&amp;prev=/images?q%3DRicinus%2Bcommunis%26svnum%3D10%26hl%3Dtr%26lr%3D%26sa%3DG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hyperlink" Target="http://images.google.com.tr/imgres?imgurl=http://ispb.univ-lyon1.fr/cours/botanique/photos_dicoty/dico%20Q%20a%20Z/Ricinus%20communis%202.jpg&amp;imgrefurl=http://ispb.univ-lyon1.fr/cours/botanique/Photographies/liste%20dicot.htm&amp;h=500&amp;w=750&amp;sz=142&amp;tbnid=bjrKF_dtf2cvJM:&amp;tbnh=93&amp;tbnw=140&amp;hl=tr&amp;start=1&amp;prev=/images?q%3DRicinus%2Bcommunis%26svnum%3D10%26hl%3Dtr%26lr%3D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botany.hawaii.edu/faculty/carr/images/ric_com.jpg&amp;imgrefurl=http://www.botany.hawaii.edu/faculty/carr/page21.htm&amp;h=720&amp;w=480&amp;sz=224&amp;tbnid=f3LqMAB0W8vN_M:&amp;tbnh=139&amp;tbnw=92&amp;hl=tr&amp;start=5&amp;prev=/images?q%3DRicinus%2Bcommunis%26svnum%3D10%26hl%3Dtr%26lr%3D%26sa%3DG" TargetMode="External"/><Relationship Id="rId5" Type="http://schemas.openxmlformats.org/officeDocument/2006/relationships/image" Target="../media/image49.jpeg"/><Relationship Id="rId4" Type="http://schemas.openxmlformats.org/officeDocument/2006/relationships/hyperlink" Target="http://images.google.com.tr/imgres?imgurl=http://www.istrianet.org/istria/flora/images/ricinus-communis02-400.jpg&amp;imgrefurl=http://www.istrianet.org/istria/flora/ricinus-communis.htm&amp;h=407&amp;w=400&amp;sz=76&amp;tbnid=fENwDJzj9BxnsM:&amp;tbnh=121&amp;tbnw=118&amp;hl=tr&amp;start=3&amp;prev=/images?q%3DRicinus%2Bcommunis%26svnum%3D10%26hl%3Dtr%26lr%3D%26sa%3DG" TargetMode="External"/><Relationship Id="rId9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google.com.tr/imgres?imgurl=http://www.kulak.ac.be/facult/wet/biologie/pb/kulakbiocampus/buiten-kulak/lage_planten/Agrostemma%20githago%20-%20Bolderik/agrostemma%20githago-bolderik-04.jpg&amp;imgrefurl=http://www.kulak.ac.be/facult/wet/biologie/pb/kulakbiocampus/images/buiten-kulak/lage_planten/Agrostemma%20githago%20-%20Bolderik/&amp;h=768&amp;w=1024&amp;sz=139&amp;tbnid=AdryCeyIqt22hM:&amp;tbnh=112&amp;tbnw=150&amp;hl=tr&amp;start=1&amp;prev=/images?q%3DAgrostemma%2Bgithago%26svnum%3D10%26hl%3Dtr%26lr%3D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geocities.com/simpleslide_2006/Agrostemma_githago_Saxifraga-Jan_van_der_Straaten.jpg&amp;imgrefurl=http://www.geocities.com/simpleslide_2009/crossbillbiebrzaplantsdut.html&amp;h=787&amp;w=575&amp;sz=42&amp;tbnid=SXCMIebSIDIAsM:&amp;tbnh=141&amp;tbnw=103&amp;hl=tr&amp;start=20&amp;prev=/images?q%3DAgrostemma%2Bgithago%26svnum%3D10%26hl%3Dtr%26lr%3D%26sa%3D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.tr/imgres?imgurl=http://www.bbc.co.uk/gardening/plants/plant_finder/images/large_db_pics/large/agrostemma_githago.jpg&amp;imgrefurl=http://www.bbc.co.uk/gardening/plants/plant_finder/plant_pages/1649.shtml&amp;h=210&amp;w=210&amp;sz=20&amp;tbnid=Zqh3jkpVvj_mTM:&amp;tbnh=100&amp;tbnw=100&amp;hl=tr&amp;start=13&amp;prev=/images?q%3DAgrostemma%2Bgithago%26svnum%3D10%26hl%3Dtr%26lr%3D%26sa%3D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google.com.tr/imgres?imgurl=http://www.lapegia.com/immagini/saponaria-officinalis.jpg&amp;imgrefurl=http://www.lapegia.com/tabellafoto/tabellafoto2.htm&amp;h=480&amp;w=640&amp;sz=109&amp;tbnid=VTYdfglJOI16jM:&amp;tbnh=101&amp;tbnw=135&amp;hl=tr&amp;start=1&amp;prev=/images?q%3DSaponaria%2Bofficinalis%26svnum%3D10%26hl%3Dtr%26lr%3D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tr/imgres?imgurl=http://www.hlasek.com/foto/saponaria_officinalis_4957.jpg&amp;imgrefurl=http://www.hlasek.com/saponaria_officinalis_4957.html&amp;h=500&amp;w=641&amp;sz=52&amp;tbnid=_xVUHQBN-KJQ5M:&amp;tbnh=105&amp;tbnw=135&amp;hl=tr&amp;start=18&amp;prev=/images?q%3DSaponaria%2Bofficinalis%26svnum%3D10%26hl%3Dtr%26lr%3D%26sa%3D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.tr/imgres?imgurl=http://hflp.sdstate.edu/ho311/outdoor_images/Saponaria_officinalis_s.jpg&amp;imgrefurl=http://hflp.sdstate.edu/ho311/plant_list_4_2002.htm&amp;h=762&amp;w=900&amp;sz=309&amp;tbnid=aoBY28rqZaueGM:&amp;tbnh=122&amp;tbnw=145&amp;hl=tr&amp;start=3&amp;prev=/images?q%3DSaponaria%2Bofficinalis%26svnum%3D10%26hl%3Dtr%26lr%3D%26sa%3D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BİTKİSEL ZEHİRLER-Devam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221163"/>
            <a:ext cx="6048375" cy="1728787"/>
          </a:xfrm>
        </p:spPr>
        <p:txBody>
          <a:bodyPr/>
          <a:lstStyle/>
          <a:p>
            <a:pPr eaLnBrk="1" hangingPunct="1">
              <a:defRPr/>
            </a:pPr>
            <a:r>
              <a:rPr lang="tr-TR"/>
              <a:t>Prof. Dr. Ayhan FİLAZİ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Saponinler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1416051"/>
            <a:ext cx="8502526" cy="4679950"/>
          </a:xfrm>
        </p:spPr>
        <p:txBody>
          <a:bodyPr/>
          <a:lstStyle/>
          <a:p>
            <a:pPr eaLnBrk="1" hangingPunct="1">
              <a:defRPr/>
            </a:pPr>
            <a:r>
              <a:rPr lang="tr-TR" b="1" i="1" dirty="0"/>
              <a:t>Atkestanesi</a:t>
            </a:r>
            <a:r>
              <a:rPr lang="tr-TR" dirty="0"/>
              <a:t>nin (</a:t>
            </a:r>
            <a:r>
              <a:rPr lang="tr-TR" dirty="0" err="1"/>
              <a:t>Aesculus</a:t>
            </a:r>
            <a:r>
              <a:rPr lang="tr-TR" dirty="0"/>
              <a:t> türleri) kabuk ve kestanesinde </a:t>
            </a:r>
            <a:r>
              <a:rPr lang="tr-TR" b="1" i="1" dirty="0" err="1"/>
              <a:t>saponin</a:t>
            </a:r>
            <a:r>
              <a:rPr lang="tr-TR" dirty="0"/>
              <a:t> ve </a:t>
            </a:r>
            <a:r>
              <a:rPr lang="tr-TR" b="1" i="1" dirty="0" err="1"/>
              <a:t>aeskulin</a:t>
            </a:r>
            <a:r>
              <a:rPr lang="tr-TR" dirty="0"/>
              <a:t> </a:t>
            </a:r>
            <a:r>
              <a:rPr lang="tr-TR" dirty="0" err="1"/>
              <a:t>glikozidi</a:t>
            </a:r>
            <a:r>
              <a:rPr lang="tr-TR" dirty="0"/>
              <a:t> bulunur. </a:t>
            </a:r>
          </a:p>
        </p:txBody>
      </p:sp>
      <p:pic>
        <p:nvPicPr>
          <p:cNvPr id="76804" name="Picture 4" descr="horse-chestnut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29000"/>
            <a:ext cx="203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aesculus%2520hippocastanum,%2520leaf,%2520fruit%2520-%2520WS%25207-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573463"/>
            <a:ext cx="2089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aesculu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3644900"/>
            <a:ext cx="19446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Saponinler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5068888"/>
          </a:xfrm>
        </p:spPr>
        <p:txBody>
          <a:bodyPr/>
          <a:lstStyle/>
          <a:p>
            <a:pPr eaLnBrk="1" hangingPunct="1">
              <a:defRPr/>
            </a:pPr>
            <a:r>
              <a:rPr lang="tr-TR" b="1" i="1" dirty="0" err="1"/>
              <a:t>Meyanotu</a:t>
            </a:r>
            <a:r>
              <a:rPr lang="tr-TR" dirty="0" err="1"/>
              <a:t>nun</a:t>
            </a:r>
            <a:r>
              <a:rPr lang="tr-TR" i="1" dirty="0"/>
              <a:t> (</a:t>
            </a:r>
            <a:r>
              <a:rPr lang="tr-TR" i="1" dirty="0" err="1"/>
              <a:t>Glycyrrhiza</a:t>
            </a:r>
            <a:r>
              <a:rPr lang="tr-TR" i="1" dirty="0"/>
              <a:t> </a:t>
            </a:r>
            <a:r>
              <a:rPr lang="tr-TR" i="1" dirty="0" err="1"/>
              <a:t>glabra</a:t>
            </a:r>
            <a:r>
              <a:rPr lang="tr-TR" i="1" dirty="0"/>
              <a:t>) </a:t>
            </a:r>
            <a:r>
              <a:rPr lang="tr-TR" dirty="0"/>
              <a:t>köklerinde </a:t>
            </a:r>
            <a:r>
              <a:rPr lang="tr-TR" b="1" i="1" dirty="0"/>
              <a:t>glisirrhizin</a:t>
            </a:r>
            <a:r>
              <a:rPr lang="tr-TR" dirty="0"/>
              <a:t> vardır. </a:t>
            </a:r>
          </a:p>
        </p:txBody>
      </p:sp>
      <p:pic>
        <p:nvPicPr>
          <p:cNvPr id="77828" name="Picture 4" descr="Glycyrrhiz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500438"/>
            <a:ext cx="14398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 descr="glyc_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429000"/>
            <a:ext cx="1800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 descr="glycyrrhiza_glabra_zoethou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3500438"/>
            <a:ext cx="16557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 descr="GlycyrrhizaD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3500438"/>
            <a:ext cx="17287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35013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Saponinler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/>
              <a:t>Klinik belirtiler ve lezyonlar</a:t>
            </a:r>
            <a:endParaRPr lang="tr-TR"/>
          </a:p>
          <a:p>
            <a:pPr lvl="2" eaLnBrk="1" hangingPunct="1">
              <a:defRPr/>
            </a:pPr>
            <a:r>
              <a:rPr lang="tr-TR" sz="2800"/>
              <a:t>Etkilenen hayvanlarda; </a:t>
            </a:r>
          </a:p>
          <a:p>
            <a:pPr lvl="3" eaLnBrk="1" hangingPunct="1">
              <a:defRPr/>
            </a:pPr>
            <a:r>
              <a:rPr lang="tr-TR" sz="2800"/>
              <a:t>bitkinlik, </a:t>
            </a:r>
          </a:p>
          <a:p>
            <a:pPr lvl="3" eaLnBrk="1" hangingPunct="1">
              <a:defRPr/>
            </a:pPr>
            <a:r>
              <a:rPr lang="tr-TR" sz="2800"/>
              <a:t>kusma, </a:t>
            </a:r>
          </a:p>
          <a:p>
            <a:pPr lvl="3" eaLnBrk="1" hangingPunct="1">
              <a:defRPr/>
            </a:pPr>
            <a:r>
              <a:rPr lang="tr-TR" sz="2800"/>
              <a:t>sancı, </a:t>
            </a:r>
          </a:p>
          <a:p>
            <a:pPr lvl="3" eaLnBrk="1" hangingPunct="1">
              <a:defRPr/>
            </a:pPr>
            <a:r>
              <a:rPr lang="tr-TR" sz="2800"/>
              <a:t>sürgün, </a:t>
            </a:r>
          </a:p>
          <a:p>
            <a:pPr lvl="3" eaLnBrk="1" hangingPunct="1">
              <a:defRPr/>
            </a:pPr>
            <a:r>
              <a:rPr lang="tr-TR" sz="2800"/>
              <a:t>tükürük salgısında artış,</a:t>
            </a:r>
          </a:p>
          <a:p>
            <a:pPr lvl="3" eaLnBrk="1" hangingPunct="1">
              <a:defRPr/>
            </a:pPr>
            <a:r>
              <a:rPr lang="tr-TR" sz="2800"/>
              <a:t>boğulma belirtileri görülür.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Saponinler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/>
              <a:t>Sağaltım</a:t>
            </a:r>
            <a:endParaRPr lang="tr-TR"/>
          </a:p>
          <a:p>
            <a:pPr lvl="2" eaLnBrk="1" hangingPunct="1">
              <a:defRPr/>
            </a:pPr>
            <a:r>
              <a:rPr lang="tr-TR"/>
              <a:t>Zehirlenmenin sağaltımı için özel bir yöntem yoktur.</a:t>
            </a:r>
          </a:p>
          <a:p>
            <a:pPr lvl="2" eaLnBrk="1" hangingPunct="1">
              <a:defRPr/>
            </a:pPr>
            <a:r>
              <a:rPr lang="tr-TR"/>
              <a:t>Mide-bağırsak kanalındaki irkilti ve yangıya karşı yumuşatıcı-sarıcı-örtücü maddelerin verilmesi,</a:t>
            </a:r>
          </a:p>
          <a:p>
            <a:pPr lvl="2" eaLnBrk="1" hangingPunct="1">
              <a:defRPr/>
            </a:pPr>
            <a:r>
              <a:rPr lang="tr-TR"/>
              <a:t>Analeptiklerin uygulanması gibi genel sağaltım yöntemlerine başvurulabilir.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 err="1"/>
              <a:t>Solanin</a:t>
            </a:r>
            <a:r>
              <a:rPr lang="tr-TR" sz="3200" b="1" dirty="0"/>
              <a:t> </a:t>
            </a:r>
            <a:r>
              <a:rPr lang="tr-TR" sz="3200" b="1" dirty="0" err="1"/>
              <a:t>vb</a:t>
            </a:r>
            <a:r>
              <a:rPr lang="tr-TR" sz="3200" b="1" dirty="0"/>
              <a:t> glikozitler</a:t>
            </a:r>
            <a:r>
              <a:rPr lang="tr-TR" sz="3200" dirty="0"/>
              <a:t> (</a:t>
            </a:r>
            <a:r>
              <a:rPr lang="tr-TR" sz="3200" dirty="0" err="1"/>
              <a:t>Gliko</a:t>
            </a:r>
            <a:r>
              <a:rPr lang="tr-TR" sz="3200" dirty="0"/>
              <a:t>-alkaloitler)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7667625" cy="5732462"/>
          </a:xfrm>
        </p:spPr>
        <p:txBody>
          <a:bodyPr/>
          <a:lstStyle/>
          <a:p>
            <a:pPr eaLnBrk="1" hangingPunct="1">
              <a:defRPr/>
            </a:pPr>
            <a:r>
              <a:rPr lang="tr-TR"/>
              <a:t>Patlıcangiller ailesinden (</a:t>
            </a:r>
            <a:r>
              <a:rPr lang="tr-TR" i="1"/>
              <a:t>Solanaceae</a:t>
            </a:r>
            <a:r>
              <a:rPr lang="tr-TR"/>
              <a:t>) birçok bitkide bulunurlar.</a:t>
            </a:r>
          </a:p>
          <a:p>
            <a:pPr eaLnBrk="1" hangingPunct="1">
              <a:defRPr/>
            </a:pPr>
            <a:r>
              <a:rPr lang="tr-TR"/>
              <a:t>Suda çözünmeyen ve ısıya dayanıklı maddedir. </a:t>
            </a:r>
          </a:p>
          <a:p>
            <a:pPr eaLnBrk="1" hangingPunct="1">
              <a:defRPr/>
            </a:pPr>
            <a:r>
              <a:rPr lang="tr-TR"/>
              <a:t>Saponinlerin birçok özelliklerini (yüzeyde etkinlik, alyuvarların parçalanmasına yol açma gibi) paylaşırlar.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dirty="0" err="1"/>
              <a:t>Solanin</a:t>
            </a:r>
            <a:r>
              <a:rPr lang="tr-TR" sz="3600" b="1" dirty="0"/>
              <a:t> </a:t>
            </a:r>
            <a:r>
              <a:rPr lang="tr-TR" sz="3600" b="1" dirty="0" err="1"/>
              <a:t>vb</a:t>
            </a:r>
            <a:r>
              <a:rPr lang="tr-TR" sz="3600" b="1" dirty="0"/>
              <a:t> glikozitler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Patates başta olmak üzere, </a:t>
            </a:r>
            <a:r>
              <a:rPr lang="tr-TR" dirty="0" err="1"/>
              <a:t>Patlıcangiller</a:t>
            </a:r>
            <a:r>
              <a:rPr lang="tr-TR" dirty="0"/>
              <a:t> ailesinde </a:t>
            </a:r>
            <a:r>
              <a:rPr lang="tr-TR" b="1" i="1" dirty="0" err="1"/>
              <a:t>solanin</a:t>
            </a:r>
            <a:r>
              <a:rPr lang="tr-TR" dirty="0"/>
              <a:t>, </a:t>
            </a:r>
            <a:r>
              <a:rPr lang="tr-TR" b="1" i="1" dirty="0" err="1"/>
              <a:t>kakonin</a:t>
            </a:r>
            <a:r>
              <a:rPr lang="tr-TR" dirty="0"/>
              <a:t>, </a:t>
            </a:r>
            <a:r>
              <a:rPr lang="tr-TR" b="1" i="1" dirty="0" err="1"/>
              <a:t>solasonin</a:t>
            </a:r>
            <a:r>
              <a:rPr lang="tr-TR" dirty="0"/>
              <a:t> ve </a:t>
            </a:r>
            <a:r>
              <a:rPr lang="tr-TR" b="1" i="1" dirty="0" err="1"/>
              <a:t>tomatin</a:t>
            </a:r>
            <a:r>
              <a:rPr lang="tr-TR" b="1" dirty="0"/>
              <a:t> </a:t>
            </a:r>
            <a:r>
              <a:rPr lang="tr-TR" dirty="0"/>
              <a:t>isimli diğer bazı </a:t>
            </a:r>
            <a:r>
              <a:rPr lang="tr-TR" dirty="0" err="1"/>
              <a:t>gliko</a:t>
            </a:r>
            <a:r>
              <a:rPr lang="tr-TR" dirty="0"/>
              <a:t>-alkaloitler de bulunur; patatesle zehirlenmelerde bunların katkısı da vardır. </a:t>
            </a:r>
          </a:p>
          <a:p>
            <a:pPr eaLnBrk="1" hangingPunct="1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07678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 err="1"/>
              <a:t>Solanin</a:t>
            </a:r>
            <a:r>
              <a:rPr lang="tr-TR" sz="3600" b="1" dirty="0"/>
              <a:t> </a:t>
            </a:r>
            <a:r>
              <a:rPr lang="tr-TR" sz="3600" b="1" dirty="0" err="1"/>
              <a:t>vb</a:t>
            </a:r>
            <a:r>
              <a:rPr lang="tr-TR" sz="3600" b="1" dirty="0"/>
              <a:t> glikozitler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4"/>
            <a:ext cx="9036496" cy="5733256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 dirty="0"/>
              <a:t>İtüzümü (</a:t>
            </a:r>
            <a:r>
              <a:rPr lang="tr-TR" sz="2800" b="1" i="1" dirty="0" err="1"/>
              <a:t>Solanum</a:t>
            </a:r>
            <a:r>
              <a:rPr lang="tr-TR" sz="2800" b="1" i="1" dirty="0"/>
              <a:t> </a:t>
            </a:r>
            <a:r>
              <a:rPr lang="tr-TR" sz="2800" b="1" i="1" dirty="0" err="1"/>
              <a:t>nigrum</a:t>
            </a:r>
            <a:r>
              <a:rPr lang="tr-TR" sz="2800" b="1" i="1" dirty="0"/>
              <a:t>)</a:t>
            </a:r>
            <a:r>
              <a:rPr lang="tr-TR" sz="2800" dirty="0"/>
              <a:t> ülkemizde yaygın olarak bulunur; bitkinin her tarafı zehirlidir ve kırmızı-siyahımsı renkteki olgun meyvelerinde %0.3-0.7 arasında </a:t>
            </a:r>
            <a:r>
              <a:rPr lang="tr-TR" sz="2800" b="1" i="1" dirty="0" err="1"/>
              <a:t>solanin</a:t>
            </a:r>
            <a:r>
              <a:rPr lang="tr-TR" sz="2800" dirty="0"/>
              <a:t> vardır.</a:t>
            </a:r>
          </a:p>
        </p:txBody>
      </p:sp>
      <p:pic>
        <p:nvPicPr>
          <p:cNvPr id="82948" name="Picture 4" descr="post-72-1094675130_thum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860800"/>
            <a:ext cx="1944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post-72-109467542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3860800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44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005263"/>
            <a:ext cx="17287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 descr="thumb_Solanum_bacche_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4076700"/>
            <a:ext cx="17287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dirty="0" err="1"/>
              <a:t>Solanin</a:t>
            </a:r>
            <a:r>
              <a:rPr lang="tr-TR" sz="3600" b="1" dirty="0"/>
              <a:t> </a:t>
            </a:r>
            <a:r>
              <a:rPr lang="tr-TR" sz="3600" b="1" dirty="0" err="1"/>
              <a:t>vb</a:t>
            </a:r>
            <a:r>
              <a:rPr lang="tr-TR" sz="3600" b="1" dirty="0"/>
              <a:t> glikozitler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 dirty="0" err="1"/>
              <a:t>Yabanyaseminin</a:t>
            </a:r>
            <a:r>
              <a:rPr lang="tr-TR" sz="2800" dirty="0" err="1"/>
              <a:t>de</a:t>
            </a:r>
            <a:r>
              <a:rPr lang="tr-TR" sz="2800" dirty="0"/>
              <a:t> </a:t>
            </a:r>
            <a:r>
              <a:rPr lang="tr-TR" sz="2800" b="1" i="1" dirty="0" err="1"/>
              <a:t>solasein</a:t>
            </a:r>
            <a:r>
              <a:rPr lang="tr-TR" sz="2800" dirty="0"/>
              <a:t> ve </a:t>
            </a:r>
            <a:r>
              <a:rPr lang="tr-TR" sz="2800" b="1" i="1" dirty="0" err="1"/>
              <a:t>soladusin</a:t>
            </a:r>
            <a:r>
              <a:rPr lang="tr-TR" sz="2800" dirty="0"/>
              <a:t>; meyvelerinde </a:t>
            </a:r>
            <a:r>
              <a:rPr lang="tr-TR" sz="2800" b="1" i="1" dirty="0" err="1"/>
              <a:t>solanin</a:t>
            </a:r>
            <a:r>
              <a:rPr lang="tr-TR" sz="2800" dirty="0"/>
              <a:t> ve </a:t>
            </a:r>
            <a:r>
              <a:rPr lang="tr-TR" sz="2800" b="1" i="1" dirty="0" err="1"/>
              <a:t>solasein</a:t>
            </a:r>
            <a:r>
              <a:rPr lang="tr-TR" sz="2800" dirty="0"/>
              <a:t> bulunur; ayrıca, </a:t>
            </a:r>
            <a:r>
              <a:rPr lang="tr-TR" sz="2800" dirty="0" err="1"/>
              <a:t>saponin</a:t>
            </a:r>
            <a:r>
              <a:rPr lang="tr-TR" sz="2800" dirty="0"/>
              <a:t> karışımı acı bir madde de (</a:t>
            </a:r>
            <a:r>
              <a:rPr lang="tr-TR" sz="2800" dirty="0" err="1"/>
              <a:t>dulkamarin</a:t>
            </a:r>
            <a:r>
              <a:rPr lang="tr-TR" sz="2800" dirty="0"/>
              <a:t> gibi) vardır. </a:t>
            </a:r>
          </a:p>
        </p:txBody>
      </p:sp>
      <p:pic>
        <p:nvPicPr>
          <p:cNvPr id="83972" name="Picture 4" descr="Solanum%2520dulcamara-06-bitterzoet1-H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27487"/>
            <a:ext cx="20177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solanum_dulcamar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25899"/>
            <a:ext cx="17287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6" descr="dulcamara-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3015" y="3883024"/>
            <a:ext cx="17986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dirty="0" err="1"/>
              <a:t>Solanin</a:t>
            </a:r>
            <a:r>
              <a:rPr lang="tr-TR" sz="3600" b="1" dirty="0"/>
              <a:t> </a:t>
            </a:r>
            <a:r>
              <a:rPr lang="tr-TR" sz="3600" b="1" dirty="0" err="1"/>
              <a:t>vb</a:t>
            </a:r>
            <a:r>
              <a:rPr lang="tr-TR" sz="3600" b="1" dirty="0"/>
              <a:t> glikozitler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b="1" i="1" dirty="0"/>
              <a:t>Domates, patates</a:t>
            </a:r>
            <a:r>
              <a:rPr lang="tr-TR" sz="2800" b="1" dirty="0"/>
              <a:t>, </a:t>
            </a:r>
            <a:r>
              <a:rPr lang="tr-TR" sz="2800" b="1" i="1" dirty="0"/>
              <a:t>patlıcan, </a:t>
            </a:r>
            <a:r>
              <a:rPr lang="tr-TR" sz="2800" b="1" i="1" dirty="0" err="1"/>
              <a:t>japon</a:t>
            </a:r>
            <a:r>
              <a:rPr lang="tr-TR" sz="2800" b="1" i="1" dirty="0"/>
              <a:t> kirazı</a:t>
            </a:r>
            <a:r>
              <a:rPr lang="tr-TR" sz="2800" dirty="0"/>
              <a:t> ve </a:t>
            </a:r>
            <a:r>
              <a:rPr lang="tr-TR" sz="2800" b="1" i="1" dirty="0" err="1"/>
              <a:t>ısırganotu</a:t>
            </a:r>
            <a:r>
              <a:rPr lang="tr-TR" sz="2800" dirty="0"/>
              <a:t> gibi bitkiler de önemli miktarda </a:t>
            </a:r>
            <a:r>
              <a:rPr lang="tr-TR" sz="2800" dirty="0" err="1"/>
              <a:t>solanin</a:t>
            </a:r>
            <a:r>
              <a:rPr lang="tr-TR" sz="2800" dirty="0"/>
              <a:t> ihtiva ederler. </a:t>
            </a:r>
          </a:p>
        </p:txBody>
      </p:sp>
      <p:pic>
        <p:nvPicPr>
          <p:cNvPr id="84996" name="Picture 4" descr="japanes_cher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500438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dirty="0" err="1"/>
              <a:t>Solanin</a:t>
            </a:r>
            <a:r>
              <a:rPr lang="tr-TR" sz="3600" b="1" dirty="0"/>
              <a:t> </a:t>
            </a:r>
            <a:r>
              <a:rPr lang="tr-TR" sz="3600" b="1" dirty="0" err="1"/>
              <a:t>vb</a:t>
            </a:r>
            <a:r>
              <a:rPr lang="tr-TR" sz="3600" b="1" dirty="0"/>
              <a:t> glikozitler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/>
              <a:t>Patatesteki solanin miktarı, yaş esasa göre, 20-150 mg/kg arasında değişir; 200 mg/kg ve üzerinde solanin içerenlerin acı tadı vardır. Patatesin filizlenmesi solanin içeriğini 800-1000 mg/kg'a kadar yükseltir.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922337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/>
              <a:t>Pıtrak (</a:t>
            </a:r>
            <a:r>
              <a:rPr lang="tr-TR" sz="4000" b="1" dirty="0" err="1"/>
              <a:t>Xanthium</a:t>
            </a:r>
            <a:r>
              <a:rPr lang="tr-TR" sz="4000" b="1" dirty="0"/>
              <a:t> </a:t>
            </a:r>
            <a:r>
              <a:rPr lang="tr-TR" sz="4000" b="1" dirty="0" err="1"/>
              <a:t>spinosum</a:t>
            </a:r>
            <a:r>
              <a:rPr lang="tr-TR" sz="4000" b="1" dirty="0"/>
              <a:t> L)</a:t>
            </a:r>
            <a:endParaRPr lang="tr-TR" sz="4000" i="1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5805487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err="1"/>
              <a:t>Bileşikgiller</a:t>
            </a:r>
            <a:r>
              <a:rPr lang="tr-TR" dirty="0"/>
              <a:t> ailesinden (</a:t>
            </a:r>
            <a:r>
              <a:rPr lang="tr-TR" i="1" dirty="0" err="1"/>
              <a:t>Compositae</a:t>
            </a:r>
            <a:r>
              <a:rPr lang="tr-TR" dirty="0"/>
              <a:t>) yıllık bir bitkidir. </a:t>
            </a:r>
          </a:p>
          <a:p>
            <a:pPr eaLnBrk="1" hangingPunct="1">
              <a:defRPr/>
            </a:pPr>
            <a:r>
              <a:rPr lang="tr-TR" dirty="0"/>
              <a:t>Hayvanlardaki zehirlenmeler bitkinin topraktan yeni çıkmış, yumuşak, sindirimi kolay, genç-iki yapraklı filizlerin (</a:t>
            </a:r>
            <a:r>
              <a:rPr lang="tr-TR" dirty="0" err="1"/>
              <a:t>kotiledon</a:t>
            </a:r>
            <a:r>
              <a:rPr lang="tr-TR" dirty="0"/>
              <a:t> yapraklar) yenilmesinden ileri gelir. </a:t>
            </a:r>
          </a:p>
        </p:txBody>
      </p:sp>
      <p:pic>
        <p:nvPicPr>
          <p:cNvPr id="67588" name="Picture 4" descr="Xanthium%2520spinosum%2520BotKA%2520S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292600"/>
            <a:ext cx="208915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xan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365625"/>
            <a:ext cx="21605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xansp0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221163"/>
            <a:ext cx="25209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dirty="0" err="1"/>
              <a:t>Solanin</a:t>
            </a:r>
            <a:r>
              <a:rPr lang="tr-TR" sz="3600" b="1" dirty="0"/>
              <a:t> </a:t>
            </a:r>
            <a:r>
              <a:rPr lang="tr-TR" sz="3600" b="1" dirty="0" err="1"/>
              <a:t>vb</a:t>
            </a:r>
            <a:r>
              <a:rPr lang="tr-TR" sz="3600" b="1" dirty="0"/>
              <a:t> glikozitler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/>
              <a:t>Etki şekli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 err="1"/>
              <a:t>Solaninli</a:t>
            </a:r>
            <a:r>
              <a:rPr lang="tr-TR" sz="2800" dirty="0"/>
              <a:t> bitkiler sindirim kanalında hidrolize olarak bir </a:t>
            </a:r>
            <a:r>
              <a:rPr lang="tr-TR" sz="2800" dirty="0" err="1"/>
              <a:t>steroit</a:t>
            </a:r>
            <a:r>
              <a:rPr lang="tr-TR" sz="2800" dirty="0"/>
              <a:t> alkaloit olan </a:t>
            </a:r>
            <a:r>
              <a:rPr lang="tr-TR" sz="2800" b="1" i="1" dirty="0" err="1"/>
              <a:t>solanidin</a:t>
            </a:r>
            <a:r>
              <a:rPr lang="tr-TR" sz="2800" dirty="0"/>
              <a:t> ve </a:t>
            </a:r>
            <a:r>
              <a:rPr lang="tr-TR" sz="2800" b="1" i="1" dirty="0"/>
              <a:t>şekere</a:t>
            </a:r>
            <a:r>
              <a:rPr lang="tr-TR" sz="2800" dirty="0"/>
              <a:t> ayrışır. </a:t>
            </a:r>
          </a:p>
          <a:p>
            <a:pPr eaLnBrk="1" hangingPunct="1">
              <a:defRPr/>
            </a:pPr>
            <a:r>
              <a:rPr lang="tr-TR" sz="2800" dirty="0" err="1"/>
              <a:t>Solanin</a:t>
            </a:r>
            <a:r>
              <a:rPr lang="tr-TR" sz="2800" dirty="0"/>
              <a:t> etkisi bakımından </a:t>
            </a:r>
            <a:r>
              <a:rPr lang="tr-TR" sz="2800" dirty="0" err="1"/>
              <a:t>saponine</a:t>
            </a:r>
            <a:r>
              <a:rPr lang="tr-TR" sz="2800" dirty="0"/>
              <a:t> benzer;</a:t>
            </a:r>
          </a:p>
          <a:p>
            <a:pPr lvl="1" eaLnBrk="1" hangingPunct="1">
              <a:defRPr/>
            </a:pPr>
            <a:r>
              <a:rPr lang="tr-TR" sz="2400" dirty="0"/>
              <a:t>Sindirim kanalında </a:t>
            </a:r>
            <a:r>
              <a:rPr lang="tr-TR" sz="2400" dirty="0" err="1"/>
              <a:t>irkiltiye</a:t>
            </a:r>
            <a:r>
              <a:rPr lang="tr-TR" sz="2400" dirty="0"/>
              <a:t>, </a:t>
            </a:r>
          </a:p>
          <a:p>
            <a:pPr lvl="1" eaLnBrk="1" hangingPunct="1">
              <a:defRPr/>
            </a:pPr>
            <a:r>
              <a:rPr lang="tr-TR" sz="2400" dirty="0"/>
              <a:t>dolaşıma geçtikten sonra alyuvarlarda parçalanmaya, </a:t>
            </a:r>
          </a:p>
          <a:p>
            <a:pPr lvl="1" eaLnBrk="1" hangingPunct="1">
              <a:defRPr/>
            </a:pPr>
            <a:r>
              <a:rPr lang="tr-TR" sz="2400" dirty="0" err="1"/>
              <a:t>MSS'nde</a:t>
            </a:r>
            <a:r>
              <a:rPr lang="tr-TR" sz="2400" dirty="0"/>
              <a:t> önce uyarı sonra baskıya,</a:t>
            </a:r>
          </a:p>
          <a:p>
            <a:pPr lvl="1" eaLnBrk="1" hangingPunct="1">
              <a:defRPr/>
            </a:pPr>
            <a:r>
              <a:rPr lang="tr-TR" sz="2400" dirty="0" err="1"/>
              <a:t>medulladaki</a:t>
            </a:r>
            <a:r>
              <a:rPr lang="tr-TR" sz="2400" dirty="0"/>
              <a:t> solunum ve vazo-motor merkezde baskıya,</a:t>
            </a:r>
            <a:endParaRPr lang="tr-TR" sz="2400" i="1" dirty="0"/>
          </a:p>
          <a:p>
            <a:pPr lvl="1" eaLnBrk="1" hangingPunct="1">
              <a:defRPr/>
            </a:pPr>
            <a:r>
              <a:rPr lang="tr-TR" sz="2400" i="1" dirty="0" err="1"/>
              <a:t>AkE</a:t>
            </a:r>
            <a:r>
              <a:rPr lang="tr-TR" sz="2400" dirty="0" err="1"/>
              <a:t>’ın</a:t>
            </a:r>
            <a:r>
              <a:rPr lang="tr-TR" sz="2400" dirty="0"/>
              <a:t> etkinliğinin engellenmesine yol açar.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dirty="0" err="1"/>
              <a:t>Solanin</a:t>
            </a:r>
            <a:r>
              <a:rPr lang="tr-TR" sz="3600" b="1" dirty="0"/>
              <a:t> </a:t>
            </a:r>
            <a:r>
              <a:rPr lang="tr-TR" sz="3600" b="1" dirty="0" err="1"/>
              <a:t>vb</a:t>
            </a:r>
            <a:r>
              <a:rPr lang="tr-TR" sz="3600" b="1" dirty="0"/>
              <a:t> glikozitler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/>
              <a:t>Klinik belirti ve lezyonlar</a:t>
            </a:r>
            <a:endParaRPr lang="tr-TR"/>
          </a:p>
          <a:p>
            <a:pPr lvl="1" eaLnBrk="1" hangingPunct="1">
              <a:defRPr/>
            </a:pPr>
            <a:r>
              <a:rPr lang="tr-TR"/>
              <a:t>Salya artışı, </a:t>
            </a:r>
          </a:p>
          <a:p>
            <a:pPr lvl="1" eaLnBrk="1" hangingPunct="1">
              <a:defRPr/>
            </a:pPr>
            <a:r>
              <a:rPr lang="tr-TR"/>
              <a:t>ülserli ağız yangısı, </a:t>
            </a:r>
          </a:p>
          <a:p>
            <a:pPr lvl="1" eaLnBrk="1" hangingPunct="1">
              <a:defRPr/>
            </a:pPr>
            <a:r>
              <a:rPr lang="tr-TR"/>
              <a:t>konjunktivit, </a:t>
            </a:r>
          </a:p>
          <a:p>
            <a:pPr lvl="1" eaLnBrk="1" hangingPunct="1">
              <a:defRPr/>
            </a:pPr>
            <a:r>
              <a:rPr lang="tr-TR"/>
              <a:t>bacaklarda ekzema, </a:t>
            </a:r>
          </a:p>
          <a:p>
            <a:pPr lvl="1" eaLnBrk="1" hangingPunct="1">
              <a:defRPr/>
            </a:pPr>
            <a:r>
              <a:rPr lang="tr-TR"/>
              <a:t>solunum ve kalp atımlarının zayıflaması görülen belli başlı belirtilerdir. </a:t>
            </a:r>
          </a:p>
          <a:p>
            <a:pPr eaLnBrk="1" hangingPunct="1">
              <a:defRPr/>
            </a:pPr>
            <a:r>
              <a:rPr lang="tr-TR"/>
              <a:t>Solanin, ayrıca, teratojenik etkili bir maddedir.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325" y="273050"/>
            <a:ext cx="7351713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 err="1"/>
              <a:t>Solanin</a:t>
            </a:r>
            <a:r>
              <a:rPr lang="tr-TR" sz="3600" b="1" dirty="0"/>
              <a:t> </a:t>
            </a:r>
            <a:r>
              <a:rPr lang="tr-TR" sz="3600" b="1" dirty="0" err="1"/>
              <a:t>vb</a:t>
            </a:r>
            <a:r>
              <a:rPr lang="tr-TR" sz="3600" b="1" dirty="0"/>
              <a:t> glikozitler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84313"/>
            <a:ext cx="8172450" cy="5373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 dirty="0"/>
              <a:t>Sağaltım (Genel uygulamalar)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Midedeki zehirli bitki veya maddenin uzaklaştırılması, </a:t>
            </a:r>
          </a:p>
          <a:p>
            <a:pPr eaLnBrk="1" hangingPunct="1">
              <a:defRPr/>
            </a:pPr>
            <a:r>
              <a:rPr lang="tr-TR" dirty="0"/>
              <a:t>mukozayı sarıcı-yüzeyde tutucu-koruyucu maddelerin verilmesi, </a:t>
            </a:r>
          </a:p>
          <a:p>
            <a:pPr eaLnBrk="1" hangingPunct="1">
              <a:defRPr/>
            </a:pPr>
            <a:r>
              <a:rPr lang="tr-TR" dirty="0" err="1"/>
              <a:t>analeptiklerin</a:t>
            </a:r>
            <a:r>
              <a:rPr lang="tr-TR" dirty="0"/>
              <a:t> verilmesi gibi uygulamalara başvurulabilir.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851694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Gossipol</a:t>
            </a:r>
            <a:endParaRPr lang="tr-TR" b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Pamuk bitkisinin bilhassa tohumları olmak üzere, tüm kısımlarında (yaprak, kök, gövde gibi) yağ yanında, bazıları son derece zehirli renkli maddelerle birlikte </a:t>
            </a:r>
            <a:r>
              <a:rPr lang="tr-TR" sz="2800" dirty="0" err="1"/>
              <a:t>gossipol</a:t>
            </a:r>
            <a:r>
              <a:rPr lang="tr-TR" sz="2800" dirty="0"/>
              <a:t> da bulunur</a:t>
            </a:r>
            <a:r>
              <a:rPr lang="tr-TR" dirty="0"/>
              <a:t>. </a:t>
            </a:r>
          </a:p>
        </p:txBody>
      </p:sp>
      <p:pic>
        <p:nvPicPr>
          <p:cNvPr id="90116" name="Picture 4" descr="Gossypium_hirsutum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573463"/>
            <a:ext cx="27352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 descr="Gossypium%2520arboreu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644900"/>
            <a:ext cx="29511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0"/>
            <a:ext cx="8964612" cy="981075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Gossipol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052513"/>
            <a:ext cx="8893175" cy="5805487"/>
          </a:xfrm>
        </p:spPr>
        <p:txBody>
          <a:bodyPr/>
          <a:lstStyle/>
          <a:p>
            <a:pPr marL="914400" lvl="2" indent="0" eaLnBrk="1" hangingPunct="1">
              <a:buFont typeface="Wingdings" pitchFamily="2" charset="2"/>
              <a:buNone/>
              <a:defRPr/>
            </a:pPr>
            <a:r>
              <a:rPr lang="tr-TR" sz="2800" dirty="0"/>
              <a:t>Bağlı ve serbest şekli vardır. Bağlı şekli daha az zehirlidir.</a:t>
            </a:r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endParaRPr lang="tr-TR" sz="2800" dirty="0"/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r>
              <a:rPr lang="tr-TR" sz="2800" dirty="0"/>
              <a:t>Sığırdaki zehirliliği pek çok faktöre bağlı olarak değişkendir (yaş, beslenme ve </a:t>
            </a:r>
            <a:r>
              <a:rPr lang="tr-TR" sz="2800" dirty="0" err="1"/>
              <a:t>stress</a:t>
            </a:r>
            <a:r>
              <a:rPr lang="tr-TR" sz="2800" dirty="0"/>
              <a:t>).</a:t>
            </a:r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endParaRPr lang="tr-TR" sz="2800" dirty="0"/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r>
              <a:rPr lang="tr-TR" sz="2800" u="sng" dirty="0"/>
              <a:t>Dana ve kuzu başlangıç yemlerinde protein kaynağı olarak kullanılmamalıdır </a:t>
            </a:r>
            <a:r>
              <a:rPr lang="tr-TR" sz="2800" dirty="0"/>
              <a:t>(</a:t>
            </a:r>
            <a:r>
              <a:rPr lang="tr-TR" sz="2800" dirty="0" err="1"/>
              <a:t>rumen</a:t>
            </a:r>
            <a:r>
              <a:rPr lang="tr-TR" sz="2800" dirty="0"/>
              <a:t> fonksiyonları gelişmediğinden)</a:t>
            </a:r>
          </a:p>
          <a:p>
            <a:pPr eaLnBrk="1" hangingPunct="1">
              <a:defRPr/>
            </a:pPr>
            <a:endParaRPr lang="tr-T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07678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Gossipol</a:t>
            </a:r>
            <a:endParaRPr lang="tr-TR" b="1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4"/>
            <a:ext cx="8712647" cy="581439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400" b="1" dirty="0"/>
              <a:t>Etki</a:t>
            </a:r>
            <a:r>
              <a:rPr lang="tr-TR" sz="2400" dirty="0"/>
              <a:t> </a:t>
            </a:r>
            <a:r>
              <a:rPr lang="tr-TR" sz="2400" b="1" dirty="0"/>
              <a:t>şekli</a:t>
            </a:r>
            <a:r>
              <a:rPr lang="tr-TR" sz="2400" dirty="0"/>
              <a:t> </a:t>
            </a:r>
          </a:p>
          <a:p>
            <a:pPr eaLnBrk="1" hangingPunct="1">
              <a:defRPr/>
            </a:pPr>
            <a:r>
              <a:rPr lang="tr-TR" sz="2400" dirty="0" err="1"/>
              <a:t>Gossipol</a:t>
            </a:r>
            <a:r>
              <a:rPr lang="tr-TR" sz="2400" dirty="0"/>
              <a:t> hayvanlarda </a:t>
            </a:r>
            <a:r>
              <a:rPr lang="tr-TR" sz="2400" u="sng" dirty="0" err="1"/>
              <a:t>Hb</a:t>
            </a:r>
            <a:r>
              <a:rPr lang="tr-TR" sz="2400" u="sng" dirty="0"/>
              <a:t> sentezinde demirin kullanılmasını </a:t>
            </a:r>
            <a:r>
              <a:rPr lang="tr-TR" sz="2400" dirty="0"/>
              <a:t>bozar, alyuvarların parçalanmasına ve </a:t>
            </a:r>
            <a:r>
              <a:rPr lang="tr-TR" sz="2400" dirty="0" err="1"/>
              <a:t>Hb'den</a:t>
            </a:r>
            <a:r>
              <a:rPr lang="tr-TR" sz="2400" dirty="0"/>
              <a:t> oksijenin salıverilmesinin engellenmesine yol açar. </a:t>
            </a:r>
          </a:p>
          <a:p>
            <a:pPr eaLnBrk="1" hangingPunct="1">
              <a:defRPr/>
            </a:pPr>
            <a:r>
              <a:rPr lang="tr-TR" sz="2400" dirty="0"/>
              <a:t>Erkeklerde spermaların olgunlaşmasını engeller, spermatozoitlerin hareketini değiştirir ve döllenme için sperma enzimlerini etkisiz kılar (</a:t>
            </a:r>
            <a:r>
              <a:rPr lang="tr-TR" sz="2400" dirty="0" err="1"/>
              <a:t>kontraseptif</a:t>
            </a:r>
            <a:r>
              <a:rPr lang="tr-TR" sz="2400" dirty="0"/>
              <a:t> etki); bu amaçla kullanım için 20 </a:t>
            </a:r>
            <a:r>
              <a:rPr lang="tr-TR" sz="2400" dirty="0" err="1"/>
              <a:t>mg'lık</a:t>
            </a:r>
            <a:r>
              <a:rPr lang="tr-TR" sz="2400" dirty="0"/>
              <a:t> tabletleri vardır. Buradaki etkisi PG sentezini engellemesiyle ilgilidir.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806A23F-3FB8-4872-8C83-04BC1757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085184"/>
            <a:ext cx="3168352" cy="185395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3CC028C-9928-46B8-A3C3-C023447D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309976"/>
            <a:ext cx="3672408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Gossipol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/>
              <a:t>Klinik</a:t>
            </a:r>
            <a:r>
              <a:rPr lang="tr-TR"/>
              <a:t> </a:t>
            </a:r>
            <a:r>
              <a:rPr lang="tr-TR" b="1"/>
              <a:t>belirti</a:t>
            </a:r>
            <a:r>
              <a:rPr lang="tr-TR"/>
              <a:t> </a:t>
            </a:r>
            <a:r>
              <a:rPr lang="tr-TR" b="1"/>
              <a:t>ve</a:t>
            </a:r>
            <a:r>
              <a:rPr lang="tr-TR"/>
              <a:t> </a:t>
            </a:r>
            <a:r>
              <a:rPr lang="tr-TR" b="1"/>
              <a:t>lezyonlar</a:t>
            </a:r>
            <a:endParaRPr lang="tr-TR"/>
          </a:p>
          <a:p>
            <a:pPr eaLnBrk="1" hangingPunct="1">
              <a:buFont typeface="Wingdings" pitchFamily="2" charset="2"/>
              <a:buNone/>
              <a:defRPr/>
            </a:pPr>
            <a:endParaRPr lang="tr-TR"/>
          </a:p>
          <a:p>
            <a:pPr eaLnBrk="1" hangingPunct="1">
              <a:defRPr/>
            </a:pPr>
            <a:r>
              <a:rPr lang="tr-TR"/>
              <a:t>Gossipol öncelikle kronik zehirlenmeye sebep olur ve vücutta birikir.</a:t>
            </a:r>
          </a:p>
          <a:p>
            <a:pPr eaLnBrk="1" hangingPunct="1">
              <a:defRPr/>
            </a:pPr>
            <a:r>
              <a:rPr lang="tr-TR"/>
              <a:t>Kardiyotoksik belirtilere neden olur.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851694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Gossipol</a:t>
            </a:r>
            <a:endParaRPr lang="tr-TR" b="1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84" y="1340768"/>
            <a:ext cx="8964612" cy="5257800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dirty="0"/>
              <a:t>Az miktarlarda uzun bir süre alınması ile (birkaç ayda); </a:t>
            </a:r>
          </a:p>
          <a:p>
            <a:pPr lvl="1" eaLnBrk="1" hangingPunct="1">
              <a:defRPr/>
            </a:pPr>
            <a:r>
              <a:rPr lang="tr-TR" sz="2200" dirty="0"/>
              <a:t>yem tüketiminde azalma, </a:t>
            </a:r>
          </a:p>
          <a:p>
            <a:pPr lvl="1" eaLnBrk="1" hangingPunct="1">
              <a:defRPr/>
            </a:pPr>
            <a:r>
              <a:rPr lang="tr-TR" sz="2200" dirty="0"/>
              <a:t>gelişme geriliği, </a:t>
            </a:r>
          </a:p>
          <a:p>
            <a:pPr lvl="1" eaLnBrk="1" hangingPunct="1">
              <a:defRPr/>
            </a:pPr>
            <a:r>
              <a:rPr lang="tr-TR" sz="2200" dirty="0"/>
              <a:t>zayıflama, </a:t>
            </a:r>
          </a:p>
          <a:p>
            <a:pPr lvl="1" eaLnBrk="1" hangingPunct="1">
              <a:defRPr/>
            </a:pPr>
            <a:r>
              <a:rPr lang="tr-TR" sz="2200" dirty="0"/>
              <a:t>kıl renginde değişme, </a:t>
            </a:r>
          </a:p>
          <a:p>
            <a:pPr lvl="1" eaLnBrk="1" hangingPunct="1">
              <a:defRPr/>
            </a:pPr>
            <a:r>
              <a:rPr lang="tr-TR" sz="2200" dirty="0"/>
              <a:t>anemi (kanda </a:t>
            </a:r>
            <a:r>
              <a:rPr lang="tr-TR" sz="2200" dirty="0" err="1"/>
              <a:t>trombosit</a:t>
            </a:r>
            <a:r>
              <a:rPr lang="tr-TR" sz="2200" dirty="0"/>
              <a:t>, alyuvar ve diğer hücrelerin sayısında ve </a:t>
            </a:r>
            <a:r>
              <a:rPr lang="tr-TR" sz="2200" dirty="0" err="1"/>
              <a:t>Hb</a:t>
            </a:r>
            <a:r>
              <a:rPr lang="tr-TR" sz="2200" dirty="0"/>
              <a:t> miktarında azalma), </a:t>
            </a:r>
          </a:p>
          <a:p>
            <a:pPr lvl="1" eaLnBrk="1" hangingPunct="1">
              <a:defRPr/>
            </a:pPr>
            <a:r>
              <a:rPr lang="tr-TR" sz="2200" dirty="0"/>
              <a:t>pıhtılaşma süresinde uzama, </a:t>
            </a:r>
          </a:p>
          <a:p>
            <a:pPr lvl="1" eaLnBrk="1" hangingPunct="1">
              <a:defRPr/>
            </a:pPr>
            <a:r>
              <a:rPr lang="tr-TR" sz="2200" dirty="0"/>
              <a:t>yumurta veriminde azalma veya durma, </a:t>
            </a:r>
          </a:p>
          <a:p>
            <a:pPr lvl="1" eaLnBrk="1" hangingPunct="1">
              <a:defRPr/>
            </a:pPr>
            <a:r>
              <a:rPr lang="tr-TR" sz="2200" dirty="0"/>
              <a:t>yumurtadan civciv çıkma oranında düşme görülür.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Gossipol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Düşük düzeyde </a:t>
            </a:r>
            <a:r>
              <a:rPr lang="tr-TR" sz="2800" dirty="0" err="1"/>
              <a:t>gossipol</a:t>
            </a:r>
            <a:r>
              <a:rPr lang="tr-TR" sz="2800" dirty="0"/>
              <a:t> ihtiva eden yemleri yiyen hayvanlardan elde edilen yumurtalar soğukta saklandıklarında, yumurta akı ve sarısının renginde değişme dikkat çeker. </a:t>
            </a:r>
          </a:p>
          <a:p>
            <a:pPr lvl="1" eaLnBrk="1" hangingPunct="1">
              <a:defRPr/>
            </a:pPr>
            <a:r>
              <a:rPr lang="tr-TR" sz="2400" dirty="0"/>
              <a:t>Demir-</a:t>
            </a:r>
            <a:r>
              <a:rPr lang="tr-TR" sz="2400" dirty="0" err="1"/>
              <a:t>gossipol</a:t>
            </a:r>
            <a:r>
              <a:rPr lang="tr-TR" sz="2400" dirty="0"/>
              <a:t> bileşiğinden </a:t>
            </a:r>
            <a:r>
              <a:rPr lang="tr-TR" sz="2400" u="sng" dirty="0"/>
              <a:t>dolayı yumurta sarısının rengi zeytin-yeşiline döner.</a:t>
            </a:r>
            <a:r>
              <a:rPr lang="tr-TR" sz="2400" dirty="0"/>
              <a:t> Yemlerde bulunacak 80 </a:t>
            </a:r>
            <a:r>
              <a:rPr lang="tr-TR" sz="2400" dirty="0" err="1"/>
              <a:t>ppm</a:t>
            </a:r>
            <a:r>
              <a:rPr lang="tr-TR" sz="2400" dirty="0"/>
              <a:t> </a:t>
            </a:r>
            <a:r>
              <a:rPr lang="tr-TR" sz="2400" dirty="0" err="1"/>
              <a:t>gossipol</a:t>
            </a:r>
            <a:r>
              <a:rPr lang="tr-TR" sz="2400" dirty="0"/>
              <a:t> yumurta sarısında şiddetli renk değişikliğine yol açar.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79686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Gossipol</a:t>
            </a:r>
            <a:endParaRPr lang="tr-TR" b="1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9036496" cy="58052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b="1" dirty="0"/>
              <a:t>Sağaltım</a:t>
            </a: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Zehirlenmelerin sağaltımı için uygulanabilecek özel bir yöntem yoktur.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Öncelikle yem değişikliği yapılmalıdır.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Koruyucu olarak yemlere </a:t>
            </a:r>
            <a:r>
              <a:rPr lang="tr-TR" sz="2400" u="sng" dirty="0"/>
              <a:t>1k </a:t>
            </a:r>
            <a:r>
              <a:rPr lang="tr-TR" sz="2400" u="sng" dirty="0" err="1"/>
              <a:t>gossipol</a:t>
            </a:r>
            <a:r>
              <a:rPr lang="tr-TR" sz="2400" u="sng" dirty="0"/>
              <a:t> için 1k demir sülfat </a:t>
            </a:r>
            <a:r>
              <a:rPr lang="tr-TR" sz="2400" dirty="0"/>
              <a:t>katılması çok yararlıdır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dirty="0"/>
              <a:t>Bu uygulama yemdeki serbest </a:t>
            </a:r>
            <a:r>
              <a:rPr lang="tr-TR" sz="2000" dirty="0" err="1"/>
              <a:t>gossipol</a:t>
            </a:r>
            <a:r>
              <a:rPr lang="tr-TR" sz="2000" dirty="0"/>
              <a:t> miktarını azaltırken, sindirim kanalından emilmesini sınırlandırıp </a:t>
            </a:r>
            <a:r>
              <a:rPr lang="tr-TR" sz="2000" dirty="0" err="1"/>
              <a:t>gossipolun</a:t>
            </a:r>
            <a:r>
              <a:rPr lang="tr-TR" sz="2000" dirty="0"/>
              <a:t> dışkıyla çıkarılmasını artırır.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dirty="0"/>
              <a:t>Demir ilavesi </a:t>
            </a:r>
            <a:r>
              <a:rPr lang="tr-TR" sz="2000" dirty="0" err="1"/>
              <a:t>gossipolun</a:t>
            </a:r>
            <a:r>
              <a:rPr lang="tr-TR" sz="2000" dirty="0"/>
              <a:t> tüm etkilerini engellemez; bunun için, demirle beraber yeme </a:t>
            </a:r>
            <a:r>
              <a:rPr lang="tr-TR" sz="2000" u="sng" dirty="0">
                <a:solidFill>
                  <a:srgbClr val="FFFF00"/>
                </a:solidFill>
              </a:rPr>
              <a:t>10 g/kg miktarda kalsiyum hidroksit </a:t>
            </a:r>
            <a:r>
              <a:rPr lang="tr-TR" sz="2000" dirty="0"/>
              <a:t>ilave edilmesi </a:t>
            </a:r>
            <a:r>
              <a:rPr lang="tr-TR" sz="2000" dirty="0" err="1"/>
              <a:t>gossipolun</a:t>
            </a:r>
            <a:r>
              <a:rPr lang="tr-TR" sz="2000" dirty="0"/>
              <a:t> tüm istenmeyen etkilerini engelleyebilir.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/>
              <a:t>Gossipolun</a:t>
            </a:r>
            <a:r>
              <a:rPr lang="tr-TR" sz="2400" dirty="0"/>
              <a:t> </a:t>
            </a:r>
            <a:r>
              <a:rPr lang="tr-TR" sz="2400" dirty="0" err="1"/>
              <a:t>trombositler</a:t>
            </a:r>
            <a:r>
              <a:rPr lang="tr-TR" sz="2400" dirty="0"/>
              <a:t> aracılığında pıhtılaşmaya olan etkisi vitamin K ile kısmen engellenebilir.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Pıtrak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>
                <a:effectLst/>
              </a:rPr>
              <a:t>Zehirliliği içerdiği </a:t>
            </a:r>
            <a:r>
              <a:rPr lang="tr-TR" dirty="0" err="1">
                <a:effectLst/>
              </a:rPr>
              <a:t>diterpen</a:t>
            </a:r>
            <a:r>
              <a:rPr lang="tr-TR" dirty="0">
                <a:effectLst/>
              </a:rPr>
              <a:t> glikozit olan </a:t>
            </a:r>
            <a:r>
              <a:rPr lang="tr-TR" dirty="0">
                <a:solidFill>
                  <a:schemeClr val="accent1"/>
                </a:solidFill>
                <a:effectLst/>
              </a:rPr>
              <a:t>karboksiatraktilozit</a:t>
            </a:r>
            <a:r>
              <a:rPr lang="tr-TR" dirty="0">
                <a:effectLst/>
              </a:rPr>
              <a:t>’ten kaynaklanır. </a:t>
            </a:r>
          </a:p>
          <a:p>
            <a:pPr eaLnBrk="1" hangingPunct="1"/>
            <a:r>
              <a:rPr lang="tr-TR" dirty="0">
                <a:effectLst/>
              </a:rPr>
              <a:t>Bu glikozit kuru bitkide yaklaşık 600 </a:t>
            </a:r>
            <a:r>
              <a:rPr lang="tr-TR" dirty="0" err="1">
                <a:effectLst/>
              </a:rPr>
              <a:t>ppm</a:t>
            </a:r>
            <a:r>
              <a:rPr lang="tr-TR" dirty="0">
                <a:effectLst/>
              </a:rPr>
              <a:t> miktarında bulunabilir. </a:t>
            </a:r>
          </a:p>
          <a:p>
            <a:pPr eaLnBrk="1" hangingPunct="1"/>
            <a:r>
              <a:rPr lang="tr-TR" dirty="0">
                <a:effectLst/>
              </a:rPr>
              <a:t>Zehir suda çözünür, kolayca emilir ve etkisini hızla göstererek </a:t>
            </a:r>
            <a:r>
              <a:rPr lang="tr-TR" u="sng" dirty="0">
                <a:effectLst/>
              </a:rPr>
              <a:t>birkaç saatte ölüm</a:t>
            </a:r>
            <a:r>
              <a:rPr lang="tr-TR" dirty="0">
                <a:effectLst/>
              </a:rPr>
              <a:t>e neden olabilir.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1252"/>
              </p:ext>
            </p:extLst>
          </p:nvPr>
        </p:nvGraphicFramePr>
        <p:xfrm>
          <a:off x="107504" y="2203450"/>
          <a:ext cx="9036495" cy="4663440"/>
        </p:xfrm>
        <a:graphic>
          <a:graphicData uri="http://schemas.openxmlformats.org/drawingml/2006/table">
            <a:tbl>
              <a:tblPr/>
              <a:tblGrid>
                <a:gridCol w="677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Yem maddeleri, aşağıdakiler dışında: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-Pamuk tohumu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-Pamuk tohumu küspesi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Tam yemler; aşağıdakiler dışında: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-Yetişkin sığır tam yemleri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Kuzu ve oğlak dışında koyun ve keçi tam yemleri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Buzağı ve kanatlı tam yemleri </a:t>
                      </a: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(yumurta tavuğu hariç)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Tavşan, kuzu, oğlak ve domuz tam yemleri (domuz yavrusu hariç)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7290" name="Rectangle 19"/>
          <p:cNvSpPr>
            <a:spLocks noChangeArrowheads="1"/>
          </p:cNvSpPr>
          <p:nvPr/>
        </p:nvSpPr>
        <p:spPr bwMode="auto">
          <a:xfrm>
            <a:off x="0" y="181343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tr-TR" sz="2000" b="1" dirty="0"/>
              <a:t>Serbest </a:t>
            </a:r>
            <a:r>
              <a:rPr lang="tr-TR" sz="2000" b="1" dirty="0" err="1"/>
              <a:t>gossipolün</a:t>
            </a:r>
            <a:r>
              <a:rPr lang="tr-TR" sz="2000" b="1" dirty="0"/>
              <a:t> Yemlerde Bulunmasına izin verilen en yüksek miktarları (</a:t>
            </a:r>
            <a:r>
              <a:rPr lang="tr-TR" sz="2000" b="1" dirty="0" err="1"/>
              <a:t>ppm</a:t>
            </a:r>
            <a:r>
              <a:rPr lang="tr-TR" sz="2000" b="1" dirty="0"/>
              <a:t>)</a:t>
            </a:r>
            <a:endParaRPr lang="tr-TR" sz="2000" dirty="0"/>
          </a:p>
          <a:p>
            <a:pPr algn="ctr"/>
            <a:r>
              <a:rPr lang="tr-TR" sz="2000" b="1" dirty="0"/>
              <a:t>[Yemlerde İstenmeyen Maddeler Hakkında Tebliğ  (2014/11)]</a:t>
            </a:r>
          </a:p>
          <a:p>
            <a:pPr algn="ctr"/>
            <a:r>
              <a:rPr lang="tr-TR" sz="2000" b="1" dirty="0"/>
              <a:t> (</a:t>
            </a:r>
            <a:r>
              <a:rPr lang="it-IT" sz="2000" dirty="0"/>
              <a:t>19.04.2014 </a:t>
            </a:r>
            <a:r>
              <a:rPr lang="tr-TR" sz="2000" dirty="0"/>
              <a:t>tarih ve 28977 sayılı </a:t>
            </a:r>
            <a:r>
              <a:rPr lang="it-IT" sz="2000" dirty="0"/>
              <a:t>Resmi Gazete</a:t>
            </a:r>
            <a:r>
              <a:rPr lang="tr-TR" sz="2000" dirty="0"/>
              <a:t>)</a:t>
            </a:r>
          </a:p>
          <a:p>
            <a:pPr algn="ctr" eaLnBrk="0" hangingPunct="0"/>
            <a:endParaRPr lang="tr-TR" sz="2000" dirty="0"/>
          </a:p>
        </p:txBody>
      </p:sp>
      <p:sp>
        <p:nvSpPr>
          <p:cNvPr id="97291" name="12 Dikdörtgen"/>
          <p:cNvSpPr>
            <a:spLocks noChangeArrowheads="1"/>
          </p:cNvSpPr>
          <p:nvPr/>
        </p:nvSpPr>
        <p:spPr bwMode="auto">
          <a:xfrm>
            <a:off x="6622415" y="1557119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(% 12 rutubet içeren yeme göre) </a:t>
            </a:r>
            <a:r>
              <a:rPr lang="tr-TR" b="1" dirty="0" err="1">
                <a:solidFill>
                  <a:srgbClr val="002060"/>
                </a:solidFill>
              </a:rPr>
              <a:t>ppm</a:t>
            </a:r>
            <a:endParaRPr lang="tr-T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823912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Tanen</a:t>
            </a:r>
            <a:r>
              <a:rPr lang="tr-TR" dirty="0"/>
              <a:t> (</a:t>
            </a:r>
            <a:r>
              <a:rPr lang="tr-TR" dirty="0" err="1"/>
              <a:t>Tannik</a:t>
            </a:r>
            <a:r>
              <a:rPr lang="tr-TR" dirty="0"/>
              <a:t> asit)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8964613" cy="540032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Kayıngiller ailesinden (</a:t>
            </a:r>
            <a:r>
              <a:rPr lang="tr-TR" sz="2800" i="1" dirty="0" err="1"/>
              <a:t>Fagaceae</a:t>
            </a:r>
            <a:r>
              <a:rPr lang="tr-TR" sz="2800" dirty="0"/>
              <a:t>) olan meşe ağacının birçok türünde bulunur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/>
          </a:p>
          <a:p>
            <a:pPr eaLnBrk="1" hangingPunct="1">
              <a:buFont typeface="Wingdings" pitchFamily="2" charset="2"/>
              <a:buNone/>
              <a:defRPr/>
            </a:pPr>
            <a:endParaRPr lang="tr-TR" sz="2000" i="1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000" i="1" dirty="0"/>
              <a:t>                    (Palamut meşesi)</a:t>
            </a:r>
            <a:r>
              <a:rPr lang="tr-TR" sz="2000" dirty="0"/>
              <a:t> ,           (</a:t>
            </a:r>
            <a:r>
              <a:rPr lang="tr-TR" sz="2000" i="1" dirty="0"/>
              <a:t>Mazı meşesi)               (saplı</a:t>
            </a:r>
            <a:r>
              <a:rPr lang="tr-TR" sz="2000" dirty="0"/>
              <a:t> </a:t>
            </a:r>
            <a:r>
              <a:rPr lang="tr-TR" sz="2000" i="1" dirty="0"/>
              <a:t>meşe)</a:t>
            </a:r>
            <a:endParaRPr lang="tr-TR" sz="2000" dirty="0"/>
          </a:p>
        </p:txBody>
      </p:sp>
      <p:pic>
        <p:nvPicPr>
          <p:cNvPr id="98308" name="Picture 4" descr="GRb04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8" y="2356081"/>
            <a:ext cx="12239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quercus44op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075" y="2295961"/>
            <a:ext cx="1512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U4H4S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6656" y="2356081"/>
            <a:ext cx="10080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 descr="Querinfe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8862" y="2391799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querc_b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7363" y="2284587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3" name="Picture 9" descr="sessiliflora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188" y="4652963"/>
            <a:ext cx="15843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4" name="Picture 10" descr="quisqualis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11413" y="4724400"/>
            <a:ext cx="1439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5" name="Picture 11" descr="Quercus_cerris_ja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32363" y="4581525"/>
            <a:ext cx="16891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6" name="Picture 12" descr="021020-4210is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48488" y="4652963"/>
            <a:ext cx="18716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1547813" y="6237288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i="1">
                <a:effectLst>
                  <a:outerShdw blurRad="38100" dist="38100" dir="2700000" algn="tl">
                    <a:srgbClr val="000000"/>
                  </a:outerShdw>
                </a:effectLst>
              </a:rPr>
              <a:t>sapsız meşe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6084888" y="623728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i="1">
                <a:effectLst>
                  <a:outerShdw blurRad="38100" dist="38100" dir="2700000" algn="tl">
                    <a:srgbClr val="000000"/>
                  </a:outerShdw>
                </a:effectLst>
              </a:rPr>
              <a:t>Türk meşesi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07678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Tanen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9036496" cy="587727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/>
              <a:t>Klinik belirti</a:t>
            </a:r>
            <a:r>
              <a:rPr lang="tr-TR" sz="2800" dirty="0"/>
              <a:t> </a:t>
            </a:r>
            <a:r>
              <a:rPr lang="tr-TR" sz="2800" b="1" dirty="0"/>
              <a:t>ve</a:t>
            </a:r>
            <a:r>
              <a:rPr lang="tr-TR" sz="2800" dirty="0"/>
              <a:t> </a:t>
            </a:r>
            <a:r>
              <a:rPr lang="tr-TR" sz="2800" b="1" dirty="0"/>
              <a:t>lezyonlar</a:t>
            </a:r>
            <a:endParaRPr lang="tr-TR" sz="2800" dirty="0"/>
          </a:p>
          <a:p>
            <a:pPr eaLnBrk="1" hangingPunct="1">
              <a:defRPr/>
            </a:pPr>
            <a:r>
              <a:rPr lang="tr-TR" sz="2800" u="sng" dirty="0" err="1"/>
              <a:t>Gevişenlerde</a:t>
            </a:r>
            <a:r>
              <a:rPr lang="tr-TR" sz="2800" u="sng" dirty="0"/>
              <a:t> </a:t>
            </a:r>
            <a:r>
              <a:rPr lang="tr-TR" sz="2800" u="sng" dirty="0" err="1"/>
              <a:t>konstipasyon</a:t>
            </a:r>
            <a:r>
              <a:rPr lang="tr-TR" sz="2800" u="sng" dirty="0"/>
              <a:t> ve erken dönemde </a:t>
            </a:r>
            <a:r>
              <a:rPr lang="tr-TR" sz="2800" u="sng" dirty="0" err="1"/>
              <a:t>kahverenkli</a:t>
            </a:r>
            <a:r>
              <a:rPr lang="tr-TR" sz="2800" u="sng" dirty="0"/>
              <a:t> idrar dikkat çeker. İdrarın rengini kaybetmesi geçicidir </a:t>
            </a:r>
            <a:r>
              <a:rPr lang="tr-TR" sz="2800" dirty="0"/>
              <a:t>ve bazen 24 saatten daha kısa bir sürede bu durum kaybolduğundan dikkat çekmez. </a:t>
            </a:r>
          </a:p>
          <a:p>
            <a:pPr eaLnBrk="1" hangingPunct="1">
              <a:defRPr/>
            </a:pPr>
            <a:r>
              <a:rPr lang="tr-TR" sz="2800" dirty="0"/>
              <a:t>Zehirlenmeye basit mideli hayvanlar </a:t>
            </a:r>
            <a:r>
              <a:rPr lang="tr-TR" sz="2800" dirty="0" err="1"/>
              <a:t>gevişenlerden</a:t>
            </a:r>
            <a:r>
              <a:rPr lang="tr-TR" sz="2800" dirty="0"/>
              <a:t> daha dayanıklıdırlar. Tek mideli hayvanlarda mide-bağırsak bozuklukları görülür.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79686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Tanen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568951" cy="547260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400" b="1" dirty="0"/>
              <a:t>Sağaltım</a:t>
            </a:r>
            <a:endParaRPr lang="tr-TR" sz="2400" dirty="0"/>
          </a:p>
          <a:p>
            <a:pPr eaLnBrk="1" hangingPunct="1">
              <a:defRPr/>
            </a:pPr>
            <a:r>
              <a:rPr lang="tr-TR" sz="2400" dirty="0"/>
              <a:t>Tanenle zehirlenmelerin sağaltımında uygulanabilecek özel bir antidot veya yöntem yoktur. </a:t>
            </a:r>
          </a:p>
          <a:p>
            <a:pPr eaLnBrk="1" hangingPunct="1">
              <a:defRPr/>
            </a:pPr>
            <a:r>
              <a:rPr lang="tr-TR" sz="2400" dirty="0"/>
              <a:t>Pekliğin giderilmesi için hayvanlara yağlı </a:t>
            </a:r>
            <a:r>
              <a:rPr lang="tr-TR" sz="2400" dirty="0" err="1"/>
              <a:t>sürgütler</a:t>
            </a:r>
            <a:r>
              <a:rPr lang="tr-TR" sz="2400" dirty="0"/>
              <a:t> ve </a:t>
            </a:r>
            <a:r>
              <a:rPr lang="tr-TR" sz="2400" dirty="0" err="1"/>
              <a:t>müsilajlı</a:t>
            </a:r>
            <a:r>
              <a:rPr lang="tr-TR" sz="2400" dirty="0"/>
              <a:t> maddelerin (keten tohumu </a:t>
            </a:r>
            <a:r>
              <a:rPr lang="tr-TR" sz="2400" dirty="0" err="1"/>
              <a:t>maserasyonu</a:t>
            </a:r>
            <a:r>
              <a:rPr lang="tr-TR" sz="2400" dirty="0"/>
              <a:t> gibi) verilmesi çok faydalıdır; böbrek hasarından dolayı, tuzlu </a:t>
            </a:r>
            <a:r>
              <a:rPr lang="tr-TR" sz="2400" dirty="0" err="1"/>
              <a:t>sürgütlerin</a:t>
            </a:r>
            <a:r>
              <a:rPr lang="tr-TR" sz="2400" dirty="0"/>
              <a:t> kullanılmasından kaçınılmalıdır.</a:t>
            </a:r>
          </a:p>
          <a:p>
            <a:pPr eaLnBrk="1" hangingPunct="1">
              <a:defRPr/>
            </a:pPr>
            <a:r>
              <a:rPr lang="tr-TR" sz="2400" dirty="0"/>
              <a:t>Rumen florası bozukluğunu düzeltmek için hayvanlara şeker ve maya verilmesi,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79686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Tanen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/>
              <a:t>Sağaltım</a:t>
            </a:r>
            <a:endParaRPr lang="tr-TR" sz="2800" dirty="0"/>
          </a:p>
          <a:p>
            <a:pPr eaLnBrk="1" hangingPunct="1">
              <a:defRPr/>
            </a:pPr>
            <a:r>
              <a:rPr lang="tr-TR" sz="2800" dirty="0"/>
              <a:t>Sıvı-elektrolit sağaltımı önerilir; kalsiyum </a:t>
            </a:r>
            <a:r>
              <a:rPr lang="tr-TR" sz="2800" dirty="0" err="1"/>
              <a:t>glukonat</a:t>
            </a:r>
            <a:r>
              <a:rPr lang="tr-TR" sz="2800" dirty="0"/>
              <a:t> çözeltisi, </a:t>
            </a:r>
            <a:r>
              <a:rPr lang="tr-TR" sz="2800" dirty="0" err="1"/>
              <a:t>mannitol</a:t>
            </a:r>
            <a:r>
              <a:rPr lang="tr-TR" sz="2800" dirty="0"/>
              <a:t> çözeltisi gibi </a:t>
            </a:r>
          </a:p>
          <a:p>
            <a:pPr eaLnBrk="1" hangingPunct="1">
              <a:defRPr/>
            </a:pPr>
            <a:r>
              <a:rPr lang="tr-TR" sz="2800" dirty="0"/>
              <a:t>Fazla miktarda su verilmesinden kaçınılmalıdır.</a:t>
            </a:r>
          </a:p>
          <a:p>
            <a:pPr eaLnBrk="1" hangingPunct="1">
              <a:defRPr/>
            </a:pPr>
            <a:r>
              <a:rPr lang="tr-TR" sz="2800" dirty="0"/>
              <a:t>Yemde protein, amino asit, demir ve kalsiyum miktarının artırılması da tanenle zehirlenmelerde yararlı olmaktadır.</a:t>
            </a:r>
          </a:p>
          <a:p>
            <a:pPr eaLnBrk="1" hangingPunct="1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0075" cy="6350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/>
              <a:t>Işığa Duyarlı Kılan Bitkiler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893175" cy="5616575"/>
          </a:xfrm>
        </p:spPr>
        <p:txBody>
          <a:bodyPr/>
          <a:lstStyle/>
          <a:p>
            <a:pPr eaLnBrk="1" hangingPunct="1"/>
            <a:r>
              <a:rPr lang="tr-TR" sz="2800" dirty="0">
                <a:effectLst/>
              </a:rPr>
              <a:t>Hayvancılık endüstrisinde kayıplarla sonuçlanan  </a:t>
            </a:r>
            <a:r>
              <a:rPr lang="tr-TR" sz="2800" dirty="0" err="1">
                <a:effectLst/>
              </a:rPr>
              <a:t>fotosensitizasyona</a:t>
            </a:r>
            <a:r>
              <a:rPr lang="tr-TR" sz="2800" dirty="0">
                <a:effectLst/>
              </a:rPr>
              <a:t> çok sayıda bitki neden olabilir. </a:t>
            </a:r>
          </a:p>
          <a:p>
            <a:pPr eaLnBrk="1" hangingPunct="1"/>
            <a:r>
              <a:rPr lang="tr-TR" sz="2800" dirty="0" err="1">
                <a:effectLst/>
              </a:rPr>
              <a:t>Fotosensitizasyon</a:t>
            </a:r>
            <a:r>
              <a:rPr lang="tr-TR" sz="2800" dirty="0">
                <a:effectLst/>
              </a:rPr>
              <a:t>, deri veya </a:t>
            </a:r>
            <a:r>
              <a:rPr lang="tr-TR" sz="2800" dirty="0" err="1">
                <a:effectLst/>
              </a:rPr>
              <a:t>müköz</a:t>
            </a:r>
            <a:r>
              <a:rPr lang="tr-TR" sz="2800" dirty="0">
                <a:effectLst/>
              </a:rPr>
              <a:t> zarların </a:t>
            </a:r>
            <a:r>
              <a:rPr lang="tr-TR" sz="2800" dirty="0" err="1">
                <a:effectLst/>
              </a:rPr>
              <a:t>ultraviole</a:t>
            </a:r>
            <a:r>
              <a:rPr lang="tr-TR" sz="2800" dirty="0">
                <a:effectLst/>
              </a:rPr>
              <a:t> ışınları veya doğal güneş ışığıyla anormal bir şekilde yüksek düzeyde  reaksiyona girmesiyle gelişen bir olaydır. </a:t>
            </a:r>
          </a:p>
          <a:p>
            <a:pPr eaLnBrk="1" hangingPunct="1"/>
            <a:r>
              <a:rPr lang="tr-TR" sz="2800" dirty="0">
                <a:effectLst/>
              </a:rPr>
              <a:t>Primer ve </a:t>
            </a:r>
            <a:r>
              <a:rPr lang="tr-TR" sz="2800" dirty="0" err="1">
                <a:effectLst/>
              </a:rPr>
              <a:t>sekonder</a:t>
            </a:r>
            <a:r>
              <a:rPr lang="tr-TR" sz="2800" dirty="0">
                <a:effectLst/>
              </a:rPr>
              <a:t> olarak gelişebilir.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437562" cy="708025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/>
              <a:t>Primer Işığa Duyarlılık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640762" cy="5472112"/>
          </a:xfrm>
        </p:spPr>
        <p:txBody>
          <a:bodyPr/>
          <a:lstStyle/>
          <a:p>
            <a:pPr eaLnBrk="1" hangingPunct="1"/>
            <a:r>
              <a:rPr lang="tr-TR" sz="2400" dirty="0">
                <a:effectLst/>
              </a:rPr>
              <a:t>Primer </a:t>
            </a:r>
            <a:r>
              <a:rPr lang="tr-TR" sz="2400" dirty="0" err="1">
                <a:effectLst/>
              </a:rPr>
              <a:t>fotosensitizasyonda</a:t>
            </a:r>
            <a:r>
              <a:rPr lang="tr-TR" sz="2400" dirty="0">
                <a:effectLst/>
              </a:rPr>
              <a:t>, </a:t>
            </a:r>
            <a:r>
              <a:rPr lang="tr-TR" sz="2400" dirty="0" err="1">
                <a:effectLst/>
              </a:rPr>
              <a:t>fotoreaktif</a:t>
            </a:r>
            <a:r>
              <a:rPr lang="tr-TR" sz="2400" dirty="0">
                <a:effectLst/>
              </a:rPr>
              <a:t> ajan bitkiden doğrudan emilir, kan dolaşımına ve oradan da güneşin </a:t>
            </a:r>
            <a:r>
              <a:rPr lang="tr-TR" sz="2400" dirty="0" err="1">
                <a:effectLst/>
              </a:rPr>
              <a:t>ultraviole</a:t>
            </a:r>
            <a:r>
              <a:rPr lang="tr-TR" sz="2400" dirty="0">
                <a:effectLst/>
              </a:rPr>
              <a:t> ışınlarıyla reaksiyona gireceği deriye ulaşır. Sonuçta özellikle vücudun korunmayan yerlerinde güneş yanıkları oluşur. </a:t>
            </a:r>
          </a:p>
          <a:p>
            <a:pPr eaLnBrk="1" hangingPunct="1"/>
            <a:r>
              <a:rPr lang="tr-TR" sz="2400" dirty="0" err="1">
                <a:effectLst/>
              </a:rPr>
              <a:t>Hiperisin</a:t>
            </a:r>
            <a:r>
              <a:rPr lang="tr-TR" sz="2400" dirty="0">
                <a:effectLst/>
              </a:rPr>
              <a:t> ve </a:t>
            </a:r>
            <a:r>
              <a:rPr lang="tr-TR" sz="2400" dirty="0" err="1">
                <a:effectLst/>
              </a:rPr>
              <a:t>fagopirin</a:t>
            </a:r>
            <a:r>
              <a:rPr lang="tr-TR" sz="2400" dirty="0">
                <a:effectLst/>
              </a:rPr>
              <a:t>, sırasıyla </a:t>
            </a:r>
            <a:r>
              <a:rPr lang="tr-TR" sz="2400" dirty="0" err="1">
                <a:effectLst/>
              </a:rPr>
              <a:t>Hypericum</a:t>
            </a:r>
            <a:r>
              <a:rPr lang="tr-TR" sz="2400" dirty="0">
                <a:effectLst/>
              </a:rPr>
              <a:t> ve </a:t>
            </a:r>
            <a:r>
              <a:rPr lang="tr-TR" sz="2400" dirty="0" err="1">
                <a:effectLst/>
              </a:rPr>
              <a:t>Fagopyrum</a:t>
            </a:r>
            <a:r>
              <a:rPr lang="tr-TR" sz="2400" dirty="0">
                <a:effectLst/>
              </a:rPr>
              <a:t> türü bitkilerin </a:t>
            </a:r>
            <a:r>
              <a:rPr lang="tr-TR" sz="2400" dirty="0" err="1">
                <a:effectLst/>
              </a:rPr>
              <a:t>polifenolik</a:t>
            </a:r>
            <a:r>
              <a:rPr lang="tr-TR" sz="2400" dirty="0">
                <a:effectLst/>
              </a:rPr>
              <a:t> türevleridir ve </a:t>
            </a:r>
            <a:r>
              <a:rPr lang="tr-TR" sz="2400" dirty="0" err="1">
                <a:effectLst/>
              </a:rPr>
              <a:t>primer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fotodinamik</a:t>
            </a:r>
            <a:r>
              <a:rPr lang="tr-TR" sz="2400" dirty="0">
                <a:effectLst/>
              </a:rPr>
              <a:t> ajanlardır.</a:t>
            </a:r>
          </a:p>
          <a:p>
            <a:pPr eaLnBrk="1" hangingPunct="1"/>
            <a:r>
              <a:rPr lang="tr-TR" sz="2400" dirty="0">
                <a:effectLst/>
              </a:rPr>
              <a:t>Primer </a:t>
            </a:r>
            <a:r>
              <a:rPr lang="tr-TR" sz="2400" dirty="0" err="1">
                <a:effectLst/>
              </a:rPr>
              <a:t>fotosensitizasyon</a:t>
            </a:r>
            <a:r>
              <a:rPr lang="tr-TR" sz="2400" dirty="0">
                <a:effectLst/>
              </a:rPr>
              <a:t> karaciğer hasarına neden olmaz.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437562" cy="779463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/>
              <a:t>Primer Işığa Duyarlılık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>
                <a:effectLst/>
              </a:rPr>
              <a:t>Primer </a:t>
            </a:r>
            <a:r>
              <a:rPr lang="tr-TR" sz="2400" dirty="0" err="1">
                <a:effectLst/>
              </a:rPr>
              <a:t>fotosensitizasyona</a:t>
            </a:r>
            <a:r>
              <a:rPr lang="tr-TR" sz="2400" dirty="0">
                <a:effectLst/>
              </a:rPr>
              <a:t> neden olduğu bilinen ilaçlar ve başka toksinler de vardır ve ayırıcı tanıda bunların değerlendirilmesi gerekir.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tr-TR" sz="2400" dirty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err="1">
                <a:effectLst/>
              </a:rPr>
              <a:t>Fenothiazin’e</a:t>
            </a:r>
            <a:r>
              <a:rPr lang="tr-TR" sz="2400" dirty="0">
                <a:effectLst/>
              </a:rPr>
              <a:t> bağlı </a:t>
            </a:r>
            <a:r>
              <a:rPr lang="tr-TR" sz="2400" dirty="0" err="1">
                <a:effectLst/>
              </a:rPr>
              <a:t>fotosensitizasyon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ruminantlarda</a:t>
            </a:r>
            <a:r>
              <a:rPr lang="tr-TR" sz="2400" dirty="0">
                <a:effectLst/>
              </a:rPr>
              <a:t> yaygındır. Çünkü buradaki </a:t>
            </a:r>
            <a:r>
              <a:rPr lang="tr-TR" sz="2400" dirty="0" err="1">
                <a:effectLst/>
              </a:rPr>
              <a:t>fotodinamik</a:t>
            </a:r>
            <a:r>
              <a:rPr lang="tr-TR" sz="2400" dirty="0">
                <a:effectLst/>
              </a:rPr>
              <a:t> ajan bir </a:t>
            </a:r>
            <a:r>
              <a:rPr lang="tr-TR" sz="2400" dirty="0" err="1">
                <a:effectLst/>
              </a:rPr>
              <a:t>rumen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metaboliti</a:t>
            </a:r>
            <a:r>
              <a:rPr lang="tr-TR" sz="2400" dirty="0">
                <a:effectLst/>
              </a:rPr>
              <a:t> olan </a:t>
            </a:r>
            <a:r>
              <a:rPr lang="tr-TR" sz="2400" dirty="0" err="1">
                <a:effectLst/>
              </a:rPr>
              <a:t>fenotiazin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sülfoksit’tir</a:t>
            </a:r>
            <a:r>
              <a:rPr lang="tr-TR" sz="2400" dirty="0">
                <a:effectLst/>
              </a:rPr>
              <a:t>. </a:t>
            </a:r>
            <a:r>
              <a:rPr lang="tr-TR" sz="2400" dirty="0" err="1">
                <a:effectLst/>
              </a:rPr>
              <a:t>Fotosensitizasyona</a:t>
            </a:r>
            <a:r>
              <a:rPr lang="tr-TR" sz="2400" dirty="0">
                <a:effectLst/>
              </a:rPr>
              <a:t> ilave olarak klinik belirtiler kornea ödemi ve </a:t>
            </a:r>
            <a:r>
              <a:rPr lang="tr-TR" sz="2400" dirty="0" err="1">
                <a:effectLst/>
              </a:rPr>
              <a:t>keratokonjuktivitistir</a:t>
            </a:r>
            <a:r>
              <a:rPr lang="tr-TR" sz="2400" dirty="0">
                <a:effectLst/>
              </a:rPr>
              <a:t> (</a:t>
            </a:r>
            <a:r>
              <a:rPr lang="tr-TR" sz="2400" dirty="0" err="1">
                <a:effectLst/>
              </a:rPr>
              <a:t>fenotiazin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sulfoksit</a:t>
            </a:r>
            <a:r>
              <a:rPr lang="tr-TR" sz="2400" dirty="0">
                <a:effectLst/>
              </a:rPr>
              <a:t> ter ve göz yaşı ile atıldığından).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39726"/>
          </a:xfrm>
        </p:spPr>
        <p:txBody>
          <a:bodyPr/>
          <a:lstStyle/>
          <a:p>
            <a:r>
              <a:rPr lang="tr-TR" dirty="0"/>
              <a:t>Primer Işığa Duyarlılık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Primer </a:t>
            </a:r>
            <a:r>
              <a:rPr lang="tr-TR" dirty="0" err="1"/>
              <a:t>fotosensitizasyona</a:t>
            </a:r>
            <a:r>
              <a:rPr lang="tr-TR" dirty="0"/>
              <a:t> neden olan öteki toksinler; </a:t>
            </a:r>
            <a:r>
              <a:rPr lang="tr-TR" dirty="0" err="1"/>
              <a:t>tiazitler</a:t>
            </a:r>
            <a:r>
              <a:rPr lang="tr-TR" dirty="0"/>
              <a:t>, </a:t>
            </a:r>
            <a:r>
              <a:rPr lang="tr-TR" dirty="0" err="1"/>
              <a:t>akriflavinler</a:t>
            </a:r>
            <a:r>
              <a:rPr lang="tr-TR" dirty="0"/>
              <a:t>, </a:t>
            </a:r>
            <a:r>
              <a:rPr lang="tr-TR" dirty="0" err="1"/>
              <a:t>süfonamitler</a:t>
            </a:r>
            <a:r>
              <a:rPr lang="tr-TR" dirty="0"/>
              <a:t>, </a:t>
            </a:r>
            <a:r>
              <a:rPr lang="tr-TR" dirty="0" err="1"/>
              <a:t>tetrasiklinler</a:t>
            </a:r>
            <a:r>
              <a:rPr lang="tr-TR" dirty="0"/>
              <a:t>, metilen mavisi, katran türevleri, </a:t>
            </a:r>
            <a:r>
              <a:rPr lang="tr-TR" dirty="0" err="1"/>
              <a:t>furosemid</a:t>
            </a:r>
            <a:r>
              <a:rPr lang="tr-TR" dirty="0"/>
              <a:t>, </a:t>
            </a:r>
            <a:r>
              <a:rPr lang="tr-TR" dirty="0" err="1"/>
              <a:t>promazin</a:t>
            </a:r>
            <a:r>
              <a:rPr lang="tr-TR" dirty="0"/>
              <a:t>, </a:t>
            </a:r>
            <a:r>
              <a:rPr lang="tr-TR" dirty="0" err="1"/>
              <a:t>klorpromazin</a:t>
            </a:r>
            <a:r>
              <a:rPr lang="tr-TR" dirty="0"/>
              <a:t>, </a:t>
            </a:r>
            <a:r>
              <a:rPr lang="tr-TR" dirty="0" err="1"/>
              <a:t>kinidin</a:t>
            </a:r>
            <a:r>
              <a:rPr lang="tr-TR" dirty="0"/>
              <a:t> ve bazı </a:t>
            </a:r>
            <a:r>
              <a:rPr lang="tr-TR" dirty="0" err="1"/>
              <a:t>antimikrobiyel</a:t>
            </a:r>
            <a:r>
              <a:rPr lang="tr-TR" dirty="0"/>
              <a:t> sabunlardır.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3766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3050"/>
            <a:ext cx="8358188" cy="6350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/>
              <a:t>Sekonder Işığa Duyarlılık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964613" cy="5876925"/>
          </a:xfrm>
        </p:spPr>
        <p:txBody>
          <a:bodyPr/>
          <a:lstStyle/>
          <a:p>
            <a:pPr eaLnBrk="1" hangingPunct="1"/>
            <a:r>
              <a:rPr lang="tr-TR" sz="2400" dirty="0" err="1">
                <a:effectLst/>
              </a:rPr>
              <a:t>Sekonder</a:t>
            </a:r>
            <a:r>
              <a:rPr lang="tr-TR" sz="2400" dirty="0">
                <a:effectLst/>
              </a:rPr>
              <a:t> veya </a:t>
            </a:r>
            <a:r>
              <a:rPr lang="tr-TR" sz="2400" dirty="0" err="1">
                <a:effectLst/>
              </a:rPr>
              <a:t>hepatojen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fotosensitizasyonda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fotoreaktif</a:t>
            </a:r>
            <a:r>
              <a:rPr lang="tr-TR" sz="2400" dirty="0">
                <a:effectLst/>
              </a:rPr>
              <a:t> ajan </a:t>
            </a:r>
            <a:r>
              <a:rPr lang="tr-TR" sz="2400" dirty="0" err="1">
                <a:effectLst/>
              </a:rPr>
              <a:t>klorofil’in</a:t>
            </a:r>
            <a:r>
              <a:rPr lang="tr-TR" sz="2400" dirty="0">
                <a:effectLst/>
              </a:rPr>
              <a:t> parçalanma ürünü olan </a:t>
            </a:r>
            <a:r>
              <a:rPr lang="tr-TR" sz="2400" dirty="0" err="1">
                <a:effectLst/>
              </a:rPr>
              <a:t>filloeritrin’dir</a:t>
            </a:r>
            <a:r>
              <a:rPr lang="tr-TR" sz="2400" dirty="0">
                <a:effectLst/>
              </a:rPr>
              <a:t>. </a:t>
            </a:r>
          </a:p>
          <a:p>
            <a:pPr eaLnBrk="1" hangingPunct="1"/>
            <a:r>
              <a:rPr lang="tr-TR" sz="2400" dirty="0" err="1">
                <a:effectLst/>
              </a:rPr>
              <a:t>Filloeritrin</a:t>
            </a:r>
            <a:r>
              <a:rPr lang="tr-TR" sz="2400" dirty="0">
                <a:effectLst/>
              </a:rPr>
              <a:t>, hayvanların özellikle de </a:t>
            </a:r>
            <a:r>
              <a:rPr lang="tr-TR" sz="2400" dirty="0" err="1">
                <a:effectLst/>
              </a:rPr>
              <a:t>ruminantların</a:t>
            </a:r>
            <a:r>
              <a:rPr lang="tr-TR" sz="2400" dirty="0">
                <a:effectLst/>
              </a:rPr>
              <a:t> midesinde oluşur ve sistemik dolaşıma geçer.</a:t>
            </a:r>
          </a:p>
          <a:p>
            <a:pPr eaLnBrk="1" hangingPunct="1"/>
            <a:r>
              <a:rPr lang="tr-TR" sz="2400" dirty="0">
                <a:effectLst/>
              </a:rPr>
              <a:t>Normal hayvanlarda </a:t>
            </a:r>
            <a:r>
              <a:rPr lang="tr-TR" sz="2400" dirty="0" err="1">
                <a:effectLst/>
              </a:rPr>
              <a:t>hepatositler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filloeritrini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konjuge</a:t>
            </a:r>
            <a:r>
              <a:rPr lang="tr-TR" sz="2400" dirty="0">
                <a:effectLst/>
              </a:rPr>
              <a:t> eder ve safrayla dışarı atar. Ama karaciğer hasarı varsa veya safra atılımı bozulmuşsa </a:t>
            </a:r>
            <a:r>
              <a:rPr lang="tr-TR" sz="2400" dirty="0" err="1">
                <a:effectLst/>
              </a:rPr>
              <a:t>filloeritrin</a:t>
            </a:r>
            <a:r>
              <a:rPr lang="tr-TR" sz="2400" dirty="0">
                <a:effectLst/>
              </a:rPr>
              <a:t> karaciğer, kan ve ardından deride birikerek ışığa duyarlılığa neden olur. </a:t>
            </a:r>
          </a:p>
          <a:p>
            <a:pPr eaLnBrk="1" hangingPunct="1"/>
            <a:r>
              <a:rPr lang="tr-TR" sz="2400" dirty="0">
                <a:effectLst/>
              </a:rPr>
              <a:t>Klorofil hemen hemen daima hayvanların </a:t>
            </a:r>
            <a:r>
              <a:rPr lang="tr-TR" sz="2400" dirty="0" err="1">
                <a:effectLst/>
              </a:rPr>
              <a:t>rasyonlarında</a:t>
            </a:r>
            <a:r>
              <a:rPr lang="tr-TR" sz="2400" dirty="0">
                <a:effectLst/>
              </a:rPr>
              <a:t> bulunduğundan ışığa duyarlılığın asıl nedeni karaciğeri hasara uğratan maddelerdir.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79463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Pıtrak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964613" cy="5472112"/>
          </a:xfrm>
        </p:spPr>
        <p:txBody>
          <a:bodyPr/>
          <a:lstStyle/>
          <a:p>
            <a:pPr eaLnBrk="1" hangingPunct="1"/>
            <a:r>
              <a:rPr lang="tr-TR" dirty="0">
                <a:effectLst/>
              </a:rPr>
              <a:t>Karboksiatraktilozit, </a:t>
            </a:r>
            <a:r>
              <a:rPr lang="tr-TR" i="1" dirty="0">
                <a:solidFill>
                  <a:srgbClr val="FFFF00"/>
                </a:solidFill>
                <a:effectLst/>
              </a:rPr>
              <a:t>mitokondride </a:t>
            </a:r>
            <a:r>
              <a:rPr lang="tr-TR" i="1" dirty="0" err="1">
                <a:solidFill>
                  <a:srgbClr val="FFFF00"/>
                </a:solidFill>
                <a:effectLst/>
              </a:rPr>
              <a:t>adenin</a:t>
            </a:r>
            <a:r>
              <a:rPr lang="tr-TR" i="1" dirty="0">
                <a:solidFill>
                  <a:srgbClr val="FFFF00"/>
                </a:solidFill>
                <a:effectLst/>
              </a:rPr>
              <a:t> </a:t>
            </a:r>
            <a:r>
              <a:rPr lang="tr-TR" i="1" dirty="0" err="1">
                <a:solidFill>
                  <a:srgbClr val="FFFF00"/>
                </a:solidFill>
                <a:effectLst/>
              </a:rPr>
              <a:t>nükleotitlerinin</a:t>
            </a:r>
            <a:r>
              <a:rPr lang="tr-TR" i="1" dirty="0">
                <a:solidFill>
                  <a:srgbClr val="FFFF00"/>
                </a:solidFill>
                <a:effectLst/>
              </a:rPr>
              <a:t> taşınmasını ve </a:t>
            </a:r>
            <a:r>
              <a:rPr lang="tr-TR" i="1" dirty="0" err="1">
                <a:solidFill>
                  <a:srgbClr val="FFFF00"/>
                </a:solidFill>
                <a:effectLst/>
              </a:rPr>
              <a:t>oksidatif</a:t>
            </a:r>
            <a:r>
              <a:rPr lang="tr-TR" i="1" dirty="0">
                <a:solidFill>
                  <a:srgbClr val="FFFF00"/>
                </a:solidFill>
                <a:effectLst/>
              </a:rPr>
              <a:t> </a:t>
            </a:r>
            <a:r>
              <a:rPr lang="tr-TR" i="1" dirty="0" err="1">
                <a:solidFill>
                  <a:srgbClr val="FFFF00"/>
                </a:solidFill>
                <a:effectLst/>
              </a:rPr>
              <a:t>fosforilasyonu</a:t>
            </a:r>
            <a:r>
              <a:rPr lang="tr-TR" i="1" dirty="0">
                <a:solidFill>
                  <a:srgbClr val="FFFF00"/>
                </a:solidFill>
                <a:effectLst/>
              </a:rPr>
              <a:t> durdurur. Bu etki mitokondriye ADP ve ATP taşınmasını engeller. </a:t>
            </a:r>
          </a:p>
          <a:p>
            <a:pPr eaLnBrk="1" hangingPunct="1"/>
            <a:r>
              <a:rPr lang="tr-TR" u="sng" dirty="0">
                <a:effectLst/>
              </a:rPr>
              <a:t>Vücut ağırlığının %0.75-3 </a:t>
            </a:r>
            <a:r>
              <a:rPr lang="tr-TR" dirty="0">
                <a:effectLst/>
              </a:rPr>
              <a:t>oranında </a:t>
            </a:r>
            <a:r>
              <a:rPr lang="tr-TR" dirty="0" err="1">
                <a:effectLst/>
              </a:rPr>
              <a:t>kotiledon</a:t>
            </a:r>
            <a:r>
              <a:rPr lang="tr-TR" dirty="0">
                <a:effectLst/>
              </a:rPr>
              <a:t> yapraklarının yenilmesi veya </a:t>
            </a:r>
            <a:r>
              <a:rPr lang="tr-TR" u="sng" dirty="0" err="1">
                <a:effectLst/>
              </a:rPr>
              <a:t>rasyonda</a:t>
            </a:r>
            <a:r>
              <a:rPr lang="tr-TR" u="sng" dirty="0">
                <a:effectLst/>
              </a:rPr>
              <a:t> %20-30 oranında pıtrak yumrusu</a:t>
            </a:r>
            <a:r>
              <a:rPr lang="tr-TR" dirty="0">
                <a:effectLst/>
              </a:rPr>
              <a:t> bulunması akut depresyon, </a:t>
            </a:r>
            <a:r>
              <a:rPr lang="tr-TR" dirty="0" err="1">
                <a:effectLst/>
              </a:rPr>
              <a:t>konvülziyon</a:t>
            </a:r>
            <a:r>
              <a:rPr lang="tr-TR" dirty="0">
                <a:effectLst/>
              </a:rPr>
              <a:t> ve ölüme neden olabilir.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435975" cy="703262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dirty="0"/>
              <a:t>Türkiye’de yetişen ve </a:t>
            </a:r>
            <a:r>
              <a:rPr lang="tr-TR" sz="2400" dirty="0" err="1"/>
              <a:t>primer</a:t>
            </a:r>
            <a:r>
              <a:rPr lang="tr-TR" sz="2400" dirty="0"/>
              <a:t> ışığa duyarlı kılıcı madde </a:t>
            </a:r>
            <a:br>
              <a:rPr lang="tr-TR" sz="2400" dirty="0"/>
            </a:br>
            <a:r>
              <a:rPr lang="tr-TR" sz="2400" dirty="0"/>
              <a:t>   taşıyan başlıca bitki türleri ve etkin maddeleri</a:t>
            </a:r>
          </a:p>
        </p:txBody>
      </p:sp>
      <p:graphicFrame>
        <p:nvGraphicFramePr>
          <p:cNvPr id="90126" name="Group 1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01398850"/>
              </p:ext>
            </p:extLst>
          </p:nvPr>
        </p:nvGraphicFramePr>
        <p:xfrm>
          <a:off x="250825" y="1268413"/>
          <a:ext cx="8713788" cy="5589587"/>
        </p:xfrm>
        <a:graphic>
          <a:graphicData uri="http://schemas.openxmlformats.org/drawingml/2006/table">
            <a:tbl>
              <a:tblPr/>
              <a:tblGrid>
                <a:gridCol w="371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Bitki türü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Başlıca etkin madde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Ammi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türleri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Melilotus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türleri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Fagopyrum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türleri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Hypericum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türleri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Furanokumarinler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Furanok</a:t>
                      </a:r>
                      <a:r>
                        <a:rPr kumimoji="0" lang="tr-T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umarinler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Fagopirin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Hiperisin</a:t>
                      </a: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0668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/>
              <a:t>Işığa Duyarlı Kılan Bitkiler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507288" cy="566124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 err="1"/>
              <a:t>Fagoprin</a:t>
            </a:r>
            <a:endParaRPr lang="tr-TR" sz="2800" b="1" dirty="0"/>
          </a:p>
          <a:p>
            <a:pPr eaLnBrk="1" hangingPunct="1">
              <a:defRPr/>
            </a:pPr>
            <a:r>
              <a:rPr lang="tr-TR" sz="2800" dirty="0"/>
              <a:t>Karabuğday; üçgen biçiminde yaprakları, pembe-beyaz renkte ve salkım şeklinde çiçekleri, esmer renkte meyveleri olan yıllık bir bitkidir. </a:t>
            </a:r>
          </a:p>
        </p:txBody>
      </p:sp>
      <p:pic>
        <p:nvPicPr>
          <p:cNvPr id="107524" name="Picture 4" descr="Fagopyrum%2520esculentu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32179"/>
            <a:ext cx="21605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fagopyrum_esculentum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9570" y="3960742"/>
            <a:ext cx="24479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 descr="fagopyrum_esculentu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1135" y="3911484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8686800" cy="7493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/>
              <a:t>Işığa Duyarlı Kılan Bitkiler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686800" cy="56880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dirty="0" err="1"/>
              <a:t>Hiperisin</a:t>
            </a:r>
            <a:endParaRPr lang="tr-TR" sz="2800" b="1" dirty="0"/>
          </a:p>
          <a:p>
            <a:pPr eaLnBrk="1" hangingPunct="1">
              <a:defRPr/>
            </a:pPr>
            <a:r>
              <a:rPr lang="tr-TR" sz="2800" dirty="0" err="1"/>
              <a:t>Koyunkıran</a:t>
            </a:r>
            <a:r>
              <a:rPr lang="tr-TR" sz="2800" dirty="0"/>
              <a:t>, </a:t>
            </a:r>
            <a:r>
              <a:rPr lang="tr-TR" sz="2800" dirty="0" err="1"/>
              <a:t>binbirdelikotu</a:t>
            </a:r>
            <a:r>
              <a:rPr lang="tr-TR" sz="2800" dirty="0"/>
              <a:t>, </a:t>
            </a:r>
            <a:r>
              <a:rPr lang="tr-TR" sz="2800" dirty="0" err="1"/>
              <a:t>sarıkantaron</a:t>
            </a:r>
            <a:r>
              <a:rPr lang="tr-TR" sz="2800" dirty="0"/>
              <a:t>, </a:t>
            </a:r>
            <a:r>
              <a:rPr lang="tr-TR" sz="2800" dirty="0" err="1"/>
              <a:t>kılıçotu</a:t>
            </a:r>
            <a:r>
              <a:rPr lang="tr-TR" sz="2800" dirty="0"/>
              <a:t> gibi isimlerle bilinen </a:t>
            </a:r>
            <a:r>
              <a:rPr lang="tr-TR" sz="2800" i="1" dirty="0" err="1"/>
              <a:t>H.perforatum</a:t>
            </a:r>
            <a:r>
              <a:rPr lang="tr-TR" sz="2800" dirty="0" err="1"/>
              <a:t>`da</a:t>
            </a:r>
            <a:r>
              <a:rPr lang="tr-TR" sz="2800" dirty="0"/>
              <a:t> bulunan bir maddedir.</a:t>
            </a:r>
          </a:p>
        </p:txBody>
      </p:sp>
      <p:pic>
        <p:nvPicPr>
          <p:cNvPr id="108548" name="Picture 4" descr="perforatum-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860800"/>
            <a:ext cx="17780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" descr="Hypericum%2520perforatu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933825"/>
            <a:ext cx="136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6" descr="zeichnu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4005263"/>
            <a:ext cx="1800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 descr="Hypericum%2520perforatum-06-Sint_Janskruid3-F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4663" y="4005263"/>
            <a:ext cx="165576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sz="2200" b="1" dirty="0"/>
              <a:t>Işığa Duyarlı Kılan Bitkilerle Zehirlenmede Klinik Belirtiler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Bir çok hayvanda ilk belirtiler huzursuzluktur. Bunu takiben etkilenen alanlarda (dudaklar, kulaklar, göz kapakları, memeler, dış </a:t>
            </a:r>
            <a:r>
              <a:rPr lang="tr-TR" sz="2400" dirty="0" err="1"/>
              <a:t>genital</a:t>
            </a:r>
            <a:r>
              <a:rPr lang="tr-TR" sz="2400" dirty="0"/>
              <a:t> organlar veya beyaz bölgeler gibi) </a:t>
            </a:r>
            <a:r>
              <a:rPr lang="tr-TR" sz="2400" dirty="0" err="1"/>
              <a:t>fotofobi</a:t>
            </a:r>
            <a:r>
              <a:rPr lang="tr-TR" sz="2400" dirty="0"/>
              <a:t>, şaşılık, terleme, </a:t>
            </a:r>
            <a:r>
              <a:rPr lang="tr-TR" sz="2400" dirty="0" err="1"/>
              <a:t>eritem</a:t>
            </a:r>
            <a:r>
              <a:rPr lang="tr-TR" sz="2400" dirty="0"/>
              <a:t>, kaşınma ve derinin matlaşması görülür.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Baş ve kulaklar şişer (ödem),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Etkilenen kısımlarda kabarcıklar oluşur; deri yüzeyine serum sızar ve sonra derinin yüzeyi soyularak dökülür.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>
                <a:effectLst/>
              </a:rPr>
              <a:t>Primer </a:t>
            </a:r>
            <a:r>
              <a:rPr lang="tr-TR" sz="2400" dirty="0" err="1">
                <a:effectLst/>
              </a:rPr>
              <a:t>fotosensitizasyonda</a:t>
            </a:r>
            <a:r>
              <a:rPr lang="tr-TR" sz="2400" dirty="0">
                <a:effectLst/>
              </a:rPr>
              <a:t> ölüm nadirdir.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>
                <a:effectLst/>
              </a:rPr>
              <a:t>Sekonder</a:t>
            </a:r>
            <a:r>
              <a:rPr lang="tr-TR" sz="2400" dirty="0">
                <a:effectLst/>
              </a:rPr>
              <a:t> </a:t>
            </a:r>
            <a:r>
              <a:rPr lang="tr-TR" sz="2400" dirty="0" err="1">
                <a:effectLst/>
              </a:rPr>
              <a:t>fotosensitizasyonda</a:t>
            </a:r>
            <a:r>
              <a:rPr lang="tr-TR" sz="2400" dirty="0">
                <a:effectLst/>
              </a:rPr>
              <a:t> karaciğer hasarının boyutuna ve nörolojik değişikliklere bağlı olarak ölüm görülebilir. </a:t>
            </a:r>
            <a:endParaRPr lang="tr-TR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dirty="0"/>
              <a:t>Hayvanlarda </a:t>
            </a:r>
            <a:r>
              <a:rPr lang="tr-TR" sz="3200" dirty="0" err="1"/>
              <a:t>Fotosensitizasyon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6050"/>
            <a:ext cx="2448272" cy="330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416050"/>
            <a:ext cx="2881312" cy="330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252" y="1416050"/>
            <a:ext cx="2830087" cy="330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1" dirty="0"/>
              <a:t>Işığa Duyarlı Kılan Bitkiler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6050"/>
            <a:ext cx="9144000" cy="5441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b="1" dirty="0"/>
              <a:t>Sağaltım</a:t>
            </a: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Öncelikle, hayvanlara verilen ve içinde ışığa duyarlı kılıcı madde bulunduğu sanılan yem veya ilaçların uygulanması durdurulur.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Hayvanların doğrudan güneş ışığı alması engellenir.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Ağızdan alınan maddenin sindirim kanalından uzaklaştırılması için gerekli uygulamalar (</a:t>
            </a:r>
            <a:r>
              <a:rPr lang="tr-TR" sz="2400" dirty="0" err="1"/>
              <a:t>sürgütler</a:t>
            </a:r>
            <a:r>
              <a:rPr lang="tr-TR" sz="2400" dirty="0"/>
              <a:t>, kusturucular verilmesi gibi) yapılır.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/>
              <a:t>Antihistaminikler</a:t>
            </a:r>
            <a:r>
              <a:rPr lang="tr-TR" sz="2400" dirty="0"/>
              <a:t> ve </a:t>
            </a:r>
            <a:r>
              <a:rPr lang="tr-TR" sz="2400" dirty="0" err="1"/>
              <a:t>glukokortikoitler</a:t>
            </a:r>
            <a:r>
              <a:rPr lang="tr-TR" sz="2400" dirty="0"/>
              <a:t> verilebilir.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Böbrekler sağlamsa, Dİ yolla sıvı sağaltımı faydalı olabilir.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8686800" cy="677863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/>
              <a:t>Risin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4613" cy="6021387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err="1"/>
              <a:t>Sütleğengiller</a:t>
            </a:r>
            <a:r>
              <a:rPr lang="tr-TR" sz="2800" dirty="0"/>
              <a:t> ailesinden (</a:t>
            </a:r>
            <a:r>
              <a:rPr lang="tr-TR" sz="2800" i="1" dirty="0" err="1"/>
              <a:t>Euphorbiaceae</a:t>
            </a:r>
            <a:r>
              <a:rPr lang="tr-TR" sz="2800" dirty="0"/>
              <a:t>) </a:t>
            </a:r>
            <a:r>
              <a:rPr lang="tr-TR" sz="2800" b="1" i="1" dirty="0"/>
              <a:t>Hint</a:t>
            </a:r>
            <a:r>
              <a:rPr lang="tr-TR" sz="2800" i="1" dirty="0"/>
              <a:t> </a:t>
            </a:r>
            <a:r>
              <a:rPr lang="tr-TR" sz="2800" b="1" i="1" dirty="0"/>
              <a:t>yağı</a:t>
            </a:r>
            <a:r>
              <a:rPr lang="tr-TR" sz="2800" dirty="0"/>
              <a:t> </a:t>
            </a:r>
            <a:r>
              <a:rPr lang="tr-TR" sz="2800" b="1" i="1" dirty="0"/>
              <a:t>ağacı</a:t>
            </a:r>
            <a:r>
              <a:rPr lang="tr-TR" sz="2800" dirty="0"/>
              <a:t>nın </a:t>
            </a:r>
            <a:r>
              <a:rPr lang="tr-TR" sz="2800" i="1" dirty="0"/>
              <a:t>(</a:t>
            </a:r>
            <a:r>
              <a:rPr lang="tr-TR" sz="2800" i="1" dirty="0" err="1"/>
              <a:t>Ricinus</a:t>
            </a:r>
            <a:r>
              <a:rPr lang="tr-TR" sz="2800" dirty="0"/>
              <a:t> </a:t>
            </a:r>
            <a:r>
              <a:rPr lang="tr-TR" sz="2800" i="1" dirty="0" err="1"/>
              <a:t>communis</a:t>
            </a:r>
            <a:r>
              <a:rPr lang="tr-TR" sz="2800" dirty="0"/>
              <a:t>) meyvelerinin (</a:t>
            </a:r>
            <a:r>
              <a:rPr lang="tr-TR" sz="2800" i="1" dirty="0" err="1"/>
              <a:t>Castor</a:t>
            </a:r>
            <a:r>
              <a:rPr lang="tr-TR" sz="2800" i="1" dirty="0"/>
              <a:t> </a:t>
            </a:r>
            <a:r>
              <a:rPr lang="tr-TR" sz="2800" i="1" dirty="0" err="1"/>
              <a:t>bean</a:t>
            </a:r>
            <a:r>
              <a:rPr lang="tr-TR" sz="2800" dirty="0"/>
              <a:t>) kabuk kısmında bulunan bir proteindir; meyvelerinde 1 mg/g miktarda bulunur. </a:t>
            </a:r>
          </a:p>
        </p:txBody>
      </p:sp>
      <p:pic>
        <p:nvPicPr>
          <p:cNvPr id="112644" name="Picture 4" descr="Ricinus%2520communis%252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933825"/>
            <a:ext cx="15843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 descr="ricinus-communis02-4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005263"/>
            <a:ext cx="1439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 descr="ric_co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4005263"/>
            <a:ext cx="16557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 descr="KS-Hougaard-figur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325" y="4076700"/>
            <a:ext cx="2303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851694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/>
              <a:t>Risin</a:t>
            </a:r>
            <a:endParaRPr lang="tr-TR" b="1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b="1" dirty="0"/>
              <a:t>Etki</a:t>
            </a:r>
            <a:r>
              <a:rPr lang="tr-TR" sz="2400" dirty="0"/>
              <a:t> </a:t>
            </a:r>
            <a:r>
              <a:rPr lang="tr-TR" sz="2400" b="1" dirty="0"/>
              <a:t>şekli</a:t>
            </a:r>
            <a:endParaRPr lang="tr-TR" sz="2400" dirty="0"/>
          </a:p>
          <a:p>
            <a:pPr eaLnBrk="1" hangingPunct="1">
              <a:defRPr/>
            </a:pPr>
            <a:r>
              <a:rPr lang="tr-TR" sz="2400" dirty="0" err="1"/>
              <a:t>Risinin</a:t>
            </a:r>
            <a:r>
              <a:rPr lang="tr-TR" sz="2400" dirty="0"/>
              <a:t> B-zinciri </a:t>
            </a:r>
            <a:r>
              <a:rPr lang="tr-TR" sz="2400" dirty="0" err="1"/>
              <a:t>lektin</a:t>
            </a:r>
            <a:r>
              <a:rPr lang="tr-TR" sz="2400" dirty="0"/>
              <a:t> gibi görev yapar; şeker grupları (özellikle </a:t>
            </a:r>
            <a:r>
              <a:rPr lang="tr-TR" sz="2400" dirty="0" err="1"/>
              <a:t>galaktoz</a:t>
            </a:r>
            <a:r>
              <a:rPr lang="tr-TR" sz="2400" dirty="0"/>
              <a:t>) için yüksek ilgi gösterir; hücre zarına bağlanan B-zinciri A-zincirinin hücreye girmesini kolaylaştırır. </a:t>
            </a:r>
          </a:p>
          <a:p>
            <a:pPr eaLnBrk="1" hangingPunct="1">
              <a:defRPr/>
            </a:pPr>
            <a:r>
              <a:rPr lang="tr-TR" sz="2400" dirty="0"/>
              <a:t>A-zinciri </a:t>
            </a:r>
            <a:r>
              <a:rPr lang="tr-TR" sz="2400" dirty="0" err="1"/>
              <a:t>sitozolde</a:t>
            </a:r>
            <a:r>
              <a:rPr lang="tr-TR" sz="2400" dirty="0"/>
              <a:t> 60S </a:t>
            </a:r>
            <a:r>
              <a:rPr lang="tr-TR" sz="2400" dirty="0" err="1"/>
              <a:t>ribozomal</a:t>
            </a:r>
            <a:r>
              <a:rPr lang="tr-TR" sz="2400" dirty="0"/>
              <a:t> alt-birimi etkinleştirerek protein sentezini hızla kesintiye uğratır; burada 60S </a:t>
            </a:r>
            <a:r>
              <a:rPr lang="tr-TR" sz="2400" dirty="0" err="1"/>
              <a:t>ribozomal</a:t>
            </a:r>
            <a:r>
              <a:rPr lang="tr-TR" sz="2400" dirty="0"/>
              <a:t> alt-birimin bir parçası olan </a:t>
            </a:r>
            <a:r>
              <a:rPr lang="tr-TR" sz="2400" dirty="0" err="1"/>
              <a:t>ribozomal</a:t>
            </a:r>
            <a:r>
              <a:rPr lang="tr-TR" sz="2400" dirty="0"/>
              <a:t>-RNA'da 28S molekülündeki N-</a:t>
            </a:r>
            <a:r>
              <a:rPr lang="tr-TR" sz="2400" dirty="0" err="1"/>
              <a:t>glikozidik</a:t>
            </a:r>
            <a:r>
              <a:rPr lang="tr-TR" sz="2400" dirty="0"/>
              <a:t> bağın özel bir şekilde kırılmasına sebep olur.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Risin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>
                <a:solidFill>
                  <a:schemeClr val="hlink"/>
                </a:solidFill>
              </a:rPr>
              <a:t>Son derece etkin olması sebebiyle</a:t>
            </a:r>
            <a:r>
              <a:rPr lang="tr-TR"/>
              <a:t>, 1 molekül risin-A bir hücreyi öldürmeye yeterlidir. </a:t>
            </a:r>
          </a:p>
          <a:p>
            <a:pPr eaLnBrk="1" hangingPunct="1"/>
            <a:r>
              <a:rPr lang="tr-TR"/>
              <a:t>Hint yağı meyvesi ve tozları antijeniktir; alerji ve anafilaksiye yol açabilir.</a:t>
            </a:r>
          </a:p>
          <a:p>
            <a:pPr eaLnBrk="1" hangingPunct="1"/>
            <a:endParaRPr lang="tr-T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8686800" cy="606425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/>
              <a:t>Risin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r-TR" sz="2400" b="1" dirty="0"/>
              <a:t>Zehirliliği</a:t>
            </a:r>
            <a:endParaRPr lang="tr-TR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Bilinen en zehirli maddelerden biridir.</a:t>
            </a:r>
            <a:r>
              <a:rPr lang="tr-TR" sz="2400" dirty="0">
                <a:solidFill>
                  <a:schemeClr val="folHlink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 err="1"/>
              <a:t>Risine</a:t>
            </a:r>
            <a:r>
              <a:rPr lang="tr-TR" sz="2400" dirty="0"/>
              <a:t> en duyarlı hayvan attır.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200" dirty="0"/>
              <a:t>Hint yağı tohumunun 0.1 g/ kg'ı ölüme sebep olur.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Bunu koyun ve sığır izler; kanatlılar ise oldukça dayanıklıdır.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200" dirty="0" err="1"/>
              <a:t>Örğ</a:t>
            </a:r>
            <a:r>
              <a:rPr lang="tr-TR" sz="2200" dirty="0"/>
              <a:t> tohumlardan canlı ağırlığının %0.01’i miktarda (veya 1-5 mg </a:t>
            </a:r>
            <a:r>
              <a:rPr lang="tr-TR" sz="2200" dirty="0" err="1"/>
              <a:t>risin</a:t>
            </a:r>
            <a:r>
              <a:rPr lang="tr-TR" sz="2200" dirty="0"/>
              <a:t>/kg </a:t>
            </a:r>
            <a:r>
              <a:rPr lang="tr-TR" sz="2200" dirty="0" err="1"/>
              <a:t>c.a</a:t>
            </a:r>
            <a:r>
              <a:rPr lang="tr-TR" sz="2200" dirty="0"/>
              <a:t>) yiyen atlarda zehirlenmeler görülürken, bu miktar sığır ve koyunlarda %0.2 ve kanatlılarda %1.4 dolayındadır.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dirty="0"/>
              <a:t>İnsanlarda ağızdan 150-200 mg'ı zehirlenmeye yol açar. (minimal </a:t>
            </a:r>
            <a:r>
              <a:rPr lang="tr-TR" sz="2400" dirty="0" err="1"/>
              <a:t>lethal</a:t>
            </a:r>
            <a:r>
              <a:rPr lang="tr-TR" sz="2400" dirty="0"/>
              <a:t> </a:t>
            </a:r>
            <a:r>
              <a:rPr lang="tr-TR" sz="2400" dirty="0" err="1"/>
              <a:t>dose</a:t>
            </a:r>
            <a:r>
              <a:rPr lang="tr-TR" sz="2400" dirty="0"/>
              <a:t> yaklaşık 1µg / kg </a:t>
            </a:r>
            <a:r>
              <a:rPr lang="tr-TR" sz="2400" dirty="0" err="1"/>
              <a:t>c.a</a:t>
            </a:r>
            <a:r>
              <a:rPr lang="tr-TR" sz="2400" dirty="0"/>
              <a:t>.???).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i="1" dirty="0"/>
              <a:t>Bir gram saf </a:t>
            </a:r>
            <a:r>
              <a:rPr lang="tr-TR" sz="2400" i="1" dirty="0" err="1"/>
              <a:t>risinin</a:t>
            </a:r>
            <a:r>
              <a:rPr lang="tr-TR" sz="2400" i="1" dirty="0"/>
              <a:t> 36.000 insanı öldürebileceği sanılmaktadır???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Pıtrak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12967" cy="5400599"/>
          </a:xfrm>
        </p:spPr>
        <p:txBody>
          <a:bodyPr/>
          <a:lstStyle/>
          <a:p>
            <a:pPr lvl="2" eaLnBrk="1" hangingPunct="1">
              <a:defRPr/>
            </a:pPr>
            <a:r>
              <a:rPr lang="tr-TR" sz="3200" dirty="0"/>
              <a:t>Bütün hayvanlar için zehirlidir. Ama özellikle domuz ve sığırlar etkilenir. At ve köpeklerde zehirlenme nadirdir. </a:t>
            </a:r>
          </a:p>
          <a:p>
            <a:pPr lvl="2" eaLnBrk="1" hangingPunct="1">
              <a:defRPr/>
            </a:pPr>
            <a:r>
              <a:rPr lang="tr-TR" sz="3200" dirty="0"/>
              <a:t>Zehirlenme belirtileri alındıktan 48 saat sonraya kadar görülebilir. </a:t>
            </a:r>
          </a:p>
          <a:p>
            <a:pPr lvl="2" eaLnBrk="1" hangingPunct="1">
              <a:defRPr/>
            </a:pPr>
            <a:r>
              <a:rPr lang="tr-TR" sz="3200" dirty="0"/>
              <a:t>Genellikle alındıktan birkaç saat sonra veya 3 gün içinde kalp yetmezliğinden ölüm oluşur.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8964613" cy="606425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/>
              <a:t>Risin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err="1"/>
              <a:t>Risin</a:t>
            </a:r>
            <a:r>
              <a:rPr lang="tr-TR" sz="2800" dirty="0"/>
              <a:t> hayvanlarda bağışıklık sistemini uyarır; duyarlı hayvanlarda alerjik tepkimeler ortaya çıkabilir. </a:t>
            </a:r>
          </a:p>
          <a:p>
            <a:pPr eaLnBrk="1" hangingPunct="1">
              <a:defRPr/>
            </a:pPr>
            <a:r>
              <a:rPr lang="tr-TR" sz="2800" dirty="0"/>
              <a:t>Etkilerine karşı hayvanda direnç ortaya çıkabilir; bu istenen bir durumdur.</a:t>
            </a:r>
          </a:p>
          <a:p>
            <a:pPr eaLnBrk="1" hangingPunct="1">
              <a:defRPr/>
            </a:pPr>
            <a:r>
              <a:rPr lang="tr-TR" sz="2800" dirty="0"/>
              <a:t>En önemli belirtisi akyuvarların aşırı artışına neden olmasıdır. Her mm’de 33.000 akyuvar görülür (</a:t>
            </a:r>
            <a:r>
              <a:rPr lang="tr-TR" sz="2800" dirty="0" err="1"/>
              <a:t>Georgi</a:t>
            </a:r>
            <a:r>
              <a:rPr lang="tr-TR" sz="2800" dirty="0"/>
              <a:t> </a:t>
            </a:r>
            <a:r>
              <a:rPr lang="tr-TR" sz="2800" dirty="0" err="1"/>
              <a:t>Markov</a:t>
            </a:r>
            <a:r>
              <a:rPr lang="tr-TR" sz="2800" dirty="0"/>
              <a:t> durumu). Normalde akyuvar sayısı mm’de 5.000-10.000’dir. </a:t>
            </a:r>
          </a:p>
          <a:p>
            <a:pPr eaLnBrk="1" hangingPunct="1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273050"/>
            <a:ext cx="7504113" cy="936625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Risin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353425" cy="4967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 dirty="0"/>
              <a:t>Sağaltım</a:t>
            </a:r>
            <a:endParaRPr lang="tr-TR" dirty="0"/>
          </a:p>
          <a:p>
            <a:pPr eaLnBrk="1" hangingPunct="1">
              <a:defRPr/>
            </a:pPr>
            <a:r>
              <a:rPr lang="tr-TR" dirty="0"/>
              <a:t>Zehirlenmede etkin kömür ve kusturucular, </a:t>
            </a:r>
          </a:p>
          <a:p>
            <a:pPr eaLnBrk="1" hangingPunct="1">
              <a:defRPr/>
            </a:pPr>
            <a:r>
              <a:rPr lang="tr-TR" dirty="0"/>
              <a:t>serum ve sıvı-elektrolit uygulamaları yararlı olabilir.</a:t>
            </a:r>
          </a:p>
          <a:p>
            <a:pPr eaLnBrk="1" hangingPunct="1">
              <a:defRPr/>
            </a:pPr>
            <a:r>
              <a:rPr lang="tr-TR" dirty="0"/>
              <a:t>Aşılama çalışmaları vardır.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9144000" cy="966788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/>
              <a:t>Vitamin Kullanımını Bozan Maddeler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 dirty="0" err="1"/>
              <a:t>Melilotozid</a:t>
            </a:r>
            <a:r>
              <a:rPr lang="tr-TR" sz="28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/>
              <a:t>Baklagiller ailesinden </a:t>
            </a:r>
            <a:r>
              <a:rPr lang="tr-TR" sz="2800" i="1" dirty="0"/>
              <a:t>(</a:t>
            </a:r>
            <a:r>
              <a:rPr lang="tr-TR" sz="2800" i="1" dirty="0" err="1"/>
              <a:t>Leguminosae</a:t>
            </a:r>
            <a:r>
              <a:rPr lang="tr-TR" sz="2800" i="1" dirty="0"/>
              <a:t>)</a:t>
            </a:r>
            <a:r>
              <a:rPr lang="tr-TR" sz="2800" dirty="0"/>
              <a:t> </a:t>
            </a:r>
            <a:r>
              <a:rPr lang="tr-TR" sz="2800" b="1" i="1" dirty="0" err="1"/>
              <a:t>kokuluyonca</a:t>
            </a:r>
            <a:r>
              <a:rPr lang="tr-TR" sz="2800" dirty="0"/>
              <a:t> </a:t>
            </a:r>
            <a:r>
              <a:rPr lang="tr-TR" sz="2800" b="1" i="1" dirty="0"/>
              <a:t>türlerinde bulunur ve vitamin K kullanımını bozar.</a:t>
            </a:r>
          </a:p>
          <a:p>
            <a:pPr eaLnBrk="1" hangingPunct="1">
              <a:defRPr/>
            </a:pPr>
            <a:r>
              <a:rPr lang="tr-TR" sz="2800" b="1" i="1" dirty="0" err="1"/>
              <a:t>Tiaminaz</a:t>
            </a:r>
            <a:r>
              <a:rPr lang="tr-TR" sz="2800" b="1" i="1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sz="2800" b="1" i="1" dirty="0"/>
              <a:t>Eğreltiotları, atkuyruğu, soya, pamuk tohumu, hardal tohumu, keten tohumu, böğürtlen, </a:t>
            </a:r>
            <a:r>
              <a:rPr lang="tr-TR" sz="2800" b="1" i="1" dirty="0" err="1"/>
              <a:t>brüksel</a:t>
            </a:r>
            <a:r>
              <a:rPr lang="tr-TR" sz="2800" b="1" i="1" dirty="0"/>
              <a:t> lahanası, kırmızı lahana, ıspanak gibi bitkilerde bulunur ve </a:t>
            </a:r>
            <a:r>
              <a:rPr lang="tr-TR" sz="2800" b="1" i="1" dirty="0" err="1"/>
              <a:t>Tiamin</a:t>
            </a:r>
            <a:r>
              <a:rPr lang="tr-TR" sz="2800" b="1" i="1" dirty="0"/>
              <a:t> (vitamin B1) kullanımını bozar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8686800" cy="677863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dirty="0" err="1"/>
              <a:t>Fitik</a:t>
            </a:r>
            <a:r>
              <a:rPr lang="tr-TR" sz="3200" dirty="0"/>
              <a:t> </a:t>
            </a:r>
            <a:r>
              <a:rPr lang="tr-TR" sz="3200" b="1" dirty="0"/>
              <a:t>asit</a:t>
            </a:r>
            <a:r>
              <a:rPr lang="tr-TR" sz="3200" dirty="0"/>
              <a:t>,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686800" cy="5949950"/>
          </a:xfrm>
        </p:spPr>
        <p:txBody>
          <a:bodyPr/>
          <a:lstStyle/>
          <a:p>
            <a:pPr>
              <a:defRPr/>
            </a:pPr>
            <a:r>
              <a:rPr lang="tr-TR" sz="2800" dirty="0" err="1"/>
              <a:t>Fitik</a:t>
            </a:r>
            <a:r>
              <a:rPr lang="tr-TR" sz="2800" dirty="0"/>
              <a:t> asit (</a:t>
            </a:r>
            <a:r>
              <a:rPr lang="tr-TR" sz="2800" dirty="0" err="1"/>
              <a:t>inositol</a:t>
            </a:r>
            <a:r>
              <a:rPr lang="tr-TR" sz="2800" dirty="0"/>
              <a:t> </a:t>
            </a:r>
            <a:r>
              <a:rPr lang="tr-TR" sz="2800" dirty="0" err="1"/>
              <a:t>hekzofosfat</a:t>
            </a:r>
            <a:r>
              <a:rPr lang="tr-TR" sz="2800" dirty="0"/>
              <a:t> (IP6) ya da </a:t>
            </a:r>
            <a:r>
              <a:rPr lang="tr-TR" sz="2800" dirty="0" err="1"/>
              <a:t>fitat</a:t>
            </a:r>
            <a:r>
              <a:rPr lang="tr-TR" sz="2800" dirty="0"/>
              <a:t>) birçok bitki hücresinde depo halinde bulunan fosfordur.</a:t>
            </a:r>
          </a:p>
          <a:p>
            <a:pPr>
              <a:defRPr/>
            </a:pPr>
            <a:r>
              <a:rPr lang="tr-TR" sz="2800" dirty="0"/>
              <a:t> Özellikle buğday, pirinç, arpa, çavdar gibi </a:t>
            </a:r>
            <a:r>
              <a:rPr lang="tr-TR" sz="2800" b="1" dirty="0"/>
              <a:t> </a:t>
            </a:r>
            <a:r>
              <a:rPr lang="tr-TR" sz="2800" dirty="0"/>
              <a:t>bitkilerde ve fasulyede bulunur. Memeliler bu yapıdaki fosforu sindiremezler çünkü bu yapıyı parçalayabilen </a:t>
            </a:r>
            <a:r>
              <a:rPr lang="tr-TR" sz="2800" dirty="0" err="1"/>
              <a:t>fitaz</a:t>
            </a:r>
            <a:r>
              <a:rPr lang="tr-TR" sz="2800" dirty="0"/>
              <a:t> enzimi yoktur. 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92392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err="1"/>
              <a:t>Fitik</a:t>
            </a:r>
            <a:r>
              <a:rPr lang="tr-TR" dirty="0"/>
              <a:t> Asit</a:t>
            </a:r>
          </a:p>
        </p:txBody>
      </p:sp>
      <p:sp>
        <p:nvSpPr>
          <p:cNvPr id="122883" name="2 Dikdörtgen"/>
          <p:cNvSpPr>
            <a:spLocks noChangeArrowheads="1"/>
          </p:cNvSpPr>
          <p:nvPr/>
        </p:nvSpPr>
        <p:spPr bwMode="auto">
          <a:xfrm>
            <a:off x="395288" y="1700213"/>
            <a:ext cx="8497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  <a:p>
            <a:endParaRPr lang="tr-TR"/>
          </a:p>
          <a:p>
            <a:endParaRPr lang="tr-TR"/>
          </a:p>
        </p:txBody>
      </p:sp>
      <p:sp>
        <p:nvSpPr>
          <p:cNvPr id="122884" name="3 Dikdörtgen"/>
          <p:cNvSpPr>
            <a:spLocks noChangeArrowheads="1"/>
          </p:cNvSpPr>
          <p:nvPr/>
        </p:nvSpPr>
        <p:spPr bwMode="auto">
          <a:xfrm>
            <a:off x="251520" y="1340768"/>
            <a:ext cx="82082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dirty="0" err="1"/>
              <a:t>Fitik</a:t>
            </a:r>
            <a:r>
              <a:rPr lang="tr-TR" sz="3200" dirty="0"/>
              <a:t> </a:t>
            </a:r>
            <a:r>
              <a:rPr lang="tr-TR" sz="3200" dirty="0" err="1"/>
              <a:t>asitin</a:t>
            </a:r>
            <a:r>
              <a:rPr lang="tr-TR" sz="3200" dirty="0"/>
              <a:t> prostat, göğüs, pankreas ve kolon kanserlerine karşı bazı önleyici etki gösterdiği ortaya çıkmıştır. </a:t>
            </a:r>
          </a:p>
          <a:p>
            <a:r>
              <a:rPr lang="tr-TR" sz="3200" dirty="0"/>
              <a:t>Fakat, bunun mekanizması henüz anlaşılamamıştır.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995363"/>
          </a:xfrm>
        </p:spPr>
        <p:txBody>
          <a:bodyPr/>
          <a:lstStyle/>
          <a:p>
            <a:pPr>
              <a:defRPr/>
            </a:pPr>
            <a:r>
              <a:rPr lang="tr-TR" dirty="0" err="1"/>
              <a:t>Fitik</a:t>
            </a:r>
            <a:r>
              <a:rPr lang="tr-TR" dirty="0"/>
              <a:t> Asit</a:t>
            </a:r>
          </a:p>
        </p:txBody>
      </p:sp>
      <p:sp>
        <p:nvSpPr>
          <p:cNvPr id="123907" name="2 Dikdörtgen"/>
          <p:cNvSpPr>
            <a:spLocks noChangeArrowheads="1"/>
          </p:cNvSpPr>
          <p:nvPr/>
        </p:nvSpPr>
        <p:spPr bwMode="auto">
          <a:xfrm>
            <a:off x="539552" y="1484785"/>
            <a:ext cx="80646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dirty="0" err="1"/>
              <a:t>Fitik</a:t>
            </a:r>
            <a:r>
              <a:rPr lang="tr-TR" sz="2400" dirty="0"/>
              <a:t> asit, kalsiyum, magnezyum, demir, çinko gibi önemli mineraller ile bağ oluşturarak sindirim kanalından emilmelerini önler . </a:t>
            </a:r>
          </a:p>
          <a:p>
            <a:endParaRPr lang="tr-TR" sz="2400" dirty="0"/>
          </a:p>
        </p:txBody>
      </p:sp>
      <p:sp>
        <p:nvSpPr>
          <p:cNvPr id="123908" name="3 Dikdörtgen"/>
          <p:cNvSpPr>
            <a:spLocks noChangeArrowheads="1"/>
          </p:cNvSpPr>
          <p:nvPr/>
        </p:nvSpPr>
        <p:spPr bwMode="auto">
          <a:xfrm>
            <a:off x="539552" y="3363150"/>
            <a:ext cx="81424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400" dirty="0"/>
              <a:t>Ayrıca hem asidik hem de alkali </a:t>
            </a:r>
            <a:r>
              <a:rPr lang="tr-TR" sz="2400" dirty="0" err="1"/>
              <a:t>pH</a:t>
            </a:r>
            <a:r>
              <a:rPr lang="tr-TR" sz="2400" dirty="0"/>
              <a:t>’ da proteinlerle kompleks oluşturmaktadır. Bunun sonucunda </a:t>
            </a:r>
            <a:r>
              <a:rPr lang="tr-TR" sz="2400" dirty="0" err="1"/>
              <a:t>enzimatik</a:t>
            </a:r>
            <a:r>
              <a:rPr lang="tr-TR" sz="2400" dirty="0"/>
              <a:t> aktivitede proteinin çözünürlüğünde ve </a:t>
            </a:r>
            <a:r>
              <a:rPr lang="tr-TR" sz="2400" dirty="0" err="1"/>
              <a:t>proteolitik</a:t>
            </a:r>
            <a:r>
              <a:rPr lang="tr-TR" sz="2400" dirty="0"/>
              <a:t> parçalanmada azalmalar meydana gelmektedir.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err="1"/>
              <a:t>Okzalik</a:t>
            </a:r>
            <a:r>
              <a:rPr lang="tr-TR" dirty="0"/>
              <a:t> asit</a:t>
            </a:r>
          </a:p>
        </p:txBody>
      </p:sp>
      <p:sp>
        <p:nvSpPr>
          <p:cNvPr id="124931" name="2 Dikdörtgen"/>
          <p:cNvSpPr>
            <a:spLocks noChangeArrowheads="1"/>
          </p:cNvSpPr>
          <p:nvPr/>
        </p:nvSpPr>
        <p:spPr bwMode="auto">
          <a:xfrm>
            <a:off x="395288" y="1700213"/>
            <a:ext cx="83534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/>
              <a:t>Şeker pancarı, havuç, kuzukulağı, domates, ıspanak gibi bir çok bitkide bulunur. </a:t>
            </a:r>
          </a:p>
          <a:p>
            <a:endParaRPr lang="tr-TR" sz="2400" dirty="0"/>
          </a:p>
          <a:p>
            <a:r>
              <a:rPr lang="tr-TR" sz="2400" dirty="0"/>
              <a:t>Asit olması nedeniyle ortamdaki mevcut bir iyonla tuz oluşturabilir.  </a:t>
            </a:r>
          </a:p>
          <a:p>
            <a:endParaRPr lang="tr-TR" sz="2400" dirty="0"/>
          </a:p>
          <a:p>
            <a:r>
              <a:rPr lang="tr-TR" sz="2400" dirty="0"/>
              <a:t>Kalsiyum </a:t>
            </a:r>
            <a:r>
              <a:rPr lang="tr-TR" sz="2400" dirty="0" err="1"/>
              <a:t>okzalat</a:t>
            </a:r>
            <a:r>
              <a:rPr lang="tr-TR" sz="2400" dirty="0"/>
              <a:t> en çok şekillenen tuzu olup vücutta özellikle </a:t>
            </a:r>
            <a:r>
              <a:rPr lang="tr-TR" sz="2400" dirty="0" err="1"/>
              <a:t>üriner</a:t>
            </a:r>
            <a:r>
              <a:rPr lang="tr-TR" sz="2400" dirty="0"/>
              <a:t> sistemde böbrekte birikmelere yol açarak böbrek taşı oluşmasına yol açar. 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707678"/>
          </a:xfrm>
        </p:spPr>
        <p:txBody>
          <a:bodyPr/>
          <a:lstStyle/>
          <a:p>
            <a:pPr>
              <a:defRPr/>
            </a:pPr>
            <a:r>
              <a:rPr lang="tr-TR" sz="3600" dirty="0" err="1"/>
              <a:t>Adenum</a:t>
            </a:r>
            <a:r>
              <a:rPr lang="tr-TR" sz="3600" dirty="0"/>
              <a:t> </a:t>
            </a:r>
            <a:r>
              <a:rPr lang="tr-TR" sz="3600" dirty="0" err="1"/>
              <a:t>obesum</a:t>
            </a:r>
            <a:r>
              <a:rPr lang="tr-TR" sz="3600" dirty="0"/>
              <a:t> (Çöl gölü)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68760"/>
            <a:ext cx="6624736" cy="5208240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Tüm bitkide kalbi etkileyen </a:t>
            </a:r>
            <a:r>
              <a:rPr lang="tr-TR" sz="2800" dirty="0" err="1"/>
              <a:t>steroitler</a:t>
            </a:r>
            <a:r>
              <a:rPr lang="tr-TR" sz="2800" dirty="0"/>
              <a:t> ve kardiyak glikozitler bulunur.</a:t>
            </a:r>
          </a:p>
          <a:p>
            <a:pPr>
              <a:defRPr/>
            </a:pPr>
            <a:r>
              <a:rPr lang="tr-TR" sz="2800" dirty="0" err="1"/>
              <a:t>Na</a:t>
            </a:r>
            <a:r>
              <a:rPr lang="tr-TR" sz="2800" baseline="30000" dirty="0"/>
              <a:t>+</a:t>
            </a:r>
            <a:r>
              <a:rPr lang="tr-TR" sz="2800" dirty="0"/>
              <a:t>/K</a:t>
            </a:r>
            <a:r>
              <a:rPr lang="tr-TR" sz="2800" baseline="30000" dirty="0"/>
              <a:t>+</a:t>
            </a:r>
            <a:r>
              <a:rPr lang="tr-TR" sz="2800" dirty="0"/>
              <a:t> </a:t>
            </a:r>
            <a:r>
              <a:rPr lang="tr-TR" sz="2800" dirty="0" err="1"/>
              <a:t>ATPaz</a:t>
            </a:r>
            <a:r>
              <a:rPr lang="tr-TR" sz="2800" dirty="0"/>
              <a:t> </a:t>
            </a:r>
            <a:r>
              <a:rPr lang="tr-TR" sz="2800" dirty="0" err="1"/>
              <a:t>ihibisyonu</a:t>
            </a:r>
            <a:r>
              <a:rPr lang="tr-TR" sz="2800" dirty="0"/>
              <a:t>, hücre içi Ca</a:t>
            </a:r>
            <a:r>
              <a:rPr lang="tr-TR" sz="2800" baseline="30000" dirty="0"/>
              <a:t>+2</a:t>
            </a:r>
            <a:r>
              <a:rPr lang="tr-TR" sz="2800" dirty="0"/>
              <a:t> artışı </a:t>
            </a:r>
          </a:p>
          <a:p>
            <a:pPr>
              <a:defRPr/>
            </a:pPr>
            <a:r>
              <a:rPr lang="tr-TR" sz="2800" dirty="0"/>
              <a:t>Miyokart </a:t>
            </a:r>
            <a:r>
              <a:rPr lang="tr-TR" sz="2800" dirty="0" err="1"/>
              <a:t>eksitasyonu</a:t>
            </a:r>
            <a:r>
              <a:rPr lang="tr-TR" sz="2800" dirty="0"/>
              <a:t>, </a:t>
            </a:r>
            <a:r>
              <a:rPr lang="tr-TR" sz="2800" dirty="0" err="1"/>
              <a:t>bradikardi</a:t>
            </a:r>
            <a:r>
              <a:rPr lang="tr-TR" sz="2800" dirty="0"/>
              <a:t>, </a:t>
            </a:r>
            <a:r>
              <a:rPr lang="tr-TR" sz="2800" dirty="0" err="1"/>
              <a:t>ventriküler</a:t>
            </a:r>
            <a:r>
              <a:rPr lang="tr-TR" sz="2800" dirty="0"/>
              <a:t> taşikardi/</a:t>
            </a:r>
            <a:r>
              <a:rPr lang="tr-TR" sz="2800" dirty="0" err="1"/>
              <a:t>fibrilasyon</a:t>
            </a:r>
            <a:r>
              <a:rPr lang="tr-TR" sz="2800" dirty="0"/>
              <a:t> ve kalp bloku, </a:t>
            </a:r>
            <a:r>
              <a:rPr lang="tr-TR" sz="2800" dirty="0" err="1"/>
              <a:t>hiperkalemi</a:t>
            </a:r>
            <a:r>
              <a:rPr lang="tr-TR" sz="2800" dirty="0"/>
              <a:t>, karın ağrısı, kusma, iştahsızlık ve </a:t>
            </a:r>
            <a:r>
              <a:rPr lang="tr-TR" sz="2800" dirty="0" err="1"/>
              <a:t>inaktivite</a:t>
            </a:r>
            <a:r>
              <a:rPr lang="tr-TR" sz="2800" dirty="0"/>
              <a:t>. </a:t>
            </a:r>
          </a:p>
        </p:txBody>
      </p:sp>
      <p:pic>
        <p:nvPicPr>
          <p:cNvPr id="148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9050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8772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779686"/>
          </a:xfrm>
        </p:spPr>
        <p:txBody>
          <a:bodyPr/>
          <a:lstStyle/>
          <a:p>
            <a:pPr>
              <a:defRPr/>
            </a:pPr>
            <a:r>
              <a:rPr lang="tr-TR" sz="3200" dirty="0" err="1"/>
              <a:t>Agapanthus</a:t>
            </a:r>
            <a:r>
              <a:rPr lang="tr-TR" sz="3200" dirty="0"/>
              <a:t> </a:t>
            </a:r>
            <a:r>
              <a:rPr lang="tr-TR" sz="3200" dirty="0" err="1"/>
              <a:t>orientalis</a:t>
            </a:r>
            <a:r>
              <a:rPr lang="tr-TR" sz="3200" dirty="0"/>
              <a:t>  (Doğu zambağı)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8587680" cy="5199856"/>
          </a:xfrm>
        </p:spPr>
        <p:txBody>
          <a:bodyPr/>
          <a:lstStyle/>
          <a:p>
            <a:pPr>
              <a:defRPr/>
            </a:pPr>
            <a:r>
              <a:rPr lang="tr-TR" sz="2200" dirty="0"/>
              <a:t>İrkiltici, yapışkan, keskin kokulu bir bitki özüne (lateks) sahiptir. </a:t>
            </a:r>
            <a:r>
              <a:rPr lang="tr-TR" sz="2200" u="sng" dirty="0"/>
              <a:t>Bütün kısımlarında özellikle </a:t>
            </a:r>
            <a:r>
              <a:rPr lang="tr-TR" sz="2200" u="sng" dirty="0" err="1"/>
              <a:t>rizomlarında</a:t>
            </a:r>
            <a:r>
              <a:rPr lang="tr-TR" sz="2200" u="sng" dirty="0"/>
              <a:t> kalsiyum </a:t>
            </a:r>
            <a:r>
              <a:rPr lang="tr-TR" sz="2200" u="sng" dirty="0" err="1"/>
              <a:t>okzalat</a:t>
            </a:r>
            <a:r>
              <a:rPr lang="tr-TR" sz="2200" u="sng" dirty="0"/>
              <a:t> kristalleri ve bilinmeyen toksinler bulunur</a:t>
            </a:r>
            <a:r>
              <a:rPr lang="tr-TR" sz="2200" dirty="0"/>
              <a:t>. Yenilmesi şiddetli ağrı, </a:t>
            </a:r>
            <a:r>
              <a:rPr lang="tr-TR" sz="2200" dirty="0" err="1"/>
              <a:t>müköz</a:t>
            </a:r>
            <a:r>
              <a:rPr lang="tr-TR" sz="2200" dirty="0"/>
              <a:t> zarlarda yerel </a:t>
            </a:r>
            <a:r>
              <a:rPr lang="tr-TR" sz="2200" dirty="0" err="1"/>
              <a:t>irkilti</a:t>
            </a:r>
            <a:r>
              <a:rPr lang="tr-TR" sz="2200" dirty="0"/>
              <a:t>, aşırı </a:t>
            </a:r>
            <a:r>
              <a:rPr lang="tr-TR" sz="2200" dirty="0" err="1"/>
              <a:t>salivasyon</a:t>
            </a:r>
            <a:r>
              <a:rPr lang="tr-TR" sz="2200" dirty="0"/>
              <a:t>, dil ve yutağın şişmesine, ishal ve nefes darlığına yol açar. </a:t>
            </a:r>
          </a:p>
        </p:txBody>
      </p:sp>
      <p:pic>
        <p:nvPicPr>
          <p:cNvPr id="149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9525"/>
            <a:ext cx="20764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381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21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1475" y="333376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tr-TR" sz="3200" dirty="0" err="1"/>
              <a:t>Agave</a:t>
            </a:r>
            <a:r>
              <a:rPr lang="tr-TR" sz="3200" dirty="0"/>
              <a:t> </a:t>
            </a:r>
            <a:r>
              <a:rPr lang="tr-TR" sz="3200" dirty="0" err="1"/>
              <a:t>americana</a:t>
            </a:r>
            <a:r>
              <a:rPr lang="tr-TR" sz="3200" dirty="0"/>
              <a:t> (Asırlık Bitki)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24745"/>
            <a:ext cx="8659688" cy="5276056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Bitki özsuyu kalsiyum </a:t>
            </a:r>
            <a:r>
              <a:rPr lang="tr-TR" sz="2400" dirty="0" err="1"/>
              <a:t>okzalat</a:t>
            </a:r>
            <a:r>
              <a:rPr lang="tr-TR" sz="2400" dirty="0"/>
              <a:t> kristallerini içerir; yaprak ve tohumlarında </a:t>
            </a:r>
            <a:r>
              <a:rPr lang="tr-TR" sz="2400" dirty="0" err="1"/>
              <a:t>saponinler</a:t>
            </a:r>
            <a:r>
              <a:rPr lang="tr-TR" sz="2400" dirty="0"/>
              <a:t> ve keskin kokulu uçucu yağlar. </a:t>
            </a:r>
          </a:p>
          <a:p>
            <a:pPr>
              <a:defRPr/>
            </a:pPr>
            <a:r>
              <a:rPr lang="tr-TR" sz="2400" dirty="0"/>
              <a:t>Yenildiğinde deri ve ağız mukozasında </a:t>
            </a:r>
            <a:r>
              <a:rPr lang="tr-TR" sz="2400" dirty="0" err="1"/>
              <a:t>irritasyon</a:t>
            </a:r>
            <a:r>
              <a:rPr lang="tr-TR" sz="2400" dirty="0"/>
              <a:t> ve ödeme neden olur. 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17430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90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Pıtrak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 dirty="0"/>
              <a:t>Sağaltım</a:t>
            </a:r>
            <a:endParaRPr lang="tr-TR" dirty="0"/>
          </a:p>
          <a:p>
            <a:pPr lvl="2" eaLnBrk="1" hangingPunct="1">
              <a:defRPr/>
            </a:pPr>
            <a:r>
              <a:rPr lang="tr-TR" dirty="0"/>
              <a:t>Sağaltım için yapılabilecek özel bir şey yoktur.</a:t>
            </a:r>
          </a:p>
          <a:p>
            <a:pPr lvl="2" eaLnBrk="1" hangingPunct="1">
              <a:defRPr/>
            </a:pPr>
            <a:r>
              <a:rPr lang="tr-TR" dirty="0"/>
              <a:t>Sindirim kanalının boşaltılması ve yüzeyde tutucu maddelerin (1-2 g/kg dozlarda etkin kömür gibi) verilmesi yararlı olabilir.</a:t>
            </a:r>
          </a:p>
          <a:p>
            <a:pPr lvl="2" eaLnBrk="1" hangingPunct="1">
              <a:defRPr/>
            </a:pPr>
            <a:r>
              <a:rPr lang="tr-TR" dirty="0"/>
              <a:t>Belirtilere yönelik sağaltım yapılır.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>
              <a:defRPr/>
            </a:pPr>
            <a:r>
              <a:rPr lang="tr-TR" sz="3200" dirty="0"/>
              <a:t>Aloe </a:t>
            </a:r>
            <a:r>
              <a:rPr lang="tr-TR" sz="3200" dirty="0" err="1"/>
              <a:t>barbadensis</a:t>
            </a:r>
            <a:r>
              <a:rPr lang="tr-TR" sz="3200" dirty="0"/>
              <a:t>  (Sarısabır, ödağacı)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181600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Yaprakların lateks kısmında </a:t>
            </a:r>
            <a:r>
              <a:rPr lang="tr-TR" sz="2400" u="sng" dirty="0" err="1"/>
              <a:t>antrakinon</a:t>
            </a:r>
            <a:r>
              <a:rPr lang="tr-TR" sz="2400" u="sng" dirty="0"/>
              <a:t> glikozitler </a:t>
            </a:r>
            <a:r>
              <a:rPr lang="tr-TR" sz="2400" dirty="0"/>
              <a:t>(</a:t>
            </a:r>
            <a:r>
              <a:rPr lang="tr-TR" sz="2400" dirty="0" err="1"/>
              <a:t>barbaloin</a:t>
            </a:r>
            <a:r>
              <a:rPr lang="tr-TR" sz="2400" dirty="0"/>
              <a:t>, </a:t>
            </a:r>
            <a:r>
              <a:rPr lang="tr-TR" sz="2400" dirty="0" err="1"/>
              <a:t>emodin</a:t>
            </a:r>
            <a:r>
              <a:rPr lang="tr-TR" sz="2400" dirty="0"/>
              <a:t>) </a:t>
            </a:r>
            <a:r>
              <a:rPr lang="tr-TR" sz="2400" u="sng" dirty="0"/>
              <a:t>ve </a:t>
            </a:r>
            <a:r>
              <a:rPr lang="tr-TR" sz="2400" u="sng" dirty="0" err="1"/>
              <a:t>krisofanik</a:t>
            </a:r>
            <a:r>
              <a:rPr lang="tr-TR" sz="2400" u="sng" dirty="0"/>
              <a:t> asit </a:t>
            </a:r>
            <a:r>
              <a:rPr lang="tr-TR" sz="2400" dirty="0"/>
              <a:t>bulunur; daha genç yapraklarda daha yüksek konsantrasyonda. Yenildiğinde ani, şiddetli ishal ve/veya hipoglisemi, bazen kusma</a:t>
            </a:r>
          </a:p>
        </p:txBody>
      </p:sp>
      <p:pic>
        <p:nvPicPr>
          <p:cNvPr id="151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4" y="3578309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86" y="3578309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05" y="3621171"/>
            <a:ext cx="18288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52" y="3678321"/>
            <a:ext cx="24384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76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800" dirty="0" err="1"/>
              <a:t>Brunfelsia</a:t>
            </a:r>
            <a:r>
              <a:rPr lang="tr-TR" sz="2800" dirty="0"/>
              <a:t> </a:t>
            </a:r>
            <a:r>
              <a:rPr lang="tr-TR" sz="2800" dirty="0" err="1"/>
              <a:t>pauciflora</a:t>
            </a:r>
            <a:r>
              <a:rPr lang="tr-TR" sz="2800" dirty="0"/>
              <a:t> </a:t>
            </a:r>
            <a:r>
              <a:rPr lang="tr-TR" sz="2800" dirty="0" err="1"/>
              <a:t>Floribunda</a:t>
            </a:r>
            <a:r>
              <a:rPr lang="tr-TR" sz="2800" dirty="0"/>
              <a:t> </a:t>
            </a:r>
            <a:br>
              <a:rPr lang="tr-TR" sz="2800" dirty="0"/>
            </a:br>
            <a:r>
              <a:rPr lang="tr-TR" sz="2800" dirty="0"/>
              <a:t>(Dün-bugün-yarın)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pPr>
              <a:defRPr/>
            </a:pPr>
            <a:r>
              <a:rPr lang="tr-TR" sz="2200" dirty="0"/>
              <a:t>Alkaloitler (atropin, </a:t>
            </a:r>
            <a:r>
              <a:rPr lang="tr-TR" sz="2200" dirty="0" err="1"/>
              <a:t>skopolamin</a:t>
            </a:r>
            <a:r>
              <a:rPr lang="tr-TR" sz="2200" dirty="0"/>
              <a:t>, </a:t>
            </a:r>
            <a:r>
              <a:rPr lang="tr-TR" sz="2200" dirty="0" err="1"/>
              <a:t>hiyosiyamin</a:t>
            </a:r>
            <a:r>
              <a:rPr lang="tr-TR" sz="2200" dirty="0"/>
              <a:t>) bulunur. </a:t>
            </a:r>
          </a:p>
          <a:p>
            <a:pPr>
              <a:defRPr/>
            </a:pPr>
            <a:r>
              <a:rPr lang="tr-TR" sz="2200" dirty="0"/>
              <a:t>Yenildiğinde hayvanlarda taşikardi, ağızda kuruma, </a:t>
            </a:r>
            <a:r>
              <a:rPr lang="tr-TR" sz="2200" dirty="0" err="1"/>
              <a:t>pupillerde</a:t>
            </a:r>
            <a:r>
              <a:rPr lang="tr-TR" sz="2200" dirty="0"/>
              <a:t> genişleme, </a:t>
            </a:r>
            <a:r>
              <a:rPr lang="tr-TR" sz="2200" dirty="0" err="1"/>
              <a:t>ataksi</a:t>
            </a:r>
            <a:r>
              <a:rPr lang="tr-TR" sz="2200" dirty="0"/>
              <a:t>, tremorlar, depresyon, idrar tutulması ve bazen koma (derin </a:t>
            </a:r>
            <a:r>
              <a:rPr lang="tr-TR" sz="2200" dirty="0" err="1"/>
              <a:t>sedasyon</a:t>
            </a:r>
            <a:r>
              <a:rPr lang="tr-TR" sz="2200" dirty="0"/>
              <a:t>) görülür. Ölüm bildirilmemiştir. </a:t>
            </a:r>
          </a:p>
        </p:txBody>
      </p:sp>
      <p:pic>
        <p:nvPicPr>
          <p:cNvPr id="152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2838"/>
            <a:ext cx="257175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3652838"/>
            <a:ext cx="246697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3733800"/>
            <a:ext cx="24003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823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2449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Caladium </a:t>
            </a:r>
            <a:r>
              <a:rPr lang="tr-TR" sz="2800" dirty="0" err="1"/>
              <a:t>spp</a:t>
            </a:r>
            <a:r>
              <a:rPr lang="tr-TR" sz="2800" dirty="0"/>
              <a:t> (</a:t>
            </a:r>
            <a:r>
              <a:rPr lang="tr-TR" sz="2800" dirty="0" err="1"/>
              <a:t>Kaladyum</a:t>
            </a:r>
            <a:r>
              <a:rPr lang="tr-TR" sz="2800" dirty="0"/>
              <a:t>, Melek kanadı 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052736"/>
            <a:ext cx="8731696" cy="5073427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Bütün kısımlarında, özellikle </a:t>
            </a:r>
            <a:r>
              <a:rPr lang="tr-TR" sz="2400" dirty="0" err="1"/>
              <a:t>rizomlarında</a:t>
            </a:r>
            <a:r>
              <a:rPr lang="tr-TR" sz="2400" dirty="0"/>
              <a:t> </a:t>
            </a:r>
            <a:r>
              <a:rPr lang="tr-TR" sz="2400" u="sng" dirty="0"/>
              <a:t>kalsiyum </a:t>
            </a:r>
            <a:r>
              <a:rPr lang="tr-TR" sz="2400" u="sng" dirty="0" err="1"/>
              <a:t>okzalat</a:t>
            </a:r>
            <a:r>
              <a:rPr lang="tr-TR" sz="2400" u="sng" dirty="0"/>
              <a:t> kristalleri ve bilinmeyen toksinler bulunur</a:t>
            </a:r>
            <a:r>
              <a:rPr lang="tr-TR" sz="2400" dirty="0"/>
              <a:t>. Yenildiğinde birden yoğun bir ağrı, </a:t>
            </a:r>
            <a:r>
              <a:rPr lang="tr-TR" sz="2400" dirty="0" err="1"/>
              <a:t>müköz</a:t>
            </a:r>
            <a:r>
              <a:rPr lang="tr-TR" sz="2400" dirty="0"/>
              <a:t> zarlarda yerel </a:t>
            </a:r>
            <a:r>
              <a:rPr lang="tr-TR" sz="2400" dirty="0" err="1"/>
              <a:t>irkilti</a:t>
            </a:r>
            <a:r>
              <a:rPr lang="tr-TR" sz="2400" dirty="0"/>
              <a:t>, aşırı </a:t>
            </a:r>
            <a:r>
              <a:rPr lang="tr-TR" sz="2400" dirty="0" err="1"/>
              <a:t>salivasyon</a:t>
            </a:r>
            <a:r>
              <a:rPr lang="tr-TR" sz="2400" dirty="0"/>
              <a:t>, dil ve yutakta şişme, ishal ve nefes darlığı. </a:t>
            </a:r>
          </a:p>
        </p:txBody>
      </p:sp>
      <p:pic>
        <p:nvPicPr>
          <p:cNvPr id="153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133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1676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2209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00"/>
            <a:ext cx="2209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95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707678"/>
          </a:xfrm>
        </p:spPr>
        <p:txBody>
          <a:bodyPr/>
          <a:lstStyle/>
          <a:p>
            <a:pPr>
              <a:defRPr/>
            </a:pPr>
            <a:r>
              <a:rPr lang="tr-TR" sz="3200" dirty="0" err="1"/>
              <a:t>Capsicum</a:t>
            </a:r>
            <a:r>
              <a:rPr lang="tr-TR" sz="3200" dirty="0"/>
              <a:t> </a:t>
            </a:r>
            <a:r>
              <a:rPr lang="tr-TR" sz="3200" dirty="0" err="1"/>
              <a:t>annuum</a:t>
            </a:r>
            <a:r>
              <a:rPr lang="tr-TR" sz="3200" dirty="0"/>
              <a:t> (Biber)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Olgun meyvelerinde </a:t>
            </a:r>
            <a:r>
              <a:rPr lang="tr-TR" sz="2400" dirty="0" err="1"/>
              <a:t>kapsaisinoitler</a:t>
            </a:r>
            <a:r>
              <a:rPr lang="tr-TR" sz="2400" dirty="0"/>
              <a:t> (</a:t>
            </a:r>
            <a:r>
              <a:rPr lang="tr-TR" sz="2400" dirty="0" err="1"/>
              <a:t>kapsaisin</a:t>
            </a:r>
            <a:r>
              <a:rPr lang="tr-TR" sz="2400" dirty="0"/>
              <a:t>), yapraklarında </a:t>
            </a:r>
            <a:r>
              <a:rPr lang="tr-TR" sz="2400" dirty="0" err="1"/>
              <a:t>solanin</a:t>
            </a:r>
            <a:r>
              <a:rPr lang="tr-TR" sz="2400" dirty="0"/>
              <a:t> ve </a:t>
            </a:r>
            <a:r>
              <a:rPr lang="tr-TR" sz="2400" dirty="0" err="1"/>
              <a:t>skopoletin</a:t>
            </a:r>
            <a:r>
              <a:rPr lang="tr-TR" sz="2400" dirty="0"/>
              <a:t> bulunur. Sindirim kanalını irkilterek kusma ve ishale yol açar. Öldürücü olması olasılığı yoktur. </a:t>
            </a:r>
          </a:p>
        </p:txBody>
      </p:sp>
      <p:pic>
        <p:nvPicPr>
          <p:cNvPr id="154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476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2238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97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0734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923702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Chlorophytum </a:t>
            </a:r>
            <a:r>
              <a:rPr lang="tr-TR" sz="2800" dirty="0" err="1"/>
              <a:t>spp</a:t>
            </a:r>
            <a:r>
              <a:rPr lang="tr-TR" sz="2800" dirty="0"/>
              <a:t> </a:t>
            </a:r>
            <a:br>
              <a:rPr lang="tr-TR" sz="2800" dirty="0"/>
            </a:br>
            <a:r>
              <a:rPr lang="tr-TR" sz="2800" dirty="0"/>
              <a:t>(Örümcek bitki, havayı temizleyen bitki)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5613" y="1340769"/>
            <a:ext cx="8226425" cy="4755232"/>
          </a:xfrm>
        </p:spPr>
        <p:txBody>
          <a:bodyPr/>
          <a:lstStyle/>
          <a:p>
            <a:pPr>
              <a:defRPr/>
            </a:pPr>
            <a:r>
              <a:rPr lang="tr-TR" sz="2200" dirty="0"/>
              <a:t>Günümüzde daha çok havayı temizleme amacıyla yetiştirilir. Özellikle </a:t>
            </a:r>
            <a:r>
              <a:rPr lang="tr-TR" sz="2200" u="sng" dirty="0"/>
              <a:t>kediler, </a:t>
            </a:r>
            <a:r>
              <a:rPr lang="tr-TR" sz="2200" dirty="0"/>
              <a:t>yaprak ve filizlerinde bilinmeyen toksin(</a:t>
            </a:r>
            <a:r>
              <a:rPr lang="tr-TR" sz="2200" dirty="0" err="1"/>
              <a:t>ler</a:t>
            </a:r>
            <a:r>
              <a:rPr lang="tr-TR" sz="2200" dirty="0"/>
              <a:t>)i yedikten sonra birkaç saat içinde kusma, </a:t>
            </a:r>
            <a:r>
              <a:rPr lang="tr-TR" sz="2200" dirty="0" err="1"/>
              <a:t>salivasyon</a:t>
            </a:r>
            <a:r>
              <a:rPr lang="tr-TR" sz="2200" dirty="0"/>
              <a:t>, öğürme ve kısa süreli iştahsızlık görülür. Ölüm ve ishal bildirilmemiştir. </a:t>
            </a:r>
          </a:p>
        </p:txBody>
      </p:sp>
      <p:pic>
        <p:nvPicPr>
          <p:cNvPr id="155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97" y="3356992"/>
            <a:ext cx="17335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7101"/>
            <a:ext cx="3048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9719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923702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Convallaria </a:t>
            </a:r>
            <a:r>
              <a:rPr lang="tr-TR" sz="2400" dirty="0" err="1"/>
              <a:t>majalis</a:t>
            </a:r>
            <a:br>
              <a:rPr lang="tr-TR" sz="2400" dirty="0"/>
            </a:br>
            <a:r>
              <a:rPr lang="tr-TR" sz="2400" dirty="0"/>
              <a:t> (Vadi gülü, Mayıs çiçeği, Müge, İnci çiçeği)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" y="1416050"/>
            <a:ext cx="8839200" cy="4984750"/>
          </a:xfrm>
        </p:spPr>
        <p:txBody>
          <a:bodyPr/>
          <a:lstStyle/>
          <a:p>
            <a:pPr>
              <a:defRPr/>
            </a:pPr>
            <a:r>
              <a:rPr lang="tr-TR" sz="2200" u="sng" dirty="0"/>
              <a:t>Kalp glikozitleri </a:t>
            </a:r>
            <a:r>
              <a:rPr lang="tr-TR" sz="2200" dirty="0"/>
              <a:t>(</a:t>
            </a:r>
            <a:r>
              <a:rPr lang="tr-TR" sz="2200" dirty="0" err="1"/>
              <a:t>konvallarin</a:t>
            </a:r>
            <a:r>
              <a:rPr lang="tr-TR" sz="2200" dirty="0"/>
              <a:t>, </a:t>
            </a:r>
            <a:r>
              <a:rPr lang="tr-TR" sz="2200" dirty="0" err="1"/>
              <a:t>konvallamarin</a:t>
            </a:r>
            <a:r>
              <a:rPr lang="tr-TR" sz="2200" dirty="0"/>
              <a:t>, </a:t>
            </a:r>
            <a:r>
              <a:rPr lang="tr-TR" sz="2200" dirty="0" err="1"/>
              <a:t>konvallatoksin</a:t>
            </a:r>
            <a:r>
              <a:rPr lang="tr-TR" sz="2200" dirty="0"/>
              <a:t>) ve </a:t>
            </a:r>
            <a:r>
              <a:rPr lang="tr-TR" sz="2200" u="sng" dirty="0"/>
              <a:t>irkiltici </a:t>
            </a:r>
            <a:r>
              <a:rPr lang="tr-TR" sz="2200" u="sng" dirty="0" err="1"/>
              <a:t>saponinler</a:t>
            </a:r>
            <a:r>
              <a:rPr lang="tr-TR" sz="2200" u="sng" dirty="0"/>
              <a:t> </a:t>
            </a:r>
            <a:r>
              <a:rPr lang="tr-TR" sz="2200" dirty="0"/>
              <a:t>bulunur. Sindirim kanalı bozuklukları ve ilerleyici nitelikte kalp düzensizlikleri ve ölüm. Akut durumlarda </a:t>
            </a:r>
            <a:r>
              <a:rPr lang="tr-TR" sz="2200" dirty="0" err="1"/>
              <a:t>hiperkalemi</a:t>
            </a:r>
            <a:r>
              <a:rPr lang="tr-TR" sz="2200" dirty="0"/>
              <a:t>, </a:t>
            </a:r>
            <a:r>
              <a:rPr lang="tr-TR" sz="2200" dirty="0" err="1"/>
              <a:t>gastroenterit</a:t>
            </a:r>
            <a:r>
              <a:rPr lang="tr-TR" sz="2200" dirty="0"/>
              <a:t> ve kanal boyunca </a:t>
            </a:r>
            <a:r>
              <a:rPr lang="tr-TR" sz="2200" dirty="0" err="1"/>
              <a:t>peteşiyal</a:t>
            </a:r>
            <a:r>
              <a:rPr lang="tr-TR" sz="2200" dirty="0"/>
              <a:t> kanamalar. </a:t>
            </a:r>
          </a:p>
        </p:txBody>
      </p:sp>
      <p:pic>
        <p:nvPicPr>
          <p:cNvPr id="156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6431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2667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508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1639" y="273050"/>
            <a:ext cx="8280400" cy="1067718"/>
          </a:xfrm>
        </p:spPr>
        <p:txBody>
          <a:bodyPr/>
          <a:lstStyle/>
          <a:p>
            <a:pPr>
              <a:defRPr/>
            </a:pPr>
            <a:r>
              <a:rPr lang="tr-TR" sz="2800" dirty="0" err="1"/>
              <a:t>Cyclamen</a:t>
            </a:r>
            <a:r>
              <a:rPr lang="tr-TR" sz="2800" dirty="0"/>
              <a:t> </a:t>
            </a:r>
            <a:r>
              <a:rPr lang="tr-TR" sz="2800" dirty="0" err="1"/>
              <a:t>spp</a:t>
            </a:r>
            <a:r>
              <a:rPr lang="tr-TR" sz="2800" dirty="0"/>
              <a:t> </a:t>
            </a:r>
            <a:br>
              <a:rPr lang="tr-TR" sz="2800" dirty="0"/>
            </a:br>
            <a:r>
              <a:rPr lang="tr-TR" sz="2800" dirty="0"/>
              <a:t>(Siklamen, kayan yıldız)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12776"/>
            <a:ext cx="8807896" cy="4988024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Yumru şeklindeki </a:t>
            </a:r>
            <a:r>
              <a:rPr lang="tr-TR" sz="2400" dirty="0" err="1"/>
              <a:t>rizomlarında</a:t>
            </a:r>
            <a:r>
              <a:rPr lang="tr-TR" sz="2400" dirty="0"/>
              <a:t> bulunan </a:t>
            </a:r>
            <a:r>
              <a:rPr lang="tr-TR" sz="2400" u="sng" dirty="0" err="1"/>
              <a:t>triterpen</a:t>
            </a:r>
            <a:r>
              <a:rPr lang="tr-TR" sz="2400" u="sng" dirty="0"/>
              <a:t> </a:t>
            </a:r>
            <a:r>
              <a:rPr lang="tr-TR" sz="2400" u="sng" dirty="0" err="1"/>
              <a:t>saponinler</a:t>
            </a:r>
            <a:r>
              <a:rPr lang="tr-TR" sz="2400" u="sng" dirty="0"/>
              <a:t> </a:t>
            </a:r>
            <a:r>
              <a:rPr lang="tr-TR" sz="2400" dirty="0"/>
              <a:t>sindirim kanalında </a:t>
            </a:r>
            <a:r>
              <a:rPr lang="tr-TR" sz="2400" dirty="0" err="1"/>
              <a:t>irkiltiye</a:t>
            </a:r>
            <a:r>
              <a:rPr lang="tr-TR" sz="2400" dirty="0"/>
              <a:t> neden olur. Böylece sistemik emilimi artırarak ağır zehirlenmeye yol açar. </a:t>
            </a:r>
          </a:p>
        </p:txBody>
      </p:sp>
      <p:pic>
        <p:nvPicPr>
          <p:cNvPr id="157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733800"/>
            <a:ext cx="24669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33800"/>
            <a:ext cx="18954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996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1"/>
            <a:ext cx="8226425" cy="736600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Dieffenbachia </a:t>
            </a:r>
            <a:r>
              <a:rPr lang="tr-TR" sz="2800" dirty="0" err="1"/>
              <a:t>spp</a:t>
            </a:r>
            <a:r>
              <a:rPr lang="tr-TR" sz="2800" dirty="0"/>
              <a:t> (Difenbahya)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6825"/>
            <a:ext cx="8507288" cy="5133975"/>
          </a:xfrm>
        </p:spPr>
        <p:txBody>
          <a:bodyPr/>
          <a:lstStyle/>
          <a:p>
            <a:pPr>
              <a:defRPr/>
            </a:pPr>
            <a:r>
              <a:rPr lang="tr-TR" sz="2200" dirty="0"/>
              <a:t>Tüm kısımlarında </a:t>
            </a:r>
            <a:r>
              <a:rPr lang="tr-TR" sz="2200" u="sng" dirty="0"/>
              <a:t>kalsiyum </a:t>
            </a:r>
            <a:r>
              <a:rPr lang="tr-TR" sz="2200" u="sng" dirty="0" err="1"/>
              <a:t>okzalat</a:t>
            </a:r>
            <a:r>
              <a:rPr lang="tr-TR" sz="2200" u="sng" dirty="0"/>
              <a:t> </a:t>
            </a:r>
            <a:r>
              <a:rPr lang="tr-TR" sz="2200" dirty="0"/>
              <a:t>kristalleri ve bilinmeyen </a:t>
            </a:r>
            <a:r>
              <a:rPr lang="tr-TR" sz="2200" dirty="0" err="1"/>
              <a:t>toksik</a:t>
            </a:r>
            <a:r>
              <a:rPr lang="tr-TR" sz="2200" dirty="0"/>
              <a:t> proteinler (olasılıkla </a:t>
            </a:r>
            <a:r>
              <a:rPr lang="tr-TR" sz="2200" dirty="0" err="1"/>
              <a:t>paragine</a:t>
            </a:r>
            <a:r>
              <a:rPr lang="tr-TR" sz="2200" dirty="0"/>
              <a:t> veya </a:t>
            </a:r>
            <a:r>
              <a:rPr lang="tr-TR" sz="2200" dirty="0" err="1"/>
              <a:t>proto</a:t>
            </a:r>
            <a:r>
              <a:rPr lang="tr-TR" sz="2200" dirty="0"/>
              <a:t> </a:t>
            </a:r>
            <a:r>
              <a:rPr lang="tr-TR" sz="2200" dirty="0" err="1"/>
              <a:t>anemonin</a:t>
            </a:r>
            <a:r>
              <a:rPr lang="tr-TR" sz="2200" dirty="0"/>
              <a:t> gibi) bulunur. Yenildiğinde hemen aşırı ağrı, yanma ve ağız ve boğazda yangı, iştahsızlık, kusma ve muhtemelen ishal,  dilde şişme, kafa sallama, aşırı </a:t>
            </a:r>
            <a:r>
              <a:rPr lang="tr-TR" sz="2200" dirty="0" err="1"/>
              <a:t>salivasyon</a:t>
            </a:r>
            <a:r>
              <a:rPr lang="tr-TR" sz="2200" dirty="0"/>
              <a:t> ve solunum güçlüğüyle birlikte görülür. </a:t>
            </a:r>
          </a:p>
        </p:txBody>
      </p:sp>
      <p:pic>
        <p:nvPicPr>
          <p:cNvPr id="158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29069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81469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366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tr-TR" sz="2800" dirty="0" err="1"/>
              <a:t>Euphorbia</a:t>
            </a:r>
            <a:r>
              <a:rPr lang="tr-TR" sz="2800" dirty="0"/>
              <a:t> </a:t>
            </a:r>
            <a:r>
              <a:rPr lang="tr-TR" sz="2800" dirty="0" err="1"/>
              <a:t>pulcherrima</a:t>
            </a:r>
            <a:r>
              <a:rPr lang="tr-TR" sz="2800" dirty="0"/>
              <a:t> (Atatürk Çiçeği)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" y="1524000"/>
            <a:ext cx="8763000" cy="4724400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Süt görünümlü bitki özünde bilinmeyen </a:t>
            </a:r>
            <a:r>
              <a:rPr lang="tr-TR" sz="2800" dirty="0" err="1"/>
              <a:t>toksik</a:t>
            </a:r>
            <a:r>
              <a:rPr lang="tr-TR" sz="2800" dirty="0"/>
              <a:t> öğeler </a:t>
            </a:r>
            <a:r>
              <a:rPr lang="tr-TR" sz="2800" dirty="0" err="1"/>
              <a:t>müköz</a:t>
            </a:r>
            <a:r>
              <a:rPr lang="tr-TR" sz="2800" dirty="0"/>
              <a:t> zarları irkilterek aşırı </a:t>
            </a:r>
            <a:r>
              <a:rPr lang="tr-TR" sz="2800" dirty="0" err="1"/>
              <a:t>salivasyon</a:t>
            </a:r>
            <a:r>
              <a:rPr lang="tr-TR" sz="2800" dirty="0"/>
              <a:t> ve kusmaya neden olur. Ama ölüm görülmez. </a:t>
            </a:r>
          </a:p>
        </p:txBody>
      </p:sp>
      <p:pic>
        <p:nvPicPr>
          <p:cNvPr id="160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5431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51263"/>
            <a:ext cx="2019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23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915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>
              <a:defRPr/>
            </a:pPr>
            <a:r>
              <a:rPr lang="tr-TR" sz="2800" dirty="0" err="1"/>
              <a:t>Hyacinthus</a:t>
            </a:r>
            <a:r>
              <a:rPr lang="tr-TR" sz="2800" dirty="0"/>
              <a:t> </a:t>
            </a:r>
            <a:r>
              <a:rPr lang="tr-TR" sz="2800" dirty="0" err="1"/>
              <a:t>spp</a:t>
            </a:r>
            <a:r>
              <a:rPr lang="tr-TR" sz="2800" dirty="0"/>
              <a:t> (Sümbül)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Çiçek soğanlarında kalsiyum </a:t>
            </a:r>
            <a:r>
              <a:rPr lang="tr-TR" sz="2400" dirty="0" err="1"/>
              <a:t>okzalat</a:t>
            </a:r>
            <a:r>
              <a:rPr lang="tr-TR" sz="2400" dirty="0"/>
              <a:t> kristalleri ve alkaloitler bulunur. </a:t>
            </a:r>
            <a:r>
              <a:rPr lang="tr-TR" sz="2400" dirty="0" err="1"/>
              <a:t>Toksik</a:t>
            </a:r>
            <a:r>
              <a:rPr lang="tr-TR" sz="2400" dirty="0"/>
              <a:t> dozda (çiçek soğanı) alındıktan sonra kusma, ishal ve nadiren ölüm bildirilmiştir. </a:t>
            </a:r>
          </a:p>
        </p:txBody>
      </p:sp>
      <p:pic>
        <p:nvPicPr>
          <p:cNvPr id="161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24225"/>
            <a:ext cx="20193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24225"/>
            <a:ext cx="3124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19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81075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Saponinler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defRPr/>
            </a:pPr>
            <a:r>
              <a:rPr lang="tr-TR"/>
              <a:t>Çok sayıda bitkide bulunan, glikozidik yapılı, azotsuz, çok düşük yoğunluklarda bile suyla köpüren, alyuvarları parçalayan, deri ve mukozalarla temasa geldiğinde irkilti ve yangıya yol açan maddelerdir. </a:t>
            </a:r>
          </a:p>
          <a:p>
            <a:pPr eaLnBrk="1" hangingPunct="1">
              <a:defRPr/>
            </a:pPr>
            <a:r>
              <a:rPr lang="tr-TR"/>
              <a:t>İsmi Latince </a:t>
            </a:r>
            <a:r>
              <a:rPr lang="tr-TR" b="1" i="1"/>
              <a:t>sapo</a:t>
            </a:r>
            <a:r>
              <a:rPr lang="tr-TR"/>
              <a:t>dan gelir; sabun ve giyeceklerin yıkanmasında kullanılan saponin içeren bitkileri ifade eden bir terimdir.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009105"/>
          </a:xfrm>
        </p:spPr>
        <p:txBody>
          <a:bodyPr/>
          <a:lstStyle/>
          <a:p>
            <a:pPr>
              <a:defRPr/>
            </a:pPr>
            <a:r>
              <a:rPr lang="tr-TR" sz="2800" dirty="0" err="1"/>
              <a:t>Ilex</a:t>
            </a:r>
            <a:r>
              <a:rPr lang="tr-TR" sz="2800" dirty="0"/>
              <a:t> </a:t>
            </a:r>
            <a:r>
              <a:rPr lang="tr-TR" sz="2800" dirty="0" err="1"/>
              <a:t>aquifolium</a:t>
            </a:r>
            <a:r>
              <a:rPr lang="tr-TR" sz="2800" dirty="0"/>
              <a:t>  (Çoban püskülü)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82156"/>
            <a:ext cx="8435280" cy="4844008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Yaprak, meyve ve tohumlarında </a:t>
            </a:r>
            <a:r>
              <a:rPr lang="tr-TR" sz="2400" dirty="0" err="1"/>
              <a:t>saponinler</a:t>
            </a:r>
            <a:r>
              <a:rPr lang="tr-TR" sz="2400" dirty="0"/>
              <a:t>, bir alkaloit (</a:t>
            </a:r>
            <a:r>
              <a:rPr lang="tr-TR" sz="2400" dirty="0" err="1"/>
              <a:t>teobromin</a:t>
            </a:r>
            <a:r>
              <a:rPr lang="tr-TR" sz="2400" dirty="0"/>
              <a:t>), </a:t>
            </a:r>
            <a:r>
              <a:rPr lang="tr-TR" sz="2400" dirty="0" err="1"/>
              <a:t>triterpen</a:t>
            </a:r>
            <a:r>
              <a:rPr lang="tr-TR" sz="2400" dirty="0"/>
              <a:t> bileşikler ve </a:t>
            </a:r>
            <a:r>
              <a:rPr lang="tr-TR" sz="2400" dirty="0" err="1"/>
              <a:t>digital</a:t>
            </a:r>
            <a:r>
              <a:rPr lang="tr-TR" sz="2400" dirty="0"/>
              <a:t> benzeri </a:t>
            </a:r>
            <a:r>
              <a:rPr lang="tr-TR" sz="2400" dirty="0" err="1"/>
              <a:t>kardiyotonik</a:t>
            </a:r>
            <a:r>
              <a:rPr lang="tr-TR" sz="2400" dirty="0"/>
              <a:t> etkinlik gösteren bilinmeyen bileşikler bulunur. Meyvelerinden 2 veya daha fazlasının yenilmesinden sonra karın ağrısı, kusma ve ishal görülür. Ölüm nadirdir.</a:t>
            </a:r>
          </a:p>
        </p:txBody>
      </p:sp>
      <p:pic>
        <p:nvPicPr>
          <p:cNvPr id="162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83075"/>
            <a:ext cx="261937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638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715962"/>
          </a:xfrm>
        </p:spPr>
        <p:txBody>
          <a:bodyPr/>
          <a:lstStyle/>
          <a:p>
            <a:pPr>
              <a:defRPr/>
            </a:pPr>
            <a:r>
              <a:rPr lang="tr-TR" sz="2800" dirty="0" err="1"/>
              <a:t>Kalanchoe</a:t>
            </a:r>
            <a:r>
              <a:rPr lang="tr-TR" sz="2800" dirty="0"/>
              <a:t> </a:t>
            </a:r>
            <a:r>
              <a:rPr lang="tr-TR" sz="2800" dirty="0" err="1"/>
              <a:t>spp</a:t>
            </a:r>
            <a:r>
              <a:rPr lang="tr-TR" sz="2800" dirty="0"/>
              <a:t> (</a:t>
            </a:r>
            <a:r>
              <a:rPr lang="tr-TR" sz="2800" dirty="0" err="1"/>
              <a:t>Damkoruğugiller</a:t>
            </a:r>
            <a:r>
              <a:rPr lang="tr-TR" sz="2800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4857403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Yapraklarında kalp glikozitleri (</a:t>
            </a:r>
            <a:r>
              <a:rPr lang="tr-TR" sz="2400" dirty="0" err="1"/>
              <a:t>bufodienalitler</a:t>
            </a:r>
            <a:r>
              <a:rPr lang="tr-TR" sz="2400" dirty="0"/>
              <a:t>) bulunur. </a:t>
            </a:r>
            <a:r>
              <a:rPr lang="tr-TR" sz="2400" dirty="0" err="1"/>
              <a:t>Toksik</a:t>
            </a:r>
            <a:r>
              <a:rPr lang="tr-TR" sz="2400" dirty="0"/>
              <a:t> dozda alındıktan sonra birkaç saat içerisinde depresyon, hızlı solunum, diş gıcırdatma, </a:t>
            </a:r>
            <a:r>
              <a:rPr lang="tr-TR" sz="2400" dirty="0" err="1"/>
              <a:t>ataksi</a:t>
            </a:r>
            <a:r>
              <a:rPr lang="tr-TR" sz="2400" dirty="0"/>
              <a:t>, felç, </a:t>
            </a:r>
            <a:r>
              <a:rPr lang="tr-TR" sz="2400" dirty="0" err="1"/>
              <a:t>opistotonus</a:t>
            </a:r>
            <a:r>
              <a:rPr lang="tr-TR" sz="2400" dirty="0"/>
              <a:t> (tavşan) ve ölüm (sıçan)  görülür. </a:t>
            </a:r>
          </a:p>
        </p:txBody>
      </p:sp>
      <p:pic>
        <p:nvPicPr>
          <p:cNvPr id="163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24288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13" y="3571876"/>
            <a:ext cx="28575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6105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923702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Lilium </a:t>
            </a:r>
            <a:r>
              <a:rPr lang="tr-TR" sz="2800" dirty="0" err="1"/>
              <a:t>longiflorum</a:t>
            </a:r>
            <a:r>
              <a:rPr lang="tr-TR" sz="2800" dirty="0"/>
              <a:t>  (Paskalya zambağı)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12777"/>
            <a:ext cx="8713663" cy="4713386"/>
          </a:xfrm>
        </p:spPr>
        <p:txBody>
          <a:bodyPr/>
          <a:lstStyle/>
          <a:p>
            <a:pPr>
              <a:defRPr/>
            </a:pPr>
            <a:r>
              <a:rPr lang="tr-TR" sz="2200" dirty="0"/>
              <a:t>Bilinmeyen toksinler. </a:t>
            </a:r>
            <a:r>
              <a:rPr lang="tr-TR" sz="2200" u="sng" dirty="0"/>
              <a:t>Kedilerde</a:t>
            </a:r>
            <a:r>
              <a:rPr lang="tr-TR" sz="2200" dirty="0"/>
              <a:t> alındıktan sonra 12 saat içerisinde kusma, depresyon, iştah kaybı, 2-4 gün içinde böbrek yetmezliği görülür. </a:t>
            </a:r>
            <a:r>
              <a:rPr lang="tr-TR" sz="2200" dirty="0" err="1"/>
              <a:t>Kreatinin</a:t>
            </a:r>
            <a:r>
              <a:rPr lang="tr-TR" sz="2200" dirty="0"/>
              <a:t>, BUN, fosfor ve potasyumun yükselmesi </a:t>
            </a:r>
            <a:r>
              <a:rPr lang="tr-TR" sz="2200" dirty="0" err="1"/>
              <a:t>toksisiteyi</a:t>
            </a:r>
            <a:r>
              <a:rPr lang="tr-TR" sz="2200" dirty="0"/>
              <a:t> gösterir</a:t>
            </a:r>
            <a:r>
              <a:rPr lang="tr-TR" sz="2200" u="sng" dirty="0"/>
              <a:t>. Köpek ve atlarda zehirli değildir</a:t>
            </a:r>
            <a:r>
              <a:rPr lang="tr-TR" sz="2200" dirty="0"/>
              <a:t>.</a:t>
            </a:r>
          </a:p>
        </p:txBody>
      </p:sp>
      <p:pic>
        <p:nvPicPr>
          <p:cNvPr id="164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32400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784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Philodendron </a:t>
            </a:r>
            <a:r>
              <a:rPr lang="tr-TR" sz="2800" dirty="0" err="1"/>
              <a:t>spp</a:t>
            </a:r>
            <a:r>
              <a:rPr lang="tr-TR" sz="2800" dirty="0"/>
              <a:t> (Devetabanı)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5329237"/>
          </a:xfrm>
        </p:spPr>
        <p:txBody>
          <a:bodyPr/>
          <a:lstStyle/>
          <a:p>
            <a:pPr>
              <a:defRPr/>
            </a:pPr>
            <a:r>
              <a:rPr lang="tr-TR" sz="2200" dirty="0"/>
              <a:t>Bitkinin her tarafında kalsiyum </a:t>
            </a:r>
            <a:r>
              <a:rPr lang="tr-TR" sz="2200" dirty="0" err="1"/>
              <a:t>okzalat</a:t>
            </a:r>
            <a:r>
              <a:rPr lang="tr-TR" sz="2200" dirty="0"/>
              <a:t> kristalleri ve belirlenemeyen proteinler bulunur. Yenilmesini takiben hemen ağrı, </a:t>
            </a:r>
            <a:r>
              <a:rPr lang="tr-TR" sz="2200" dirty="0" err="1"/>
              <a:t>müköz</a:t>
            </a:r>
            <a:r>
              <a:rPr lang="tr-TR" sz="2200" dirty="0"/>
              <a:t> zarlarda yerel </a:t>
            </a:r>
            <a:r>
              <a:rPr lang="tr-TR" sz="2200" dirty="0" err="1"/>
              <a:t>irkilti</a:t>
            </a:r>
            <a:r>
              <a:rPr lang="tr-TR" sz="2200" dirty="0"/>
              <a:t>, aşırı </a:t>
            </a:r>
            <a:r>
              <a:rPr lang="tr-TR" sz="2200" dirty="0" err="1"/>
              <a:t>salivasyon</a:t>
            </a:r>
            <a:r>
              <a:rPr lang="tr-TR" sz="2200" dirty="0"/>
              <a:t>, dilde ve yutakta ödem, solunum yetmezliği ve böbrek yetmezliği görülür Kedilerde </a:t>
            </a:r>
            <a:r>
              <a:rPr lang="tr-TR" sz="2200" dirty="0" err="1"/>
              <a:t>eksitabilite</a:t>
            </a:r>
            <a:r>
              <a:rPr lang="tr-TR" sz="2200" dirty="0"/>
              <a:t>, sinir spazmları, </a:t>
            </a:r>
            <a:r>
              <a:rPr lang="tr-TR" sz="2200" dirty="0" err="1"/>
              <a:t>konvülziyon</a:t>
            </a:r>
            <a:r>
              <a:rPr lang="tr-TR" sz="2200" dirty="0"/>
              <a:t> ve bazen </a:t>
            </a:r>
            <a:r>
              <a:rPr lang="tr-TR" sz="2200" dirty="0" err="1"/>
              <a:t>ensefalitis</a:t>
            </a:r>
            <a:r>
              <a:rPr lang="tr-TR" sz="2200" dirty="0"/>
              <a:t> bildirilmiştir. </a:t>
            </a:r>
          </a:p>
        </p:txBody>
      </p:sp>
      <p:pic>
        <p:nvPicPr>
          <p:cNvPr id="165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8439"/>
            <a:ext cx="29511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955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822326"/>
          </a:xfrm>
        </p:spPr>
        <p:txBody>
          <a:bodyPr/>
          <a:lstStyle/>
          <a:p>
            <a:pPr>
              <a:defRPr/>
            </a:pPr>
            <a:r>
              <a:rPr lang="tr-TR" sz="2400" dirty="0" err="1"/>
              <a:t>Phoradendron</a:t>
            </a:r>
            <a:r>
              <a:rPr lang="tr-TR" sz="2400" dirty="0"/>
              <a:t> </a:t>
            </a:r>
            <a:r>
              <a:rPr lang="tr-TR" sz="2400" dirty="0" err="1"/>
              <a:t>flavescens</a:t>
            </a:r>
            <a:r>
              <a:rPr lang="tr-TR" sz="2400" dirty="0"/>
              <a:t> (Amerikan Ökseotu)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5376"/>
            <a:ext cx="8964613" cy="5213349"/>
          </a:xfrm>
        </p:spPr>
        <p:txBody>
          <a:bodyPr/>
          <a:lstStyle/>
          <a:p>
            <a:pPr>
              <a:defRPr/>
            </a:pPr>
            <a:r>
              <a:rPr lang="tr-TR" sz="2200" dirty="0"/>
              <a:t>Bütün kısımlarında aminler (</a:t>
            </a:r>
            <a:r>
              <a:rPr lang="el-GR" sz="2200" dirty="0"/>
              <a:t>β-</a:t>
            </a:r>
            <a:r>
              <a:rPr lang="tr-TR" sz="2200" dirty="0" err="1"/>
              <a:t>feniletilamin</a:t>
            </a:r>
            <a:r>
              <a:rPr lang="tr-TR" sz="2200" dirty="0"/>
              <a:t>, </a:t>
            </a:r>
            <a:r>
              <a:rPr lang="tr-TR" sz="2200" dirty="0" err="1"/>
              <a:t>asetilkolin</a:t>
            </a:r>
            <a:r>
              <a:rPr lang="tr-TR" sz="2200" dirty="0"/>
              <a:t>, kolin ve </a:t>
            </a:r>
            <a:r>
              <a:rPr lang="tr-TR" sz="2200" dirty="0" err="1"/>
              <a:t>tiramin</a:t>
            </a:r>
            <a:r>
              <a:rPr lang="tr-TR" sz="2200" dirty="0"/>
              <a:t>), </a:t>
            </a:r>
            <a:r>
              <a:rPr lang="tr-TR" sz="2200" dirty="0" err="1"/>
              <a:t>toksik</a:t>
            </a:r>
            <a:r>
              <a:rPr lang="tr-TR" sz="2200" dirty="0"/>
              <a:t> proteinler (</a:t>
            </a:r>
            <a:r>
              <a:rPr lang="tr-TR" sz="2200" dirty="0" err="1"/>
              <a:t>viskotoksinler</a:t>
            </a:r>
            <a:r>
              <a:rPr lang="tr-TR" sz="2200" dirty="0"/>
              <a:t>) ve bilinmeyen maddeler bulunur. </a:t>
            </a:r>
            <a:r>
              <a:rPr lang="tr-TR" sz="2200" dirty="0" err="1"/>
              <a:t>Toksik</a:t>
            </a:r>
            <a:r>
              <a:rPr lang="tr-TR" sz="2200" dirty="0"/>
              <a:t> dozda yenildikten birkaç saat sonra kusma, bol ishal, </a:t>
            </a:r>
            <a:r>
              <a:rPr lang="tr-TR" sz="2200" dirty="0" err="1"/>
              <a:t>pupillerde</a:t>
            </a:r>
            <a:r>
              <a:rPr lang="tr-TR" sz="2200" dirty="0"/>
              <a:t> genişleme, ani nefes darlığı, şok ve </a:t>
            </a:r>
            <a:r>
              <a:rPr lang="tr-TR" sz="2200" dirty="0" err="1"/>
              <a:t>kardiyovaskuler</a:t>
            </a:r>
            <a:r>
              <a:rPr lang="tr-TR" sz="2200" dirty="0"/>
              <a:t> </a:t>
            </a:r>
            <a:r>
              <a:rPr lang="tr-TR" sz="2200" dirty="0" err="1"/>
              <a:t>kollapstan</a:t>
            </a:r>
            <a:r>
              <a:rPr lang="tr-TR" sz="2200" dirty="0"/>
              <a:t> ölüm görülür. </a:t>
            </a:r>
          </a:p>
        </p:txBody>
      </p:sp>
      <p:pic>
        <p:nvPicPr>
          <p:cNvPr id="166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148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148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7346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279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274639"/>
            <a:ext cx="8218487" cy="634082"/>
          </a:xfrm>
        </p:spPr>
        <p:txBody>
          <a:bodyPr/>
          <a:lstStyle/>
          <a:p>
            <a:pPr>
              <a:defRPr/>
            </a:pPr>
            <a:r>
              <a:rPr lang="tr-TR" sz="2800" dirty="0" err="1"/>
              <a:t>Rhododendron</a:t>
            </a:r>
            <a:r>
              <a:rPr lang="tr-TR" sz="2800" dirty="0"/>
              <a:t> </a:t>
            </a:r>
            <a:r>
              <a:rPr lang="tr-TR" sz="2800" dirty="0" err="1"/>
              <a:t>spp</a:t>
            </a:r>
            <a:r>
              <a:rPr lang="tr-TR" sz="2800" dirty="0"/>
              <a:t> (Orman gülleri, Açelyalar)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1655" cy="5112544"/>
          </a:xfrm>
        </p:spPr>
        <p:txBody>
          <a:bodyPr/>
          <a:lstStyle/>
          <a:p>
            <a:pPr>
              <a:defRPr/>
            </a:pPr>
            <a:r>
              <a:rPr lang="tr-TR" sz="2200" dirty="0"/>
              <a:t>Tüm kısımlarında </a:t>
            </a:r>
            <a:r>
              <a:rPr lang="tr-TR" sz="2200" dirty="0" err="1"/>
              <a:t>andromedotoksinler</a:t>
            </a:r>
            <a:r>
              <a:rPr lang="tr-TR" sz="2200" dirty="0"/>
              <a:t> (</a:t>
            </a:r>
            <a:r>
              <a:rPr lang="tr-TR" sz="2200" dirty="0" err="1"/>
              <a:t>grayanotoksinler</a:t>
            </a:r>
            <a:r>
              <a:rPr lang="tr-TR" sz="2200" dirty="0"/>
              <a:t>) bulunur. </a:t>
            </a:r>
            <a:r>
              <a:rPr lang="tr-TR" sz="2200" dirty="0" err="1"/>
              <a:t>Toksik</a:t>
            </a:r>
            <a:r>
              <a:rPr lang="tr-TR" sz="2200" dirty="0"/>
              <a:t> dozda (1 g/kg) yenilmesini takiben birkaç saat içerisinde </a:t>
            </a:r>
            <a:r>
              <a:rPr lang="tr-TR" sz="2200" dirty="0" err="1"/>
              <a:t>salivasyon</a:t>
            </a:r>
            <a:r>
              <a:rPr lang="tr-TR" sz="2200" dirty="0"/>
              <a:t>, </a:t>
            </a:r>
            <a:r>
              <a:rPr lang="tr-TR" sz="2200" dirty="0" err="1"/>
              <a:t>lakrimasyon</a:t>
            </a:r>
            <a:r>
              <a:rPr lang="tr-TR" sz="2200" dirty="0"/>
              <a:t>, kusma, ishal, solunum güçlüğü, kas zayıflığı, </a:t>
            </a:r>
            <a:r>
              <a:rPr lang="tr-TR" sz="2200" dirty="0" err="1"/>
              <a:t>konvülziyonlar</a:t>
            </a:r>
            <a:r>
              <a:rPr lang="tr-TR" sz="2200" dirty="0"/>
              <a:t>, koma ve ölüm görülür. Belirtiler birkaç gün devam edebilir ama toksinin birikici etkisi yoktur. </a:t>
            </a:r>
          </a:p>
        </p:txBody>
      </p:sp>
      <p:pic>
        <p:nvPicPr>
          <p:cNvPr id="167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0206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0188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59250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560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993775"/>
          </a:xfrm>
        </p:spPr>
        <p:txBody>
          <a:bodyPr/>
          <a:lstStyle/>
          <a:p>
            <a:pPr>
              <a:defRPr/>
            </a:pPr>
            <a:r>
              <a:rPr lang="tr-TR" sz="2800" dirty="0" err="1"/>
              <a:t>Sansevieria</a:t>
            </a:r>
            <a:r>
              <a:rPr lang="tr-TR" sz="2800" dirty="0"/>
              <a:t> </a:t>
            </a:r>
            <a:r>
              <a:rPr lang="tr-TR" sz="2800" dirty="0" err="1"/>
              <a:t>spp</a:t>
            </a:r>
            <a:r>
              <a:rPr lang="tr-TR" sz="2800" dirty="0"/>
              <a:t> (Kaynana dili)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288" y="1341438"/>
            <a:ext cx="8424862" cy="4895850"/>
          </a:xfrm>
        </p:spPr>
        <p:txBody>
          <a:bodyPr/>
          <a:lstStyle/>
          <a:p>
            <a:pPr>
              <a:defRPr/>
            </a:pPr>
            <a:r>
              <a:rPr lang="tr-TR" sz="2800" dirty="0" err="1"/>
              <a:t>Hemolitik</a:t>
            </a:r>
            <a:r>
              <a:rPr lang="tr-TR" sz="2800" dirty="0"/>
              <a:t> </a:t>
            </a:r>
            <a:r>
              <a:rPr lang="tr-TR" sz="2800" dirty="0" err="1"/>
              <a:t>saponin</a:t>
            </a:r>
            <a:r>
              <a:rPr lang="tr-TR" sz="2800" dirty="0"/>
              <a:t> ve organik asitler bulunur. Kusma, </a:t>
            </a:r>
            <a:r>
              <a:rPr lang="tr-TR" sz="2800" dirty="0" err="1"/>
              <a:t>salivasyon</a:t>
            </a:r>
            <a:r>
              <a:rPr lang="tr-TR" sz="2800" dirty="0"/>
              <a:t>, ishal ve </a:t>
            </a:r>
            <a:r>
              <a:rPr lang="tr-TR" sz="2800" dirty="0" err="1"/>
              <a:t>hemoliz</a:t>
            </a:r>
            <a:r>
              <a:rPr lang="tr-TR" sz="2800" dirty="0"/>
              <a:t>  gibi belirtiler. </a:t>
            </a:r>
          </a:p>
        </p:txBody>
      </p:sp>
      <p:pic>
        <p:nvPicPr>
          <p:cNvPr id="168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41688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90963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7362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dirty="0" err="1"/>
              <a:t>Schefflera</a:t>
            </a:r>
            <a:r>
              <a:rPr lang="tr-TR" sz="3200" dirty="0"/>
              <a:t> </a:t>
            </a:r>
            <a:r>
              <a:rPr lang="tr-TR" sz="3200" dirty="0" err="1"/>
              <a:t>spp</a:t>
            </a:r>
            <a:r>
              <a:rPr lang="tr-TR" sz="3200" dirty="0"/>
              <a:t> (Şemsiye ağacı)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040313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Yapraklarında </a:t>
            </a:r>
            <a:r>
              <a:rPr lang="tr-TR" sz="2800" dirty="0" err="1"/>
              <a:t>okzalat</a:t>
            </a:r>
            <a:r>
              <a:rPr lang="tr-TR" sz="2800" dirty="0"/>
              <a:t> bulunur. </a:t>
            </a:r>
            <a:r>
              <a:rPr lang="tr-TR" sz="2800" dirty="0" err="1"/>
              <a:t>Müköz</a:t>
            </a:r>
            <a:r>
              <a:rPr lang="tr-TR" sz="2800" dirty="0"/>
              <a:t> zarları irkiltici, </a:t>
            </a:r>
            <a:r>
              <a:rPr lang="tr-TR" sz="2800" dirty="0" err="1"/>
              <a:t>salivasyon</a:t>
            </a:r>
            <a:r>
              <a:rPr lang="tr-TR" sz="2800" dirty="0"/>
              <a:t>, iştahsızlık, kusma ve yeterince ağırsa ishal görülür. </a:t>
            </a:r>
          </a:p>
        </p:txBody>
      </p:sp>
      <p:pic>
        <p:nvPicPr>
          <p:cNvPr id="169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3463"/>
            <a:ext cx="20891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16338"/>
            <a:ext cx="24066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879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800" dirty="0"/>
              <a:t>Zamia </a:t>
            </a:r>
            <a:r>
              <a:rPr lang="tr-TR" sz="2800" dirty="0" err="1"/>
              <a:t>pumila</a:t>
            </a:r>
            <a:r>
              <a:rPr lang="tr-TR" sz="2800" dirty="0"/>
              <a:t>  (</a:t>
            </a:r>
            <a:r>
              <a:rPr lang="tr-TR" sz="2800" dirty="0" err="1"/>
              <a:t>Sikad</a:t>
            </a:r>
            <a:r>
              <a:rPr lang="tr-TR" sz="2800" dirty="0"/>
              <a:t>, </a:t>
            </a:r>
            <a:r>
              <a:rPr lang="tr-TR" sz="2800" dirty="0" err="1"/>
              <a:t>zamia</a:t>
            </a:r>
            <a:r>
              <a:rPr lang="tr-TR" sz="2800" dirty="0"/>
              <a:t>)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589239"/>
          </a:xfrm>
        </p:spPr>
        <p:txBody>
          <a:bodyPr/>
          <a:lstStyle/>
          <a:p>
            <a:pPr>
              <a:defRPr/>
            </a:pPr>
            <a:r>
              <a:rPr lang="tr-TR" sz="2200" u="sng" dirty="0"/>
              <a:t>Glikozit </a:t>
            </a:r>
            <a:r>
              <a:rPr lang="tr-TR" sz="2200" u="sng" dirty="0" err="1"/>
              <a:t>sikasin</a:t>
            </a:r>
            <a:r>
              <a:rPr lang="tr-TR" sz="2200" u="sng" dirty="0"/>
              <a:t> </a:t>
            </a:r>
            <a:r>
              <a:rPr lang="tr-TR" sz="2200" dirty="0"/>
              <a:t>ve onun  </a:t>
            </a:r>
            <a:r>
              <a:rPr lang="tr-TR" sz="2200" dirty="0" err="1"/>
              <a:t>aglikon</a:t>
            </a:r>
            <a:r>
              <a:rPr lang="tr-TR" sz="2200" dirty="0"/>
              <a:t> kısmı </a:t>
            </a:r>
            <a:r>
              <a:rPr lang="tr-TR" sz="2200" u="sng" dirty="0" err="1"/>
              <a:t>metilazoksimetanol</a:t>
            </a:r>
            <a:r>
              <a:rPr lang="tr-TR" sz="2200" dirty="0"/>
              <a:t> (farelerde kolon </a:t>
            </a:r>
            <a:r>
              <a:rPr lang="tr-TR" sz="2200" dirty="0" err="1"/>
              <a:t>karsinojeni</a:t>
            </a:r>
            <a:r>
              <a:rPr lang="tr-TR" sz="2200" dirty="0"/>
              <a:t>) bulunur. Yenilmesi karaciğer, sindirim kanalı bozuklukları ve </a:t>
            </a:r>
            <a:r>
              <a:rPr lang="tr-TR" sz="2200" dirty="0" err="1"/>
              <a:t>ataksiyle</a:t>
            </a:r>
            <a:r>
              <a:rPr lang="tr-TR" sz="2200" dirty="0"/>
              <a:t> ilgili belirtilere neden olur. Klinik belirtiler inatçı kusma, ishal, karın ağrısı, depresyon ve kas felcidir.  Sığırlarda arka ayak felciyle (yetersiz esnemeyi takiben aşırı esneme) karakterize olan nörolojik bir durum bildirilmiştir. </a:t>
            </a:r>
          </a:p>
        </p:txBody>
      </p:sp>
      <p:pic>
        <p:nvPicPr>
          <p:cNvPr id="171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16401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16438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17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Saponinler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defRPr/>
            </a:pPr>
            <a:r>
              <a:rPr lang="tr-TR" b="1" i="1" dirty="0"/>
              <a:t>Karamuk</a:t>
            </a:r>
            <a:r>
              <a:rPr lang="tr-TR" dirty="0"/>
              <a:t> bitkisinin (</a:t>
            </a:r>
            <a:r>
              <a:rPr lang="tr-TR" i="1" dirty="0" err="1"/>
              <a:t>Agrostemma</a:t>
            </a:r>
            <a:r>
              <a:rPr lang="tr-TR" i="1" dirty="0"/>
              <a:t> </a:t>
            </a:r>
            <a:r>
              <a:rPr lang="tr-TR" i="1" dirty="0" err="1"/>
              <a:t>githago</a:t>
            </a:r>
            <a:r>
              <a:rPr lang="tr-TR" dirty="0"/>
              <a:t>) tüm kısımlarında %5-7 dolayında </a:t>
            </a:r>
            <a:r>
              <a:rPr lang="tr-TR" b="1" i="1" dirty="0" err="1"/>
              <a:t>saponin</a:t>
            </a:r>
            <a:r>
              <a:rPr lang="tr-TR" dirty="0"/>
              <a:t>, </a:t>
            </a:r>
            <a:r>
              <a:rPr lang="tr-TR" b="1" i="1" dirty="0" err="1"/>
              <a:t>githagenin</a:t>
            </a:r>
            <a:r>
              <a:rPr lang="tr-TR" dirty="0"/>
              <a:t> ve </a:t>
            </a:r>
            <a:r>
              <a:rPr lang="tr-TR" b="1" i="1" dirty="0" err="1"/>
              <a:t>agrostemma</a:t>
            </a:r>
            <a:r>
              <a:rPr lang="tr-TR" b="1" i="1" dirty="0"/>
              <a:t> asidi</a:t>
            </a:r>
            <a:r>
              <a:rPr lang="tr-TR" dirty="0"/>
              <a:t> vardır.</a:t>
            </a:r>
          </a:p>
        </p:txBody>
      </p:sp>
      <p:pic>
        <p:nvPicPr>
          <p:cNvPr id="74756" name="Picture 4" descr="agrostemma%2520githago-bolderik-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933825"/>
            <a:ext cx="1800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agrostemma_githa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860800"/>
            <a:ext cx="1889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Agrostemma_githago_Saxifraga-Jan_van_der_Straate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3933825"/>
            <a:ext cx="2159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836613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Saponinler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i="1" dirty="0"/>
              <a:t>Sabunotu</a:t>
            </a:r>
            <a:r>
              <a:rPr lang="tr-TR" sz="2800" dirty="0"/>
              <a:t> bitkisinin (</a:t>
            </a:r>
            <a:r>
              <a:rPr lang="tr-TR" sz="2800" i="1" dirty="0" err="1"/>
              <a:t>Saponaria</a:t>
            </a:r>
            <a:r>
              <a:rPr lang="tr-TR" sz="2800" i="1" dirty="0"/>
              <a:t> </a:t>
            </a:r>
            <a:r>
              <a:rPr lang="tr-TR" sz="2800" i="1" dirty="0" err="1"/>
              <a:t>officinalis</a:t>
            </a:r>
            <a:r>
              <a:rPr lang="tr-TR" sz="2800" dirty="0"/>
              <a:t>) tüm kısımlarında </a:t>
            </a:r>
            <a:r>
              <a:rPr lang="tr-TR" sz="2800" b="1" i="1" dirty="0" err="1"/>
              <a:t>saponin</a:t>
            </a:r>
            <a:r>
              <a:rPr lang="tr-TR" sz="2800" dirty="0"/>
              <a:t>, </a:t>
            </a:r>
            <a:r>
              <a:rPr lang="tr-TR" sz="2800" b="1" i="1" dirty="0" err="1"/>
              <a:t>saporubrin</a:t>
            </a:r>
            <a:r>
              <a:rPr lang="tr-TR" sz="2800" dirty="0"/>
              <a:t> ve </a:t>
            </a:r>
            <a:r>
              <a:rPr lang="tr-TR" sz="2800" b="1" i="1" dirty="0" err="1"/>
              <a:t>saporubrin</a:t>
            </a:r>
            <a:r>
              <a:rPr lang="tr-TR" sz="2800" dirty="0"/>
              <a:t> </a:t>
            </a:r>
            <a:r>
              <a:rPr lang="tr-TR" sz="2800" b="1" i="1" dirty="0"/>
              <a:t>asidi</a:t>
            </a:r>
            <a:r>
              <a:rPr lang="tr-TR" sz="2800" dirty="0"/>
              <a:t> bulunur. Genellikle dere-çay kenarları gibi nemli ve gölgeli yerleri seven bitkinin yaprakları ezilip suyla çalkalandığında sabun gibi köpürür. Türkiye’de özellikle Karadeniz bölgesindeki ormanlık alanlarda rastlanır. </a:t>
            </a:r>
          </a:p>
        </p:txBody>
      </p:sp>
      <p:pic>
        <p:nvPicPr>
          <p:cNvPr id="75780" name="Picture 4" descr="saponaria-officinal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08500"/>
            <a:ext cx="20161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Saponaria_officinalis_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581525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saponaria_officinalis_495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4581525"/>
            <a:ext cx="215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zgara Silinme Efekti">
  <a:themeElements>
    <a:clrScheme name="Izgara Silinme Efekti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Izgara Silinme Efekt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zgara Silinme Efekti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ğ Zirvesi">
  <a:themeElements>
    <a:clrScheme name="Dağ Zirvesi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Dağ Zirves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ğ Zirvesi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üre">
  <a:themeElements>
    <a:clrScheme name="Kür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Kür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ür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3235</TotalTime>
  <Words>3327</Words>
  <Application>Microsoft Office PowerPoint</Application>
  <PresentationFormat>Ekran Gösterisi (4:3)</PresentationFormat>
  <Paragraphs>311</Paragraphs>
  <Slides>78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78</vt:i4>
      </vt:variant>
    </vt:vector>
  </HeadingPairs>
  <TitlesOfParts>
    <vt:vector size="88" baseType="lpstr">
      <vt:lpstr>Arial</vt:lpstr>
      <vt:lpstr>Calibri</vt:lpstr>
      <vt:lpstr>Calibri Light</vt:lpstr>
      <vt:lpstr>Times New Roman</vt:lpstr>
      <vt:lpstr>Verdana</vt:lpstr>
      <vt:lpstr>Wingdings</vt:lpstr>
      <vt:lpstr>Izgara Silinme Efekti</vt:lpstr>
      <vt:lpstr>Dağ Zirvesi</vt:lpstr>
      <vt:lpstr>Küre</vt:lpstr>
      <vt:lpstr>Office Teması</vt:lpstr>
      <vt:lpstr>BİTKİSEL ZEHİRLER-Devam</vt:lpstr>
      <vt:lpstr>Pıtrak (Xanthium spinosum L)</vt:lpstr>
      <vt:lpstr>Pıtrak</vt:lpstr>
      <vt:lpstr>Pıtrak</vt:lpstr>
      <vt:lpstr>Pıtrak</vt:lpstr>
      <vt:lpstr>Pıtrak</vt:lpstr>
      <vt:lpstr>Saponinler</vt:lpstr>
      <vt:lpstr>Saponinler</vt:lpstr>
      <vt:lpstr>Saponinler</vt:lpstr>
      <vt:lpstr>Saponinler</vt:lpstr>
      <vt:lpstr>Saponinler</vt:lpstr>
      <vt:lpstr>Saponinler</vt:lpstr>
      <vt:lpstr>Saponinler</vt:lpstr>
      <vt:lpstr>Solanin vb glikozitler (Gliko-alkaloitler)</vt:lpstr>
      <vt:lpstr>Solanin vb glikozitler</vt:lpstr>
      <vt:lpstr>Solanin vb glikozitler</vt:lpstr>
      <vt:lpstr>Solanin vb glikozitler</vt:lpstr>
      <vt:lpstr>Solanin vb glikozitler</vt:lpstr>
      <vt:lpstr>Solanin vb glikozitler</vt:lpstr>
      <vt:lpstr>Solanin vb glikozitler</vt:lpstr>
      <vt:lpstr>Solanin vb glikozitler</vt:lpstr>
      <vt:lpstr>Solanin vb glikozitler</vt:lpstr>
      <vt:lpstr>Gossipol</vt:lpstr>
      <vt:lpstr>Gossipol</vt:lpstr>
      <vt:lpstr>Gossipol</vt:lpstr>
      <vt:lpstr>Gossipol</vt:lpstr>
      <vt:lpstr>Gossipol</vt:lpstr>
      <vt:lpstr>Gossipol</vt:lpstr>
      <vt:lpstr>Gossipol</vt:lpstr>
      <vt:lpstr>PowerPoint Sunusu</vt:lpstr>
      <vt:lpstr>Tanen (Tannik asit)</vt:lpstr>
      <vt:lpstr>Tanen</vt:lpstr>
      <vt:lpstr>Tanen</vt:lpstr>
      <vt:lpstr>Tanen</vt:lpstr>
      <vt:lpstr>Işığa Duyarlı Kılan Bitkiler</vt:lpstr>
      <vt:lpstr>Primer Işığa Duyarlılık</vt:lpstr>
      <vt:lpstr>Primer Işığa Duyarlılık</vt:lpstr>
      <vt:lpstr>Primer Işığa Duyarlılık</vt:lpstr>
      <vt:lpstr>Sekonder Işığa Duyarlılık</vt:lpstr>
      <vt:lpstr>Türkiye’de yetişen ve primer ışığa duyarlı kılıcı madde     taşıyan başlıca bitki türleri ve etkin maddeleri</vt:lpstr>
      <vt:lpstr>Işığa Duyarlı Kılan Bitkiler</vt:lpstr>
      <vt:lpstr>Işığa Duyarlı Kılan Bitkiler</vt:lpstr>
      <vt:lpstr>Işığa Duyarlı Kılan Bitkilerle Zehirlenmede Klinik Belirtiler</vt:lpstr>
      <vt:lpstr>Hayvanlarda Fotosensitizasyon</vt:lpstr>
      <vt:lpstr>Işığa Duyarlı Kılan Bitkiler</vt:lpstr>
      <vt:lpstr>Risin</vt:lpstr>
      <vt:lpstr>Risin</vt:lpstr>
      <vt:lpstr>Risin</vt:lpstr>
      <vt:lpstr>Risin</vt:lpstr>
      <vt:lpstr>Risin</vt:lpstr>
      <vt:lpstr>Risin</vt:lpstr>
      <vt:lpstr>Vitamin Kullanımını Bozan Maddeler</vt:lpstr>
      <vt:lpstr>Fitik asit, </vt:lpstr>
      <vt:lpstr>Fitik Asit</vt:lpstr>
      <vt:lpstr>Fitik Asit</vt:lpstr>
      <vt:lpstr>Okzalik asit</vt:lpstr>
      <vt:lpstr>Adenum obesum (Çöl gölü)</vt:lpstr>
      <vt:lpstr>Agapanthus orientalis  (Doğu zambağı)</vt:lpstr>
      <vt:lpstr>Agave americana (Asırlık Bitki)</vt:lpstr>
      <vt:lpstr>Aloe barbadensis  (Sarısabır, ödağacı)</vt:lpstr>
      <vt:lpstr>Brunfelsia pauciflora Floribunda  (Dün-bugün-yarın)</vt:lpstr>
      <vt:lpstr>Caladium spp (Kaladyum, Melek kanadı )</vt:lpstr>
      <vt:lpstr>Capsicum annuum (Biber)</vt:lpstr>
      <vt:lpstr>Chlorophytum spp  (Örümcek bitki, havayı temizleyen bitki)  </vt:lpstr>
      <vt:lpstr>Convallaria majalis  (Vadi gülü, Mayıs çiçeği, Müge, İnci çiçeği)</vt:lpstr>
      <vt:lpstr>Cyclamen spp  (Siklamen, kayan yıldız)</vt:lpstr>
      <vt:lpstr>Dieffenbachia spp (Difenbahya)</vt:lpstr>
      <vt:lpstr>Euphorbia pulcherrima (Atatürk Çiçeği)</vt:lpstr>
      <vt:lpstr>Hyacinthus spp (Sümbül)</vt:lpstr>
      <vt:lpstr>Ilex aquifolium  (Çoban püskülü)</vt:lpstr>
      <vt:lpstr>Kalanchoe spp (Damkoruğugiller)</vt:lpstr>
      <vt:lpstr>Lilium longiflorum  (Paskalya zambağı)</vt:lpstr>
      <vt:lpstr>Philodendron spp (Devetabanı) </vt:lpstr>
      <vt:lpstr>Phoradendron flavescens (Amerikan Ökseotu)</vt:lpstr>
      <vt:lpstr>Rhododendron spp (Orman gülleri, Açelyalar)</vt:lpstr>
      <vt:lpstr>Sansevieria spp (Kaynana dili)</vt:lpstr>
      <vt:lpstr>Schefflera spp (Şemsiye ağacı)</vt:lpstr>
      <vt:lpstr>Zamia pumila  (Sikad, zamia) </vt:lpstr>
    </vt:vector>
  </TitlesOfParts>
  <Company>M.ßaran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BİTKİSEL ZEHİRLER</dc:title>
  <dc:creator>pc</dc:creator>
  <cp:lastModifiedBy>Ayhan Filazi</cp:lastModifiedBy>
  <cp:revision>114</cp:revision>
  <dcterms:created xsi:type="dcterms:W3CDTF">2009-04-05T20:05:33Z</dcterms:created>
  <dcterms:modified xsi:type="dcterms:W3CDTF">2024-11-17T18:40:13Z</dcterms:modified>
</cp:coreProperties>
</file>