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0" r:id="rId4"/>
    <p:sldId id="280" r:id="rId5"/>
    <p:sldId id="291" r:id="rId6"/>
    <p:sldId id="281" r:id="rId7"/>
    <p:sldId id="282" r:id="rId8"/>
    <p:sldId id="283" r:id="rId9"/>
    <p:sldId id="284" r:id="rId10"/>
    <p:sldId id="295" r:id="rId11"/>
    <p:sldId id="285" r:id="rId12"/>
    <p:sldId id="293" r:id="rId13"/>
    <p:sldId id="286" r:id="rId14"/>
    <p:sldId id="298" r:id="rId15"/>
    <p:sldId id="287" r:id="rId16"/>
    <p:sldId id="296" r:id="rId17"/>
    <p:sldId id="29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D644FD-2E84-9032-6BA9-90B604D93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6ACFEB5-DE57-B402-39CC-2A76FAA2A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46D1BD-208B-2F17-B6A5-344531DD4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C6782E-9B08-6C8F-F6D8-D4BA4373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9254C7-8A82-20D9-8209-80D08F53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55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D8DD59-E6AF-59C3-212C-0DC0FAC88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87DE18D-4FE3-DCF3-EED5-111D01202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6CD27A-3BF1-D7B4-1CDA-EA9E8490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A17919-5675-D505-DAFA-7827809F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F99921-F887-A518-A915-E81501FAF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500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1FAA2C6-9869-EC72-4744-BE6035F164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05D3D3-C347-314A-0D2A-7695F0612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500D1C-D216-1B49-66BE-DCB297ACA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208EC8-58FF-A296-5843-88B6AE65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5477DB-42B0-C5A2-348D-24F8A57C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339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406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B6ACC-8B90-0916-0AA9-DBC91BA85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3AA99F-BC78-6D59-239D-019EE97B4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4ECC17-2930-B606-3556-7BE55D161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B501FB-6E28-3DC7-A23A-2A46B800F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E5A274-7E65-E44C-B70F-566671E4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92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44C377-CBD4-8095-044D-EFB854CBD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CEDC92-8DDD-C2AD-87F0-BC60745B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D8F33F-B62F-D989-4C57-FE93B5DA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FACE89-D3D9-5A17-D021-AEF82EED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DF5FF9-12C2-32BD-B46C-9762F16B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175D00-E3B6-76ED-0D13-08A807AD8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A22D05-CB85-E4BE-A13F-F3225B2AB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4216B84-4BD2-E80F-1747-F75DFC190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71FFE3-D3B7-EA88-765D-F8F40E1FA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D66FB8D-16BC-032D-E523-5857D762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4B0B1A-2761-0DA3-7DA3-02D7EDC60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65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AA65B6-7DA7-9DC3-D114-61AE2E873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D88BEE-FF53-A636-25FE-3FBBD2220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D80A82-F5BE-AABC-3537-759126FCB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163764A-2C89-1141-D30B-1C2BE987E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9FC49EE-FA7D-DCA3-B35A-09DFA6EF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EDD9D0F-36C5-6F2E-560B-8E2EB2245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C553D77-013D-4FB9-8727-71427183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427084C-F38C-DE20-DFC0-4FA089F4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28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FE8509-8771-A299-CB9D-2C6DC4A6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9D06223-6DCE-61E6-2A7F-ED5DC88B0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53FBC9F-32F6-5A14-7B4F-3DDDA1DC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B345775-4298-B8BD-921D-9D316589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26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4536CAF-ADDA-6136-4187-2742AC03A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2D07127-A169-4B30-4163-F91C4AF29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9CA185F-4829-6473-84A9-08FC30EE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65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34845C-3E34-EBC7-8112-2EE1BE32C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ACFA37-CD18-4B38-85BC-8D9334818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C91B950-F22F-E041-69EC-8982ADEE6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6486EF-4B0E-9A7D-A1FF-8AD3D9FF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D004EF-932F-7810-9682-A902D70E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DA7A5B-F424-CE23-DD22-88E11C43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25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4B7CEC-7A49-8381-E941-CF9EC1D5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D53952B-7323-7BFF-34EF-7046549FE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A4C0FB5-A7E7-0C07-F741-763EBAF75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60A1D6-61F3-D476-00CB-475454235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8A0135-A98B-0CD9-8592-F4115C264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E83E451-2DD8-4A3A-6907-4894F83F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3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97B5E09-944F-D9AA-51F2-C01249E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FD94CF2-070B-E1D1-56DE-A22FC68D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92494B5-142F-AA6D-3F3A-A985B941B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0360-0813-480A-B8B1-9101F752D1F0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54EADC-F9F1-09DD-C95F-EEF786FE2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59183A-A808-5EE7-7D5C-A5676BFDB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F368C-1293-40EF-A645-03EC21D15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42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7D8622-D751-D50D-C1E8-769DAF92C3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A97A93E-8761-685D-0864-2F859B8577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73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28601"/>
            <a:ext cx="4872822" cy="373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2250558"/>
            <a:ext cx="376047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31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11445" y="1007490"/>
            <a:ext cx="2171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Or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t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1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Çağ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'd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2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8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S</a:t>
            </a:r>
            <a:r>
              <a:rPr b="1" u="heavy" spc="-10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</a:t>
            </a:r>
            <a:r>
              <a:rPr b="1" u="heavy" spc="-11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s</a:t>
            </a:r>
            <a:r>
              <a:rPr b="1" u="heavy" spc="-13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y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l</a:t>
            </a:r>
            <a:r>
              <a:rPr b="1" u="heavy" spc="-23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22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Y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p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ı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4240" y="1585925"/>
            <a:ext cx="5670550" cy="33147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69900" algn="l"/>
              </a:tabLst>
            </a:pPr>
            <a:r>
              <a:rPr sz="2000" dirty="0">
                <a:solidFill>
                  <a:srgbClr val="A9A47B"/>
                </a:solidFill>
                <a:latin typeface="Calibri"/>
                <a:cs typeface="Calibri"/>
              </a:rPr>
              <a:t>1.	</a:t>
            </a:r>
            <a:r>
              <a:rPr sz="2000" spc="-5" dirty="0">
                <a:latin typeface="Calibri"/>
                <a:cs typeface="Calibri"/>
              </a:rPr>
              <a:t>«Asiller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(Soylular),</a:t>
            </a:r>
            <a:r>
              <a:rPr sz="2000" spc="-10" dirty="0">
                <a:latin typeface="Calibri"/>
                <a:cs typeface="Calibri"/>
              </a:rPr>
              <a:t> siyasi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sosyal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haklara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sahipler,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5890" y="2257171"/>
            <a:ext cx="7842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akla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96096" y="3202306"/>
            <a:ext cx="6464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so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sy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74241" y="2257171"/>
            <a:ext cx="6068695" cy="156901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469900" marR="128905" indent="-457834">
              <a:lnSpc>
                <a:spcPts val="2160"/>
              </a:lnSpc>
              <a:spcBef>
                <a:spcPts val="375"/>
              </a:spcBef>
              <a:buClr>
                <a:srgbClr val="A9A47B"/>
              </a:buClr>
              <a:buFontTx/>
              <a:buAutoNum type="arabicPeriod" startAt="2"/>
              <a:tabLst>
                <a:tab pos="469900" algn="l"/>
                <a:tab pos="470534" algn="l"/>
                <a:tab pos="1492250" algn="l"/>
                <a:tab pos="2082164" algn="l"/>
                <a:tab pos="3295650" algn="l"/>
                <a:tab pos="4079240" algn="l"/>
                <a:tab pos="4479925" algn="l"/>
                <a:tab pos="538226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Ra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ipl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r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in	adam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ı),	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al	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	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ısmen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si 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sahipler,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10"/>
              </a:spcBef>
              <a:buClr>
                <a:srgbClr val="A9A47B"/>
              </a:buClr>
              <a:buFont typeface="Calibri"/>
              <a:buAutoNum type="arabicPeriod" startAt="2"/>
            </a:pPr>
            <a:endParaRPr sz="2550">
              <a:solidFill>
                <a:prstClr val="black"/>
              </a:solidFill>
              <a:latin typeface="Calibri"/>
              <a:cs typeface="Calibri"/>
            </a:endParaRPr>
          </a:p>
          <a:p>
            <a:pPr marL="469900" marR="5080" indent="-457834">
              <a:lnSpc>
                <a:spcPts val="2160"/>
              </a:lnSpc>
              <a:buClr>
                <a:srgbClr val="A9A47B"/>
              </a:buClr>
              <a:buFontTx/>
              <a:buAutoNum type="arabicPeriod" startAt="2"/>
              <a:tabLst>
                <a:tab pos="469900" algn="l"/>
                <a:tab pos="470534" algn="l"/>
                <a:tab pos="1704339" algn="l"/>
                <a:tab pos="2900680" algn="l"/>
                <a:tab pos="3934460" algn="l"/>
                <a:tab pos="5339715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Burju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alar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(ş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hir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spc="-17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,	ti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et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ğ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aşanlar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,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sadece 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haklara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sahipler,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74240" y="4147261"/>
            <a:ext cx="6864984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  <a:tabLst>
                <a:tab pos="469900" algn="l"/>
                <a:tab pos="2731770" algn="l"/>
              </a:tabLst>
            </a:pPr>
            <a:r>
              <a:rPr sz="2000" dirty="0">
                <a:solidFill>
                  <a:srgbClr val="A9A47B"/>
                </a:solidFill>
                <a:latin typeface="Calibri"/>
                <a:cs typeface="Calibri"/>
              </a:rPr>
              <a:t>4.	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Köylüler:</a:t>
            </a:r>
            <a:r>
              <a:rPr sz="2000" spc="5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a)</a:t>
            </a:r>
            <a:r>
              <a:rPr sz="2000" spc="5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Serbest	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köylüler,</a:t>
            </a:r>
            <a:r>
              <a:rPr sz="2000" spc="5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sosyal</a:t>
            </a:r>
            <a:r>
              <a:rPr sz="2000" spc="5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hakları</a:t>
            </a:r>
            <a:r>
              <a:rPr sz="2000" spc="5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var,</a:t>
            </a:r>
            <a:r>
              <a:rPr sz="2000" spc="5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b)</a:t>
            </a:r>
            <a:r>
              <a:rPr sz="2000" spc="5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Sertler,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 marL="469900">
              <a:lnSpc>
                <a:spcPts val="2280"/>
              </a:lnSpc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(esirler),</a:t>
            </a:r>
            <a:r>
              <a:rPr sz="2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ne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sosyal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ne de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siyasi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haklara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sahipler»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58339" y="5459069"/>
            <a:ext cx="62357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YararlanılanKaynak:</a:t>
            </a:r>
            <a:r>
              <a:rPr sz="1500" b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Bedirhan,Y.</a:t>
            </a:r>
            <a:r>
              <a:rPr sz="1500" spc="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2012.Ortaçağ</a:t>
            </a:r>
            <a:r>
              <a:rPr sz="1500" spc="-2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Tarihi.İstanbul:</a:t>
            </a:r>
            <a:r>
              <a:rPr sz="15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Nobel</a:t>
            </a:r>
            <a:r>
              <a:rPr sz="1500" spc="-18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Yayınları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571058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152400"/>
            <a:ext cx="783027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1" y="1007490"/>
            <a:ext cx="7301865" cy="4300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6355" algn="ctr">
              <a:spcBef>
                <a:spcPts val="100"/>
              </a:spcBef>
            </a:pP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Or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t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1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Çağ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'd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2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E</a:t>
            </a:r>
            <a:r>
              <a:rPr b="1" u="heavy" spc="-13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k</a:t>
            </a:r>
            <a:r>
              <a:rPr b="1" u="heavy" spc="-10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n</a:t>
            </a:r>
            <a:r>
              <a:rPr b="1" u="heavy" spc="-10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m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i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k</a:t>
            </a:r>
            <a:r>
              <a:rPr b="1" u="heavy" spc="-24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22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Y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p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ı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>
              <a:spcBef>
                <a:spcPts val="50"/>
              </a:spcBef>
            </a:pPr>
            <a:endParaRPr sz="2250">
              <a:solidFill>
                <a:prstClr val="black"/>
              </a:solidFill>
              <a:latin typeface="Cambria"/>
              <a:cs typeface="Cambria"/>
            </a:endParaRPr>
          </a:p>
          <a:p>
            <a:pPr marL="241300" marR="5080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«Avrupa'da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paranın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azlığı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taşıt vasıtalarının kıtlığı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ile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sınırlı kalmış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olan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özellikle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hafif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az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bulunur,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taşınması 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kolay,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çok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kâr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bırakan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maddeler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üzerinden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yapılıyordu.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2000" spc="4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eşyasının</a:t>
            </a:r>
            <a:r>
              <a:rPr sz="2000" spc="4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çoğu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deniz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yoluyla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uzak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ülkelerden</a:t>
            </a:r>
            <a:r>
              <a:rPr sz="2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getiriliyordu».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10"/>
              </a:spcBef>
              <a:buClr>
                <a:srgbClr val="A9A47B"/>
              </a:buClr>
              <a:buFont typeface="Arial MT"/>
              <a:buChar char="•"/>
            </a:pPr>
            <a:endParaRPr sz="235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5080" indent="-228600" algn="just">
              <a:lnSpc>
                <a:spcPct val="8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«Büyük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ticaret yolu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ilk önce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Akdeniz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olmuştu.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İtalyan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gemicileri önce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İstanbul'dan,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sonraları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Suriye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İskenderiye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limanlarından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doğunun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mallarım, fildişi,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kıymetli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taşlar,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inciler,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cam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eşya,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ıtriyat,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buhur,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tıbbi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eczalar,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şap,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biber,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tarçın,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Hindistan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cevizi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4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kuru</a:t>
            </a:r>
            <a:r>
              <a:rPr sz="2000" spc="4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karanfil</a:t>
            </a:r>
            <a:r>
              <a:rPr sz="2000" spc="4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gibi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şeyleri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gidip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alırlardı».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5"/>
              </a:spcBef>
              <a:buClr>
                <a:srgbClr val="A9A47B"/>
              </a:buClr>
              <a:buFont typeface="Arial MT"/>
              <a:buChar char="•"/>
            </a:pPr>
            <a:endParaRPr sz="230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5080" indent="-228600" algn="just">
              <a:lnSpc>
                <a:spcPts val="192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«Bu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şekilde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İtalya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limanlarına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getirilen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mallar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Avrupa'ya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iki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yoldan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dağıtılırdı.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Elden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ele geçen malların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pahalılığı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fakir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halkın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bunlardan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faydalanması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önlemekteydi».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78" y="5924803"/>
            <a:ext cx="62357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YararlanılanKaynak:</a:t>
            </a:r>
            <a:r>
              <a:rPr sz="1500" b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Bedirhan,Y.</a:t>
            </a:r>
            <a:r>
              <a:rPr sz="1500" spc="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2012.Ortaçağ</a:t>
            </a:r>
            <a:r>
              <a:rPr sz="1500" spc="-2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Tarihi.İstanbul:</a:t>
            </a:r>
            <a:r>
              <a:rPr sz="15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Nobel</a:t>
            </a:r>
            <a:r>
              <a:rPr sz="1500" spc="-18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Yayınları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92525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4400"/>
            <a:ext cx="858875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0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1" y="1616787"/>
            <a:ext cx="7350125" cy="2640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 algn="just">
              <a:spcBef>
                <a:spcPts val="9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«Güzel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Sanatlar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Çağ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Avrupası'nda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güzel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sanatlar içinde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mimarlık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başta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0" dirty="0">
                <a:solidFill>
                  <a:srgbClr val="2E2B1F"/>
                </a:solidFill>
                <a:latin typeface="Calibri"/>
                <a:cs typeface="Calibri"/>
              </a:rPr>
              <a:t>gelir.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2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devirde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tüm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Avrupa'da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yapı,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kilise, </a:t>
            </a:r>
            <a:r>
              <a:rPr sz="2200" spc="-4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 err="1">
                <a:solidFill>
                  <a:srgbClr val="2E2B1F"/>
                </a:solidFill>
                <a:latin typeface="Calibri"/>
                <a:cs typeface="Calibri"/>
              </a:rPr>
              <a:t>manast</a:t>
            </a:r>
            <a:r>
              <a:rPr lang="tr-TR" sz="2200" spc="-10" dirty="0">
                <a:solidFill>
                  <a:srgbClr val="2E2B1F"/>
                </a:solidFill>
                <a:latin typeface="Calibri"/>
                <a:cs typeface="Calibri"/>
              </a:rPr>
              <a:t>ır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2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şatolar,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iki</a:t>
            </a:r>
            <a:r>
              <a:rPr sz="22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mimari</a:t>
            </a:r>
            <a:r>
              <a:rPr sz="22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üslûpta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yapılmışlardır».</a:t>
            </a:r>
            <a:endParaRPr sz="22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35"/>
              </a:spcBef>
              <a:buClr>
                <a:srgbClr val="A9A47B"/>
              </a:buClr>
              <a:buFont typeface="Arial MT"/>
              <a:buChar char="•"/>
            </a:pPr>
            <a:endParaRPr sz="30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indent="-228600"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r>
              <a:rPr sz="22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Roma</a:t>
            </a:r>
            <a:r>
              <a:rPr sz="22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0" dirty="0">
                <a:solidFill>
                  <a:srgbClr val="2E2B1F"/>
                </a:solidFill>
                <a:latin typeface="Calibri"/>
                <a:cs typeface="Calibri"/>
              </a:rPr>
              <a:t>Tarzı</a:t>
            </a:r>
            <a:endParaRPr sz="22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30"/>
              </a:spcBef>
              <a:buClr>
                <a:srgbClr val="A9A47B"/>
              </a:buClr>
              <a:buFont typeface="Arial MT"/>
              <a:buChar char="•"/>
            </a:pPr>
            <a:endParaRPr sz="30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indent="-228600"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b.</a:t>
            </a:r>
            <a:r>
              <a:rPr sz="22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Gotik </a:t>
            </a:r>
            <a:r>
              <a:rPr sz="2200" spc="-40" dirty="0">
                <a:solidFill>
                  <a:srgbClr val="2E2B1F"/>
                </a:solidFill>
                <a:latin typeface="Calibri"/>
                <a:cs typeface="Calibri"/>
              </a:rPr>
              <a:t>Tarzı</a:t>
            </a:r>
            <a:endParaRPr sz="2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4473" y="5497474"/>
            <a:ext cx="62357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YararlanılanKaynak:</a:t>
            </a:r>
            <a:r>
              <a:rPr sz="1500" b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Bedirhan,Y.</a:t>
            </a:r>
            <a:r>
              <a:rPr sz="1500" spc="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2012.Ortaçağ</a:t>
            </a:r>
            <a:r>
              <a:rPr sz="1500" spc="-2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Tarihi.İstanbul:</a:t>
            </a:r>
            <a:r>
              <a:rPr sz="15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Nobel</a:t>
            </a:r>
            <a:r>
              <a:rPr sz="1500" spc="-18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Yayınları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5876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1" y="3505201"/>
            <a:ext cx="5449957" cy="3133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209925"/>
            <a:ext cx="2571750" cy="3429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11555"/>
            <a:ext cx="4343400" cy="32575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19017" y="1655664"/>
            <a:ext cx="162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41300" indent="-228600"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lang="tr-TR" spc="-5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r>
              <a:rPr lang="tr-TR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lang="tr-TR" spc="-20" dirty="0">
                <a:solidFill>
                  <a:srgbClr val="2E2B1F"/>
                </a:solidFill>
                <a:latin typeface="Calibri"/>
                <a:cs typeface="Calibri"/>
              </a:rPr>
              <a:t>Roma</a:t>
            </a:r>
            <a:r>
              <a:rPr lang="tr-TR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lang="tr-TR" spc="-40" dirty="0">
                <a:solidFill>
                  <a:srgbClr val="2E2B1F"/>
                </a:solidFill>
                <a:latin typeface="Calibri"/>
                <a:cs typeface="Calibri"/>
              </a:rPr>
              <a:t>Tarzı</a:t>
            </a:r>
            <a:endParaRPr lang="tr-TR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1694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928" y="228601"/>
            <a:ext cx="4344922" cy="6524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519487"/>
            <a:ext cx="4286250" cy="3222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018" y="457201"/>
            <a:ext cx="4261432" cy="28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42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3836" y="86189"/>
            <a:ext cx="4138364" cy="99770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45" dirty="0"/>
              <a:t>T</a:t>
            </a:r>
            <a:r>
              <a:rPr lang="tr-TR" sz="3200" spc="-45" dirty="0"/>
              <a:t>ARİHİ</a:t>
            </a:r>
            <a:br>
              <a:rPr lang="tr-TR" sz="3200" spc="-45" dirty="0"/>
            </a:br>
            <a:r>
              <a:rPr lang="tr-TR" sz="3200" spc="-45" dirty="0"/>
              <a:t>Orta Çağ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2060213" y="1207008"/>
            <a:ext cx="1779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spcBef>
                <a:spcPts val="100"/>
              </a:spcBef>
              <a:buFont typeface="Arial MT"/>
              <a:buChar char="•"/>
              <a:tabLst>
                <a:tab pos="354965" algn="l"/>
                <a:tab pos="885190" algn="l"/>
              </a:tabLst>
            </a:pPr>
            <a:r>
              <a:rPr sz="2400" spc="-25" dirty="0">
                <a:latin typeface="Calibri"/>
                <a:cs typeface="Calibri"/>
              </a:rPr>
              <a:t>Bir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Avrupa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02103" y="1207008"/>
            <a:ext cx="6126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414145" algn="l"/>
                <a:tab pos="2776220" algn="l"/>
                <a:tab pos="3251200" algn="l"/>
                <a:tab pos="4239260" algn="l"/>
              </a:tabLst>
            </a:pPr>
            <a:r>
              <a:rPr sz="2400" spc="-10" dirty="0">
                <a:latin typeface="Calibri"/>
                <a:cs typeface="Calibri"/>
              </a:rPr>
              <a:t>Kimliğinin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olduğunu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ve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bunun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kaynaklarından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60214" y="1572768"/>
            <a:ext cx="8076565" cy="474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890" algn="just"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birinin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ortak</a:t>
            </a:r>
            <a:r>
              <a:rPr sz="2400" spc="4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bir</a:t>
            </a:r>
            <a:r>
              <a:rPr sz="2400" spc="4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Avrupa</a:t>
            </a:r>
            <a:r>
              <a:rPr sz="2400" spc="4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tarihi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olduğunu</a:t>
            </a:r>
            <a:r>
              <a:rPr sz="2400" spc="4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söyleyenlerin</a:t>
            </a:r>
            <a:r>
              <a:rPr sz="2400" spc="4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sıkça </a:t>
            </a:r>
            <a:r>
              <a:rPr sz="2400" dirty="0">
                <a:latin typeface="Calibri"/>
                <a:cs typeface="Calibri"/>
              </a:rPr>
              <a:t>dile</a:t>
            </a:r>
            <a:r>
              <a:rPr sz="2400" spc="380" dirty="0">
                <a:latin typeface="Calibri"/>
                <a:cs typeface="Calibri"/>
              </a:rPr>
              <a:t>   </a:t>
            </a:r>
            <a:r>
              <a:rPr sz="2400" dirty="0">
                <a:latin typeface="Calibri"/>
                <a:cs typeface="Calibri"/>
              </a:rPr>
              <a:t>getirdiği</a:t>
            </a:r>
            <a:r>
              <a:rPr sz="2400" spc="375" dirty="0">
                <a:latin typeface="Calibri"/>
                <a:cs typeface="Calibri"/>
              </a:rPr>
              <a:t>   </a:t>
            </a:r>
            <a:r>
              <a:rPr sz="2400" dirty="0">
                <a:latin typeface="Calibri"/>
                <a:cs typeface="Calibri"/>
              </a:rPr>
              <a:t>temalara</a:t>
            </a:r>
            <a:r>
              <a:rPr sz="2400" spc="380" dirty="0">
                <a:latin typeface="Calibri"/>
                <a:cs typeface="Calibri"/>
              </a:rPr>
              <a:t>   </a:t>
            </a:r>
            <a:r>
              <a:rPr sz="2400" dirty="0">
                <a:latin typeface="Calibri"/>
                <a:cs typeface="Calibri"/>
              </a:rPr>
              <a:t>göre</a:t>
            </a:r>
            <a:r>
              <a:rPr sz="2400" spc="37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Orta</a:t>
            </a:r>
            <a:r>
              <a:rPr sz="2400" b="1" spc="38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Çağın</a:t>
            </a:r>
            <a:r>
              <a:rPr sz="2400" b="1" spc="370" dirty="0">
                <a:latin typeface="Calibri"/>
                <a:cs typeface="Calibri"/>
              </a:rPr>
              <a:t>   </a:t>
            </a:r>
            <a:r>
              <a:rPr sz="2400" spc="-10" dirty="0">
                <a:latin typeface="Calibri"/>
                <a:cs typeface="Calibri"/>
              </a:rPr>
              <a:t>başlangıç </a:t>
            </a:r>
            <a:r>
              <a:rPr sz="2400" dirty="0">
                <a:latin typeface="Calibri"/>
                <a:cs typeface="Calibri"/>
              </a:rPr>
              <a:t>dönemlerinden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beri</a:t>
            </a:r>
            <a:r>
              <a:rPr sz="2400" spc="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Avrupa’daki</a:t>
            </a:r>
            <a:r>
              <a:rPr sz="2400" spc="5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siyasi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süreçler</a:t>
            </a:r>
            <a:r>
              <a:rPr sz="2400" spc="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birbirleriyle bağımlıydı.</a:t>
            </a:r>
            <a:endParaRPr sz="2400" dirty="0">
              <a:latin typeface="Calibri"/>
              <a:cs typeface="Calibri"/>
            </a:endParaRPr>
          </a:p>
          <a:p>
            <a:pPr marL="353060" marR="5080" indent="-340360" algn="just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i="1" dirty="0">
                <a:latin typeface="Calibri"/>
                <a:cs typeface="Calibri"/>
              </a:rPr>
              <a:t>Zamanla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kabileleri,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halkları,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hanedanları,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sınıfları,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devletleri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ve 	</a:t>
            </a:r>
            <a:r>
              <a:rPr sz="2400" i="1" dirty="0">
                <a:latin typeface="Calibri"/>
                <a:cs typeface="Calibri"/>
              </a:rPr>
              <a:t>imparatorlukları</a:t>
            </a:r>
            <a:r>
              <a:rPr sz="2400" i="1" spc="340" dirty="0">
                <a:latin typeface="Calibri"/>
                <a:cs typeface="Calibri"/>
              </a:rPr>
              <a:t>  </a:t>
            </a:r>
            <a:r>
              <a:rPr sz="2400" i="1" dirty="0">
                <a:latin typeface="Calibri"/>
                <a:cs typeface="Calibri"/>
              </a:rPr>
              <a:t>birbirine</a:t>
            </a:r>
            <a:r>
              <a:rPr sz="2400" i="1" spc="340" dirty="0">
                <a:latin typeface="Calibri"/>
                <a:cs typeface="Calibri"/>
              </a:rPr>
              <a:t>  </a:t>
            </a:r>
            <a:r>
              <a:rPr sz="2400" i="1" dirty="0">
                <a:latin typeface="Calibri"/>
                <a:cs typeface="Calibri"/>
              </a:rPr>
              <a:t>bağlayan</a:t>
            </a:r>
            <a:r>
              <a:rPr sz="2400" i="1" spc="345" dirty="0">
                <a:latin typeface="Calibri"/>
                <a:cs typeface="Calibri"/>
              </a:rPr>
              <a:t>  </a:t>
            </a:r>
            <a:r>
              <a:rPr sz="2400" i="1" dirty="0">
                <a:latin typeface="Calibri"/>
                <a:cs typeface="Calibri"/>
              </a:rPr>
              <a:t>karmaşık</a:t>
            </a:r>
            <a:r>
              <a:rPr sz="2400" i="1" spc="340" dirty="0">
                <a:latin typeface="Calibri"/>
                <a:cs typeface="Calibri"/>
              </a:rPr>
              <a:t>  </a:t>
            </a:r>
            <a:r>
              <a:rPr sz="2400" i="1" dirty="0">
                <a:latin typeface="Calibri"/>
                <a:cs typeface="Calibri"/>
              </a:rPr>
              <a:t>bir</a:t>
            </a:r>
            <a:r>
              <a:rPr sz="2400" i="1" spc="345" dirty="0">
                <a:latin typeface="Calibri"/>
                <a:cs typeface="Calibri"/>
              </a:rPr>
              <a:t>  </a:t>
            </a:r>
            <a:r>
              <a:rPr sz="2400" i="1" spc="-10" dirty="0">
                <a:latin typeface="Calibri"/>
                <a:cs typeface="Calibri"/>
              </a:rPr>
              <a:t>ilişkiler 	</a:t>
            </a:r>
            <a:r>
              <a:rPr sz="2400" i="1" dirty="0">
                <a:latin typeface="Calibri"/>
                <a:cs typeface="Calibri"/>
              </a:rPr>
              <a:t>sistemi</a:t>
            </a:r>
            <a:r>
              <a:rPr sz="2400" i="1" spc="100" dirty="0">
                <a:latin typeface="Calibri"/>
                <a:cs typeface="Calibri"/>
              </a:rPr>
              <a:t>  </a:t>
            </a:r>
            <a:r>
              <a:rPr sz="2400" i="1" dirty="0">
                <a:latin typeface="Calibri"/>
                <a:cs typeface="Calibri"/>
              </a:rPr>
              <a:t>oluştu;</a:t>
            </a:r>
            <a:r>
              <a:rPr sz="2400" i="1" spc="11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10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azından</a:t>
            </a:r>
            <a:r>
              <a:rPr sz="2400" spc="10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elitler</a:t>
            </a:r>
            <a:r>
              <a:rPr sz="2400" spc="9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düzeyinde</a:t>
            </a:r>
            <a:r>
              <a:rPr sz="2400" spc="10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diğer</a:t>
            </a:r>
            <a:r>
              <a:rPr sz="2400" spc="105" dirty="0">
                <a:latin typeface="Calibri"/>
                <a:cs typeface="Calibri"/>
              </a:rPr>
              <a:t>  </a:t>
            </a:r>
            <a:r>
              <a:rPr sz="2400" spc="-10" dirty="0">
                <a:latin typeface="Calibri"/>
                <a:cs typeface="Calibri"/>
              </a:rPr>
              <a:t>Avrupa 	</a:t>
            </a:r>
            <a:r>
              <a:rPr sz="2400" dirty="0">
                <a:latin typeface="Calibri"/>
                <a:cs typeface="Calibri"/>
              </a:rPr>
              <a:t>toplumları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hakkında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oldukça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fazla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bilgi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birikimine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ulaşıldı.</a:t>
            </a:r>
            <a:endParaRPr sz="2400" dirty="0">
              <a:latin typeface="Calibri"/>
              <a:cs typeface="Calibri"/>
            </a:endParaRPr>
          </a:p>
          <a:p>
            <a:pPr>
              <a:spcBef>
                <a:spcPts val="1035"/>
              </a:spcBef>
              <a:buFont typeface="Arial MT"/>
              <a:buChar char="•"/>
            </a:pPr>
            <a:endParaRPr sz="2400" dirty="0">
              <a:latin typeface="Calibri"/>
              <a:cs typeface="Calibri"/>
            </a:endParaRPr>
          </a:p>
          <a:p>
            <a:pPr marL="351155" marR="8890" indent="-339090" algn="just"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Belirli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toprağı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üzerinde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hayat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tarzları,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gelenekler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davranışsal 	</a:t>
            </a:r>
            <a:r>
              <a:rPr sz="2000" dirty="0">
                <a:latin typeface="Calibri"/>
                <a:cs typeface="Calibri"/>
              </a:rPr>
              <a:t>örgülerin</a:t>
            </a:r>
            <a:r>
              <a:rPr sz="2000" spc="32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3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kültürü</a:t>
            </a:r>
            <a:r>
              <a:rPr sz="2000" spc="32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3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tanımlanabilmesi</a:t>
            </a:r>
            <a:r>
              <a:rPr sz="2000" spc="32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mümkündür.</a:t>
            </a:r>
            <a:r>
              <a:rPr sz="2000" spc="320" dirty="0">
                <a:latin typeface="Calibri"/>
                <a:cs typeface="Calibri"/>
              </a:rPr>
              <a:t>  </a:t>
            </a:r>
            <a:r>
              <a:rPr sz="2000" spc="-25" dirty="0">
                <a:latin typeface="Calibri"/>
                <a:cs typeface="Calibri"/>
              </a:rPr>
              <a:t>Bu 	</a:t>
            </a:r>
            <a:r>
              <a:rPr sz="2000" dirty="0">
                <a:latin typeface="Calibri"/>
                <a:cs typeface="Calibri"/>
              </a:rPr>
              <a:t>anlamda,</a:t>
            </a:r>
            <a:r>
              <a:rPr sz="2000" spc="6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ulus-</a:t>
            </a:r>
            <a:r>
              <a:rPr sz="2000" dirty="0">
                <a:latin typeface="Calibri"/>
                <a:cs typeface="Calibri"/>
              </a:rPr>
              <a:t>devlet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sınırları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içerisinde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dahi</a:t>
            </a:r>
            <a:r>
              <a:rPr sz="2000" spc="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belirli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siyasi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kültürlerden 	</a:t>
            </a:r>
            <a:r>
              <a:rPr sz="2000" dirty="0">
                <a:latin typeface="Calibri"/>
                <a:cs typeface="Calibri"/>
              </a:rPr>
              <a:t>bahsetmek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pek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kolay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değildir.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99" y="76200"/>
            <a:ext cx="7924800" cy="667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4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6491" y="1141222"/>
            <a:ext cx="7298055" cy="3623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spcBef>
                <a:spcPts val="10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«Batı</a:t>
            </a:r>
            <a:r>
              <a:rPr sz="2000" spc="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Roma</a:t>
            </a:r>
            <a:r>
              <a:rPr sz="2000" spc="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İmparatorluğu’nun</a:t>
            </a:r>
            <a:r>
              <a:rPr sz="20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yıkılışından</a:t>
            </a:r>
            <a:r>
              <a:rPr sz="20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Rönesans’ın</a:t>
            </a:r>
            <a:r>
              <a:rPr sz="20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başlangıcına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/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kadar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olan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dönem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tarihte</a:t>
            </a:r>
            <a:r>
              <a:rPr sz="20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Çağ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olarak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adlandırılmaktadır».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275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6985" indent="-228600" algn="just"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«Roma’nın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etkinliğinin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nispeten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hissedildiği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süreci,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barbar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saldırılarını,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feodal düzeni,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Haçlı seferlerini,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Anadolu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Doğu’da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Müslüman-Hıristiyan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çatışmasını,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feodalitenin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zayıflama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sürecini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kentlerin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yeniden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önem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kazanışını</a:t>
            </a:r>
            <a:r>
              <a:rPr sz="2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içermektedir».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"/>
              </a:spcBef>
              <a:buClr>
                <a:srgbClr val="A9A47B"/>
              </a:buClr>
              <a:buFont typeface="Arial MT"/>
              <a:buChar char="•"/>
            </a:pPr>
            <a:endParaRPr sz="275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5080" indent="-228600" algn="just"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«Bununla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beraber,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Çağ’ın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siyasal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düşüncesi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yapısını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simgeleyen özellikleri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Batı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Avrupa’ya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hâkim olan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feodalite ve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güçlü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Katolik</a:t>
            </a:r>
            <a:r>
              <a:rPr sz="2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kilisesidir».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82190" y="5594400"/>
            <a:ext cx="7472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-10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100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Tekin,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5" dirty="0">
                <a:solidFill>
                  <a:srgbClr val="675E46"/>
                </a:solidFill>
                <a:latin typeface="Cambria"/>
                <a:cs typeface="Cambria"/>
              </a:rPr>
              <a:t>S.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ve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Sipahi, </a:t>
            </a:r>
            <a:r>
              <a:rPr sz="1500" spc="-50" dirty="0">
                <a:solidFill>
                  <a:srgbClr val="675E46"/>
                </a:solidFill>
                <a:latin typeface="Cambria"/>
                <a:cs typeface="Cambria"/>
              </a:rPr>
              <a:t>E.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B.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2014.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Kent,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Yönetim,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Din,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Siyaset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ve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Düşünce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Bağlamında </a:t>
            </a:r>
            <a:r>
              <a:rPr sz="1500" spc="-3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5" dirty="0">
                <a:solidFill>
                  <a:srgbClr val="675E46"/>
                </a:solidFill>
                <a:latin typeface="Cambria"/>
                <a:cs typeface="Cambria"/>
              </a:rPr>
              <a:t>OrtaÇağAvrupasınaİlişkinGenelBirDeğerlendirme</a:t>
            </a:r>
            <a:r>
              <a:rPr sz="1500" i="1" spc="-75" dirty="0">
                <a:solidFill>
                  <a:srgbClr val="675E46"/>
                </a:solidFill>
                <a:latin typeface="Cambria"/>
                <a:cs typeface="Cambria"/>
              </a:rPr>
              <a:t>.TarihOkuluDergisi.</a:t>
            </a:r>
            <a:r>
              <a:rPr sz="1500" i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7(XVII),189-219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65545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52400"/>
            <a:ext cx="4628444" cy="312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56" y="3276601"/>
            <a:ext cx="4328145" cy="356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2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1" y="1235202"/>
            <a:ext cx="7371715" cy="402209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5080" indent="-228600" algn="just">
              <a:lnSpc>
                <a:spcPct val="80000"/>
              </a:lnSpc>
              <a:spcBef>
                <a:spcPts val="55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«Orta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Çağ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düşüncesinin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belirgin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özelliklerinden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birisi,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dinî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öğretilere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dayanan dinsel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bakışın ön plana çıkmasıdır; ancak düşüncede dinileşme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Yahudilik ve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Hristiyanlık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gibi dinlerin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ortaya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çıkması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veya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güçlenmesi ile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başlamamıştır;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kökleri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Helenistik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Dönem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3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Roma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Dönemi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felsefelerine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özellikle</a:t>
            </a:r>
            <a:r>
              <a:rPr sz="19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35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9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Platonculuk'a</a:t>
            </a:r>
            <a:r>
              <a:rPr sz="19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Stoacılık'a</a:t>
            </a:r>
            <a:r>
              <a:rPr sz="19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kadar</a:t>
            </a:r>
            <a:r>
              <a:rPr sz="19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geri</a:t>
            </a:r>
            <a:r>
              <a:rPr sz="19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götürülebilir».</a:t>
            </a:r>
            <a:endParaRPr sz="19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0"/>
              </a:spcBef>
              <a:buClr>
                <a:srgbClr val="A9A47B"/>
              </a:buClr>
              <a:buFont typeface="Arial MT"/>
              <a:buChar char="•"/>
            </a:pPr>
            <a:endParaRPr sz="2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5715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«Yunan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düşüncesinde böyle bir eğilimin güçlendiği </a:t>
            </a:r>
            <a:r>
              <a:rPr sz="1900" spc="-10" dirty="0" err="1">
                <a:solidFill>
                  <a:srgbClr val="2E2B1F"/>
                </a:solidFill>
                <a:latin typeface="Calibri"/>
                <a:cs typeface="Calibri"/>
              </a:rPr>
              <a:t>yıllarda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 err="1">
                <a:solidFill>
                  <a:srgbClr val="2E2B1F"/>
                </a:solidFill>
                <a:latin typeface="Calibri"/>
                <a:cs typeface="Calibri"/>
              </a:rPr>
              <a:t>Hristiyanlık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'</a:t>
            </a:r>
            <a:r>
              <a:rPr lang="tr-TR" sz="1900" spc="-10" dirty="0">
                <a:solidFill>
                  <a:srgbClr val="2E2B1F"/>
                </a:solidFill>
                <a:latin typeface="Calibri"/>
                <a:cs typeface="Calibri"/>
              </a:rPr>
              <a:t>ın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doğması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yayılması,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öyle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anlaşılmaktadır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ki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düşüncede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dinileşme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sürecine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büyük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ivme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kazandırmış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 err="1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 err="1">
                <a:solidFill>
                  <a:srgbClr val="2E2B1F"/>
                </a:solidFill>
                <a:latin typeface="Calibri"/>
                <a:cs typeface="Calibri"/>
              </a:rPr>
              <a:t>Hristiyanlık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Romalılar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tarafından resmî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bir din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olarak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benimsenmesi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sonucunda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dinî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düşünce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dinî</a:t>
            </a:r>
            <a:r>
              <a:rPr sz="19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olmayan</a:t>
            </a:r>
            <a:r>
              <a:rPr sz="19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düşünceyi</a:t>
            </a:r>
            <a:r>
              <a:rPr sz="19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giderek</a:t>
            </a:r>
            <a:r>
              <a:rPr sz="19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etkisiz</a:t>
            </a:r>
            <a:r>
              <a:rPr sz="19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hale</a:t>
            </a:r>
            <a:r>
              <a:rPr sz="19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getirmiştir».</a:t>
            </a:r>
            <a:endParaRPr sz="19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0"/>
              </a:spcBef>
              <a:buClr>
                <a:srgbClr val="A9A47B"/>
              </a:buClr>
              <a:buFont typeface="Arial MT"/>
              <a:buChar char="•"/>
            </a:pPr>
            <a:endParaRPr sz="2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5715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«Düşüncede dinileşme sürecinin sonunda, Eski Çağ‘ın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ilk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dönemlerinde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yürürlükte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olan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2E2B1F"/>
                </a:solidFill>
                <a:latin typeface="Calibri"/>
                <a:cs typeface="Calibri"/>
              </a:rPr>
              <a:t>doğru</a:t>
            </a:r>
            <a:r>
              <a:rPr sz="1900" b="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2E2B1F"/>
                </a:solidFill>
                <a:latin typeface="Calibri"/>
                <a:cs typeface="Calibri"/>
              </a:rPr>
              <a:t>bilgi</a:t>
            </a:r>
            <a:r>
              <a:rPr sz="1900" b="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b="1" spc="-15" dirty="0">
                <a:solidFill>
                  <a:srgbClr val="2E2B1F"/>
                </a:solidFill>
                <a:latin typeface="Calibri"/>
                <a:cs typeface="Calibri"/>
              </a:rPr>
              <a:t>arayışı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son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dönemlerinde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bütün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Orta </a:t>
            </a:r>
            <a:r>
              <a:rPr sz="1900" spc="-4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Çağ'da yerini </a:t>
            </a:r>
            <a:r>
              <a:rPr sz="1900" b="1" spc="-5" dirty="0">
                <a:solidFill>
                  <a:srgbClr val="2E2B1F"/>
                </a:solidFill>
                <a:latin typeface="Calibri"/>
                <a:cs typeface="Calibri"/>
              </a:rPr>
              <a:t>doğru </a:t>
            </a:r>
            <a:r>
              <a:rPr sz="1900" b="1" spc="-10" dirty="0">
                <a:solidFill>
                  <a:srgbClr val="2E2B1F"/>
                </a:solidFill>
                <a:latin typeface="Calibri"/>
                <a:cs typeface="Calibri"/>
              </a:rPr>
              <a:t>davranış </a:t>
            </a:r>
            <a:r>
              <a:rPr sz="1900" b="1" spc="-15" dirty="0">
                <a:solidFill>
                  <a:srgbClr val="2E2B1F"/>
                </a:solidFill>
                <a:latin typeface="Calibri"/>
                <a:cs typeface="Calibri"/>
              </a:rPr>
              <a:t>arayışı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na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bırakınca, </a:t>
            </a:r>
            <a:r>
              <a:rPr sz="1900" spc="-15" dirty="0">
                <a:solidFill>
                  <a:srgbClr val="2E2B1F"/>
                </a:solidFill>
                <a:latin typeface="Calibri"/>
                <a:cs typeface="Calibri"/>
              </a:rPr>
              <a:t>ister istemez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bilimsel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etkinlik</a:t>
            </a:r>
            <a:r>
              <a:rPr sz="19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buna</a:t>
            </a:r>
            <a:r>
              <a:rPr sz="19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bağlı</a:t>
            </a:r>
            <a:r>
              <a:rPr sz="19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olarak</a:t>
            </a:r>
            <a:r>
              <a:rPr sz="19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bilim</a:t>
            </a:r>
            <a:r>
              <a:rPr sz="19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19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değerini</a:t>
            </a:r>
            <a:r>
              <a:rPr sz="19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önemini</a:t>
            </a:r>
            <a:r>
              <a:rPr sz="19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yitirmiştir».</a:t>
            </a:r>
            <a:endParaRPr sz="19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78" y="5924803"/>
            <a:ext cx="62357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YararlanılanKaynak:</a:t>
            </a:r>
            <a:r>
              <a:rPr sz="1500" b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Bedirhan,Y.</a:t>
            </a:r>
            <a:r>
              <a:rPr sz="1500" spc="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2012.Ortaçağ</a:t>
            </a:r>
            <a:r>
              <a:rPr sz="1500" spc="-2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Tarihi.İstanbul:</a:t>
            </a:r>
            <a:r>
              <a:rPr sz="15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Nobel</a:t>
            </a:r>
            <a:r>
              <a:rPr sz="1500" spc="-18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Yayınları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80782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0" y="1561542"/>
            <a:ext cx="7372984" cy="451548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41300" marR="148590" indent="-228600" algn="just">
              <a:lnSpc>
                <a:spcPct val="80000"/>
              </a:lnSpc>
              <a:spcBef>
                <a:spcPts val="58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«Orta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Çağ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Avrupası’nın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topluluk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anlayışı,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Cermen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kabilelerinin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gelenekleri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Roma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İmparatorluğu’nun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hukuki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geleneğine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dayanıyordu.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Cermen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kabile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geleneği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toplumcuydu, toplumun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ortaklık çerçevesinde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kendini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yönetmesine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savaş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zamanlarında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kendine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lider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olması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için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kral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seçmesine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dayanıyordu.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Roma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geleneği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ise,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teokratik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devlet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yapısı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emperyal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anlayışa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dayanmaktaydı».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10"/>
              </a:spcBef>
              <a:buClr>
                <a:srgbClr val="A9A47B"/>
              </a:buClr>
              <a:buFont typeface="Arial MT"/>
              <a:buChar char="•"/>
            </a:pPr>
            <a:endParaRPr sz="235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148590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«Cermenlerin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Hıristiyan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olmasıyla,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Çağ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Avrupası’nda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kaynağı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ilahi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güç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olan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iktidar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tarafından yönetilen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yeni bir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toplum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anlayışı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ortaya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çıktı.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Özellikle Roma İmparatorluğu’nun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gücünü yitirdiği 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Çağ’ın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başlangıcı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olarak kabul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edilen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M.S.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4.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yüzyıldan itibaren,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merkezi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iktidar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yerini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yerel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iktidarı temsil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eden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senyörlüklere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diğer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ifade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ile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feodaliteye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bıraktı».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2800">
              <a:solidFill>
                <a:prstClr val="black"/>
              </a:solidFill>
              <a:latin typeface="Calibri"/>
              <a:cs typeface="Calibri"/>
            </a:endParaRPr>
          </a:p>
          <a:p>
            <a:pPr marL="124460" marR="5080"/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-1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100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-1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Tekin,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0" dirty="0">
                <a:solidFill>
                  <a:srgbClr val="675E46"/>
                </a:solidFill>
                <a:latin typeface="Cambria"/>
                <a:cs typeface="Cambria"/>
              </a:rPr>
              <a:t>S.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0" dirty="0">
                <a:solidFill>
                  <a:srgbClr val="675E46"/>
                </a:solidFill>
                <a:latin typeface="Cambria"/>
                <a:cs typeface="Cambria"/>
              </a:rPr>
              <a:t>ve</a:t>
            </a:r>
            <a:r>
              <a:rPr sz="1500" spc="-1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Sipahi,</a:t>
            </a:r>
            <a:r>
              <a:rPr sz="1500" spc="-1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5" dirty="0">
                <a:solidFill>
                  <a:srgbClr val="675E46"/>
                </a:solidFill>
                <a:latin typeface="Cambria"/>
                <a:cs typeface="Cambria"/>
              </a:rPr>
              <a:t>E.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5" dirty="0">
                <a:solidFill>
                  <a:srgbClr val="675E46"/>
                </a:solidFill>
                <a:latin typeface="Cambria"/>
                <a:cs typeface="Cambria"/>
              </a:rPr>
              <a:t>B.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2014.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Kent,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Yönetim,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Din,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Siyaset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ve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Düşünce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Bağlamında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5" dirty="0">
                <a:solidFill>
                  <a:srgbClr val="675E46"/>
                </a:solidFill>
                <a:latin typeface="Cambria"/>
                <a:cs typeface="Cambria"/>
              </a:rPr>
              <a:t>OrtaÇağAvrupasınaİlişkinGenelBirDeğerlendirme</a:t>
            </a:r>
            <a:r>
              <a:rPr sz="1500" i="1" spc="-75" dirty="0">
                <a:solidFill>
                  <a:srgbClr val="675E46"/>
                </a:solidFill>
                <a:latin typeface="Cambria"/>
                <a:cs typeface="Cambria"/>
              </a:rPr>
              <a:t>.TarihOkuluDergisi.</a:t>
            </a:r>
            <a:r>
              <a:rPr sz="1500" i="1" spc="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7(XVII),189-219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5538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8400" y="381001"/>
            <a:ext cx="7372984" cy="484695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241300" marR="365760" indent="-228600" algn="just">
              <a:lnSpc>
                <a:spcPts val="1920"/>
              </a:lnSpc>
              <a:spcBef>
                <a:spcPts val="56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«Gerek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askeri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gerekse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siyasi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açıdan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parçalanmışlığı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simgeleyen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feodalite,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tartışmalı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farklı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açılardan ele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alınmış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 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kavramdır.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Feodalite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tanımlaması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Çağ’da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yaşayanların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kendi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siyasal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düzenlerine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verdikleri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isim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değildi».</a:t>
            </a:r>
            <a:endParaRPr sz="20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30"/>
              </a:spcBef>
              <a:buClr>
                <a:srgbClr val="A9A47B"/>
              </a:buClr>
              <a:buFont typeface="Arial MT"/>
              <a:buChar char="•"/>
            </a:pPr>
            <a:endParaRPr sz="23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367030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«Feodalite,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17.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yüzyılda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Çağ’ı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tasvir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etmek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için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ortaya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atılmış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2E2B1F"/>
                </a:solidFill>
                <a:latin typeface="Calibri"/>
                <a:cs typeface="Calibri"/>
              </a:rPr>
              <a:t>kavramdır.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Feodal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düzenin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oluşmasını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sağlayan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savaşlar,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 ittifaklar,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evlilikler</a:t>
            </a:r>
            <a:r>
              <a:rPr sz="20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ekonomik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ilişkilerdir».</a:t>
            </a:r>
            <a:endParaRPr sz="20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15"/>
              </a:spcBef>
              <a:buClr>
                <a:srgbClr val="A9A47B"/>
              </a:buClr>
              <a:buFont typeface="Arial MT"/>
              <a:buChar char="•"/>
            </a:pPr>
            <a:endParaRPr sz="23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365125" indent="-228600" algn="just">
              <a:lnSpc>
                <a:spcPct val="8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«Feodalite,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siyasi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yönetsel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sistem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olmanın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ötesinde,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öncelikle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ekonomik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sistemdir.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Ancak,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Avrupa’nın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dönem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içinde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bulunduğu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çalkantılı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durum,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güvenliğe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duyulan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gereksinim,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kıtanın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coğrafi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topografik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özellikleri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feodalitenin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gelişimini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hızlandırmış, “kuleler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kaleler”den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müteşekkil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kentler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Avrupa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geneline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yayılmıştır».</a:t>
            </a:r>
            <a:endParaRPr sz="2000" dirty="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35"/>
              </a:spcBef>
            </a:pPr>
            <a:endParaRPr sz="25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24460" marR="5080"/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-1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100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-1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Tekin,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0" dirty="0">
                <a:solidFill>
                  <a:srgbClr val="675E46"/>
                </a:solidFill>
                <a:latin typeface="Cambria"/>
                <a:cs typeface="Cambria"/>
              </a:rPr>
              <a:t>S.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0" dirty="0">
                <a:solidFill>
                  <a:srgbClr val="675E46"/>
                </a:solidFill>
                <a:latin typeface="Cambria"/>
                <a:cs typeface="Cambria"/>
              </a:rPr>
              <a:t>ve</a:t>
            </a:r>
            <a:r>
              <a:rPr sz="1500" spc="-1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Sipahi,</a:t>
            </a:r>
            <a:r>
              <a:rPr sz="1500" spc="-1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5" dirty="0">
                <a:solidFill>
                  <a:srgbClr val="675E46"/>
                </a:solidFill>
                <a:latin typeface="Cambria"/>
                <a:cs typeface="Cambria"/>
              </a:rPr>
              <a:t>E.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5" dirty="0">
                <a:solidFill>
                  <a:srgbClr val="675E46"/>
                </a:solidFill>
                <a:latin typeface="Cambria"/>
                <a:cs typeface="Cambria"/>
              </a:rPr>
              <a:t>B.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2014.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Kent,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Yönetim,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Din,</a:t>
            </a:r>
            <a:r>
              <a:rPr sz="1500" spc="-1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Siyaset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ve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Düşünce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Bağlamında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5" dirty="0">
                <a:solidFill>
                  <a:srgbClr val="675E46"/>
                </a:solidFill>
                <a:latin typeface="Cambria"/>
                <a:cs typeface="Cambria"/>
              </a:rPr>
              <a:t>OrtaÇağAvrupasınaİlişkinGenelBirDeğerlendirme</a:t>
            </a:r>
            <a:r>
              <a:rPr sz="1500" i="1" spc="-75" dirty="0">
                <a:solidFill>
                  <a:srgbClr val="675E46"/>
                </a:solidFill>
                <a:latin typeface="Cambria"/>
                <a:cs typeface="Cambria"/>
              </a:rPr>
              <a:t>.TarihOkuluDergisi.</a:t>
            </a:r>
            <a:r>
              <a:rPr sz="1500" i="1" spc="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7(XVII),189-219</a:t>
            </a:r>
            <a:endParaRPr sz="15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537" y="5227955"/>
            <a:ext cx="3264711" cy="15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0" y="1007490"/>
            <a:ext cx="7303134" cy="43729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8260" algn="ctr">
              <a:spcBef>
                <a:spcPts val="100"/>
              </a:spcBef>
            </a:pP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Or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t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1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Çağ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'd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a</a:t>
            </a:r>
            <a:r>
              <a:rPr b="1" u="heavy" spc="-22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95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B</a:t>
            </a:r>
            <a:r>
              <a:rPr b="1" u="heavy" spc="-100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ili</a:t>
            </a:r>
            <a:r>
              <a:rPr b="1" u="heavy" dirty="0">
                <a:solidFill>
                  <a:srgbClr val="675E46"/>
                </a:solidFill>
                <a:uFill>
                  <a:solidFill>
                    <a:srgbClr val="675E46"/>
                  </a:solidFill>
                </a:uFill>
                <a:latin typeface="Cambria"/>
                <a:cs typeface="Cambria"/>
              </a:rPr>
              <a:t>m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algn="l" rtl="0"/>
            <a:endParaRPr sz="2250">
              <a:solidFill>
                <a:prstClr val="black"/>
              </a:solidFill>
              <a:latin typeface="Cambria"/>
              <a:cs typeface="Cambria"/>
            </a:endParaRPr>
          </a:p>
          <a:p>
            <a:pPr marL="241300" marR="5080" indent="-228600" algn="just">
              <a:lnSpc>
                <a:spcPct val="9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«1000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yılında,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İtalya'nın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Bologna şehrinde,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hukuk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öğrenmek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isteyen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öğrenciler,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kendilerine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çeşit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öğrenci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loncası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kurdular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4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loncaya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Universitas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adını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verdiler;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bir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yüzyıl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sonra,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Bologna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Üniversitesine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tıp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felsefe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fakülteleri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eklendi.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Bu üniversiteyi,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Oxford,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Cambridge,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Padua,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Ravenna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Paris</a:t>
            </a:r>
            <a:r>
              <a:rPr sz="2000" spc="4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Üniversiteleri</a:t>
            </a:r>
            <a:r>
              <a:rPr sz="2000" spc="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izledi.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Her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üniversite, ilâhiyât,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kilise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hukuku,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tıp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genel meslekler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olmak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üzere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dört bölümden oluşmuş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öğretim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üyeleri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yine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din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adamları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olmuştur».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  <a:p>
            <a:pPr>
              <a:spcBef>
                <a:spcPts val="45"/>
              </a:spcBef>
              <a:buClr>
                <a:srgbClr val="A9A47B"/>
              </a:buClr>
              <a:buFont typeface="Arial MT"/>
              <a:buChar char="•"/>
            </a:pPr>
            <a:endParaRPr sz="2550">
              <a:solidFill>
                <a:prstClr val="black"/>
              </a:solidFill>
              <a:latin typeface="Calibri"/>
              <a:cs typeface="Calibri"/>
            </a:endParaRPr>
          </a:p>
          <a:p>
            <a:pPr marL="241300" marR="6350" indent="-228600" algn="just">
              <a:lnSpc>
                <a:spcPts val="216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«1209'da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Fransisken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Tarikaü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(Gri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Kardeşler),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1215'de ise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Dominiken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Tarikaü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(Siyah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Kardeşler)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kurulmuştur.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Başlangıçta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her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iki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tarikat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da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dinsel amaçlara sahiptir; ancak giderek birincisi bilime,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İkincisi ise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felsefeye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yönelmiştir».</a:t>
            </a:r>
            <a:endParaRPr sz="20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78" y="5924803"/>
            <a:ext cx="62357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YararlanılanKaynak:</a:t>
            </a:r>
            <a:r>
              <a:rPr sz="1500" b="1" spc="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Bedirhan,Y.</a:t>
            </a:r>
            <a:r>
              <a:rPr sz="1500" spc="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2012.Ortaçağ</a:t>
            </a:r>
            <a:r>
              <a:rPr sz="1500" spc="-2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Tarihi.İstanbul:</a:t>
            </a:r>
            <a:r>
              <a:rPr sz="15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Nobel</a:t>
            </a:r>
            <a:r>
              <a:rPr sz="1500" spc="-18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Yayınları</a:t>
            </a:r>
            <a:endParaRPr sz="1500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3720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1100</Words>
  <Application>Microsoft Office PowerPoint</Application>
  <PresentationFormat>Geniş ekran</PresentationFormat>
  <Paragraphs>63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Arial MT</vt:lpstr>
      <vt:lpstr>Calibri</vt:lpstr>
      <vt:lpstr>Calibri Light</vt:lpstr>
      <vt:lpstr>Cambria</vt:lpstr>
      <vt:lpstr>Office Teması</vt:lpstr>
      <vt:lpstr>PowerPoint Sunusu</vt:lpstr>
      <vt:lpstr>TARİHİ Orta Çağ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1. «Asiller (Soylular), siyasi ve sosyal haklara sahipler,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1</cp:revision>
  <dcterms:created xsi:type="dcterms:W3CDTF">2024-08-01T07:08:31Z</dcterms:created>
  <dcterms:modified xsi:type="dcterms:W3CDTF">2024-08-01T07:09:15Z</dcterms:modified>
</cp:coreProperties>
</file>