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8" r:id="rId11"/>
    <p:sldId id="265" r:id="rId12"/>
    <p:sldId id="266" r:id="rId13"/>
    <p:sldId id="270" r:id="rId14"/>
    <p:sldId id="267" r:id="rId15"/>
    <p:sldId id="271" r:id="rId16"/>
    <p:sldId id="272" r:id="rId17"/>
    <p:sldId id="273" r:id="rId18"/>
    <p:sldId id="274" r:id="rId19"/>
    <p:sldId id="278" r:id="rId20"/>
    <p:sldId id="275"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292" r:id="rId38"/>
    <p:sldId id="295"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3" autoAdjust="0"/>
    <p:restoredTop sz="94660"/>
  </p:normalViewPr>
  <p:slideViewPr>
    <p:cSldViewPr>
      <p:cViewPr varScale="1">
        <p:scale>
          <a:sx n="86" d="100"/>
          <a:sy n="86" d="100"/>
        </p:scale>
        <p:origin x="-14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D3F7A64-11EE-4BB0-BE7E-D7FE2945AFE7}" type="datetimeFigureOut">
              <a:rPr lang="tr-TR" smtClean="0"/>
              <a:pPr/>
              <a:t>12.09.2018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CBBDFE8-994B-4E11-BF66-52C32A4184F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F7A64-11EE-4BB0-BE7E-D7FE2945AFE7}" type="datetimeFigureOut">
              <a:rPr lang="tr-TR" smtClean="0"/>
              <a:pPr/>
              <a:t>12.09.2018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BDFE8-994B-4E11-BF66-52C32A4184F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SAVUNMA MEKANİZMALARI</a:t>
            </a:r>
            <a:endParaRPr lang="tr-TR" dirty="0"/>
          </a:p>
        </p:txBody>
      </p:sp>
      <p:sp>
        <p:nvSpPr>
          <p:cNvPr id="3" name="2 Alt Başlık"/>
          <p:cNvSpPr>
            <a:spLocks noGrp="1"/>
          </p:cNvSpPr>
          <p:nvPr>
            <p:ph type="subTitle" idx="1"/>
          </p:nvPr>
        </p:nvSpPr>
        <p:spPr/>
        <p:txBody>
          <a:bodyPr/>
          <a:lstStyle/>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Yadsıma (İnkar)  </a:t>
            </a:r>
            <a:endParaRPr lang="tr-TR" dirty="0"/>
          </a:p>
        </p:txBody>
      </p:sp>
      <p:pic>
        <p:nvPicPr>
          <p:cNvPr id="4098" name="Picture 2"/>
          <p:cNvPicPr>
            <a:picLocks noGrp="1" noChangeAspect="1" noChangeArrowheads="1"/>
          </p:cNvPicPr>
          <p:nvPr>
            <p:ph idx="1"/>
          </p:nvPr>
        </p:nvPicPr>
        <p:blipFill>
          <a:blip r:embed="rId2"/>
          <a:srcRect/>
          <a:stretch>
            <a:fillRect/>
          </a:stretch>
        </p:blipFill>
        <p:spPr bwMode="auto">
          <a:xfrm>
            <a:off x="2857488" y="1785926"/>
            <a:ext cx="3405203" cy="366399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Yadsıma (İnkar) </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Benlik için tehlikeli olarak algılanan, bunaltı doğurabilecek bir gerçeği yok saymak, görmemek. </a:t>
            </a:r>
            <a:endParaRPr lang="tr-TR" dirty="0"/>
          </a:p>
          <a:p>
            <a:r>
              <a:rPr lang="tr-TR" dirty="0" smtClean="0"/>
              <a:t>Kimi özürlerimizi, utanç ya da suçluluk duygusu doğuran eski deneyimlerimizi hiç yaşamamış sayabiliriz. </a:t>
            </a:r>
          </a:p>
          <a:p>
            <a:r>
              <a:rPr lang="tr-TR" dirty="0" smtClean="0"/>
              <a:t>Yadsımanın yoğun kullanılması bireyin gerçeklerle bağlantısını zayıflatır. </a:t>
            </a:r>
          </a:p>
          <a:p>
            <a:r>
              <a:rPr lang="tr-TR" dirty="0" smtClean="0"/>
              <a:t>Örn. Kronik bir hastalığın yadsınması, bu bilgiye güvenilmeyerek başka doktor görme isteği. Engelli çocuğun yadsınması. Vb.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1142976" y="285728"/>
            <a:ext cx="7072362" cy="621510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Yadsıma ve Bastırmanın ayırımını yapmak zordur. Bastırma, bütün savunma mekanizmalarının içerisinde vardır. </a:t>
            </a:r>
          </a:p>
          <a:p>
            <a:r>
              <a:rPr lang="tr-TR" dirty="0" smtClean="0"/>
              <a:t>Bastırmada bir yaşantının bilinç dışına itilmesi söz konusudur. Bu, bilinç düzeyine geldiğinde önce yadsınıp, sonra kabul edilebilir. </a:t>
            </a:r>
          </a:p>
          <a:p>
            <a:r>
              <a:rPr lang="tr-TR" dirty="0" smtClean="0"/>
              <a:t>Yadsımada ise bilinçdışı bir yakıştırmama, yok sayma özelliği vardır. Bunun yerine gerçek dışı başka kabullenişler, başka düşünce ve inançlar oluşturulur. </a:t>
            </a:r>
            <a:endParaRPr lang="tr-TR" dirty="0"/>
          </a:p>
          <a:p>
            <a:r>
              <a:rPr lang="tr-TR" dirty="0" smtClean="0"/>
              <a:t>Sanrıların gelişiminde yadsıma mekanizması oldukça etkilidir.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Yansıtma (</a:t>
            </a:r>
            <a:r>
              <a:rPr lang="tr-TR" dirty="0" err="1" smtClean="0"/>
              <a:t>Projection</a:t>
            </a:r>
            <a:r>
              <a:rPr lang="tr-TR" dirty="0" smtClean="0"/>
              <a:t>)</a:t>
            </a:r>
            <a:endParaRPr lang="tr-TR" dirty="0"/>
          </a:p>
        </p:txBody>
      </p:sp>
      <p:sp>
        <p:nvSpPr>
          <p:cNvPr id="3" name="2 İçerik Yer Tutucusu"/>
          <p:cNvSpPr>
            <a:spLocks noGrp="1"/>
          </p:cNvSpPr>
          <p:nvPr>
            <p:ph idx="1"/>
          </p:nvPr>
        </p:nvSpPr>
        <p:spPr/>
        <p:txBody>
          <a:bodyPr>
            <a:normAutofit fontScale="92500"/>
          </a:bodyPr>
          <a:lstStyle/>
          <a:p>
            <a:r>
              <a:rPr lang="tr-TR" dirty="0" smtClean="0"/>
              <a:t>Kişinin kendisinde hissettiği olumsuz duyguları, bir başkasına yansıtma </a:t>
            </a:r>
          </a:p>
          <a:p>
            <a:r>
              <a:rPr lang="tr-TR" dirty="0" smtClean="0"/>
              <a:t>Özürlerimizi, kusurlarımızı kendimize yakıştıramayıp, bunu başkalarında görmek. </a:t>
            </a:r>
          </a:p>
          <a:p>
            <a:r>
              <a:rPr lang="tr-TR" dirty="0" smtClean="0"/>
              <a:t>Yansıtma </a:t>
            </a:r>
            <a:r>
              <a:rPr lang="tr-TR" dirty="0" err="1" smtClean="0"/>
              <a:t>mek</a:t>
            </a:r>
            <a:r>
              <a:rPr lang="tr-TR" dirty="0" smtClean="0"/>
              <a:t>. olan bir kişi kendi içinde yadsıdığı bir eğilimi başkasında görür, ya da başkalarının bu eğilimi kendisinde gördüğünü sanır. </a:t>
            </a:r>
          </a:p>
          <a:p>
            <a:r>
              <a:rPr lang="tr-TR" dirty="0" smtClean="0"/>
              <a:t>İçinde öfke, kin olan bir kişinin, “bana kızıyorlar, benden nefret ediyorlar” demesi. </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İçe-Atım (</a:t>
            </a:r>
            <a:r>
              <a:rPr lang="tr-TR" dirty="0" err="1" smtClean="0"/>
              <a:t>Introjection</a:t>
            </a:r>
            <a:r>
              <a:rPr lang="tr-TR" dirty="0" smtClean="0"/>
              <a:t>)</a:t>
            </a:r>
            <a:endParaRPr lang="tr-TR" dirty="0"/>
          </a:p>
        </p:txBody>
      </p:sp>
      <p:sp>
        <p:nvSpPr>
          <p:cNvPr id="3" name="2 İçerik Yer Tutucusu"/>
          <p:cNvSpPr>
            <a:spLocks noGrp="1"/>
          </p:cNvSpPr>
          <p:nvPr>
            <p:ph idx="1"/>
          </p:nvPr>
        </p:nvSpPr>
        <p:spPr/>
        <p:txBody>
          <a:bodyPr>
            <a:normAutofit/>
          </a:bodyPr>
          <a:lstStyle/>
          <a:p>
            <a:r>
              <a:rPr lang="tr-TR" dirty="0" smtClean="0"/>
              <a:t>Bir başkasının tüm varlığı ya da parçası benliğin içine sanki yenilip yutulurmuşçasına atılır. </a:t>
            </a:r>
          </a:p>
          <a:p>
            <a:r>
              <a:rPr lang="tr-TR" dirty="0" smtClean="0"/>
              <a:t>Bu şekilde kişi onu yok etmek ya da yaşatmak isteyebilir. </a:t>
            </a:r>
          </a:p>
          <a:p>
            <a:r>
              <a:rPr lang="tr-TR" dirty="0" smtClean="0"/>
              <a:t>Örn. İlkel toplumlarda ölen </a:t>
            </a:r>
            <a:r>
              <a:rPr lang="tr-TR" dirty="0" err="1" smtClean="0"/>
              <a:t>düşmenın</a:t>
            </a:r>
            <a:r>
              <a:rPr lang="tr-TR" dirty="0" smtClean="0"/>
              <a:t> etinin yenilerek, onun güçlerinin kişiye geçeceğine inanılması.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srcRect/>
          <a:stretch>
            <a:fillRect/>
          </a:stretch>
        </p:blipFill>
        <p:spPr bwMode="auto">
          <a:xfrm>
            <a:off x="5214942" y="1571612"/>
            <a:ext cx="3017309" cy="4525963"/>
          </a:xfrm>
          <a:prstGeom prst="rect">
            <a:avLst/>
          </a:prstGeom>
          <a:noFill/>
          <a:ln w="9525">
            <a:noFill/>
            <a:miter lim="800000"/>
            <a:headEnd/>
            <a:tailEnd/>
          </a:ln>
          <a:effectLst/>
        </p:spPr>
      </p:pic>
      <p:sp>
        <p:nvSpPr>
          <p:cNvPr id="5" name="4 Dikdörtgen"/>
          <p:cNvSpPr/>
          <p:nvPr/>
        </p:nvSpPr>
        <p:spPr>
          <a:xfrm>
            <a:off x="857224" y="1785926"/>
            <a:ext cx="3429024" cy="1477328"/>
          </a:xfrm>
          <a:prstGeom prst="rect">
            <a:avLst/>
          </a:prstGeom>
        </p:spPr>
        <p:txBody>
          <a:bodyPr wrap="square">
            <a:spAutoFit/>
          </a:bodyPr>
          <a:lstStyle/>
          <a:p>
            <a:r>
              <a:rPr lang="tr-TR" dirty="0" err="1" smtClean="0"/>
              <a:t>Anoreksiya</a:t>
            </a:r>
            <a:r>
              <a:rPr lang="tr-TR" dirty="0" smtClean="0"/>
              <a:t> </a:t>
            </a:r>
            <a:r>
              <a:rPr lang="tr-TR" dirty="0" err="1"/>
              <a:t>N</a:t>
            </a:r>
            <a:r>
              <a:rPr lang="tr-TR" dirty="0" err="1" smtClean="0"/>
              <a:t>ervoza’da</a:t>
            </a:r>
            <a:r>
              <a:rPr lang="tr-TR" dirty="0" smtClean="0"/>
              <a:t> olumsuz ilişkisi olan kişi içe atılarak, itiliyor- aç bırakılarak bedenini yok ederek, içe aldığı olumsuz nesneyi de yok etmeye çalışıyor. </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tretch>
            <a:fillRect/>
          </a:stretch>
        </p:blipFill>
        <p:spPr bwMode="auto">
          <a:xfrm>
            <a:off x="4032250" y="1071546"/>
            <a:ext cx="5111750" cy="4857784"/>
          </a:xfrm>
          <a:prstGeom prst="rect">
            <a:avLst/>
          </a:prstGeom>
          <a:noFill/>
          <a:ln w="9525">
            <a:noFill/>
            <a:miter lim="800000"/>
            <a:headEnd/>
            <a:tailEnd/>
          </a:ln>
          <a:effectLst/>
        </p:spPr>
      </p:pic>
      <p:sp>
        <p:nvSpPr>
          <p:cNvPr id="7" name="6 Dikdörtgen"/>
          <p:cNvSpPr/>
          <p:nvPr/>
        </p:nvSpPr>
        <p:spPr>
          <a:xfrm>
            <a:off x="785786" y="1000108"/>
            <a:ext cx="2786082" cy="5755422"/>
          </a:xfrm>
          <a:prstGeom prst="rect">
            <a:avLst/>
          </a:prstGeom>
        </p:spPr>
        <p:txBody>
          <a:bodyPr wrap="square">
            <a:spAutoFit/>
          </a:bodyPr>
          <a:lstStyle/>
          <a:p>
            <a:r>
              <a:rPr lang="tr-TR" sz="1600" b="1" dirty="0" smtClean="0"/>
              <a:t>İntihar </a:t>
            </a:r>
          </a:p>
          <a:p>
            <a:r>
              <a:rPr lang="tr-TR" sz="1600" dirty="0" smtClean="0"/>
              <a:t>Olumsuz yıkıcı dürtülerini göstermeyle ilgili kaygı ve tıkanıklık yaşanması ve kişinin bunu kendine yöneltmesi. </a:t>
            </a:r>
            <a:r>
              <a:rPr lang="tr-TR" sz="1600" dirty="0" err="1" smtClean="0"/>
              <a:t>Düşmenca</a:t>
            </a:r>
            <a:r>
              <a:rPr lang="tr-TR" sz="1600" dirty="0" smtClean="0"/>
              <a:t> duygular beslediği bir kişiye kendi duygularını ifade edemeyip, içe alması. Kendisine yönlendirip ona olan duyguları ortadan kaldırması. </a:t>
            </a:r>
          </a:p>
          <a:p>
            <a:endParaRPr lang="tr-TR" sz="1600" dirty="0" smtClean="0"/>
          </a:p>
          <a:p>
            <a:r>
              <a:rPr lang="tr-TR" sz="1600" b="1" dirty="0" smtClean="0"/>
              <a:t>Yaşatmak </a:t>
            </a:r>
          </a:p>
          <a:p>
            <a:r>
              <a:rPr lang="tr-TR" sz="1600" dirty="0" smtClean="0"/>
              <a:t>Yas durumlarında kaybedilen kişiye ait şeyleri, kendisinin  göstermesi. </a:t>
            </a:r>
          </a:p>
          <a:p>
            <a:endParaRPr lang="tr-TR" sz="1600" dirty="0" smtClean="0"/>
          </a:p>
          <a:p>
            <a:r>
              <a:rPr lang="tr-TR" sz="1600" b="1" dirty="0" smtClean="0"/>
              <a:t>Özdeşleşme </a:t>
            </a:r>
          </a:p>
          <a:p>
            <a:r>
              <a:rPr lang="tr-TR" sz="1600" dirty="0" smtClean="0"/>
              <a:t>3-6 yaştan sonra model alınan </a:t>
            </a:r>
            <a:r>
              <a:rPr lang="tr-TR" sz="1600" dirty="0" err="1" smtClean="0"/>
              <a:t>AB’nın</a:t>
            </a:r>
            <a:r>
              <a:rPr lang="tr-TR" sz="1600" dirty="0" smtClean="0"/>
              <a:t> iyi yanları içe alınarak, kendileri onunla özdeşleştirilir. Bu sadece davranış değil, değer, inanç, yaşam tarzı da olabilir. </a:t>
            </a:r>
            <a:endParaRPr lang="tr-T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smtClean="0"/>
              <a:t>Bölme (</a:t>
            </a:r>
            <a:r>
              <a:rPr lang="tr-TR" dirty="0" err="1" smtClean="0"/>
              <a:t>Splitting</a:t>
            </a:r>
            <a:r>
              <a:rPr lang="tr-TR" dirty="0" smtClean="0"/>
              <a:t>)</a:t>
            </a:r>
            <a:endParaRPr lang="tr-TR" dirty="0"/>
          </a:p>
        </p:txBody>
      </p:sp>
      <p:sp>
        <p:nvSpPr>
          <p:cNvPr id="6" name="5 İçerik Yer Tutucusu"/>
          <p:cNvSpPr>
            <a:spLocks noGrp="1"/>
          </p:cNvSpPr>
          <p:nvPr>
            <p:ph idx="1"/>
          </p:nvPr>
        </p:nvSpPr>
        <p:spPr>
          <a:xfrm>
            <a:off x="457200" y="1600200"/>
            <a:ext cx="4543428" cy="4525963"/>
          </a:xfrm>
        </p:spPr>
        <p:txBody>
          <a:bodyPr>
            <a:normAutofit fontScale="85000" lnSpcReduction="10000"/>
          </a:bodyPr>
          <a:lstStyle/>
          <a:p>
            <a:r>
              <a:rPr lang="tr-TR" dirty="0" smtClean="0"/>
              <a:t>İçe atılmış nesnenin olumlu ve olumsuz yanları olabilir. </a:t>
            </a:r>
          </a:p>
          <a:p>
            <a:r>
              <a:rPr lang="tr-TR" dirty="0" smtClean="0"/>
              <a:t>İnsanın benliğinde bulunan doğal dürtülerin, eğilimlerin ya da içe atılmış olan nesnenin olumlu ve olumsuz, iyi ve kötü diye bilinen parçalara bölünmesi, iyinin yaşatılmaya, kötünün yok edilmeye çalışılması. </a:t>
            </a:r>
          </a:p>
          <a:p>
            <a:endParaRPr lang="tr-TR" dirty="0"/>
          </a:p>
        </p:txBody>
      </p:sp>
      <p:pic>
        <p:nvPicPr>
          <p:cNvPr id="7" name="Picture 2"/>
          <p:cNvPicPr>
            <a:picLocks noChangeAspect="1" noChangeArrowheads="1"/>
          </p:cNvPicPr>
          <p:nvPr/>
        </p:nvPicPr>
        <p:blipFill>
          <a:blip r:embed="rId2"/>
          <a:srcRect/>
          <a:stretch>
            <a:fillRect/>
          </a:stretch>
        </p:blipFill>
        <p:spPr bwMode="auto">
          <a:xfrm>
            <a:off x="5572132" y="1500174"/>
            <a:ext cx="3414730" cy="467746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Nesne ilişkileri kuramına göre çocuk başta kendini bir bütün olarak algılayamaz. </a:t>
            </a:r>
          </a:p>
          <a:p>
            <a:pPr algn="ctr"/>
            <a:r>
              <a:rPr lang="tr-TR" i="1" dirty="0" smtClean="0"/>
              <a:t>İyi nesne- iyi kendilik</a:t>
            </a:r>
          </a:p>
          <a:p>
            <a:pPr algn="ctr"/>
            <a:r>
              <a:rPr lang="tr-TR" i="1" dirty="0" smtClean="0"/>
              <a:t>Kötü nesne- kötü kendilik </a:t>
            </a:r>
          </a:p>
          <a:p>
            <a:pPr algn="ctr"/>
            <a:endParaRPr lang="tr-TR" i="1" dirty="0" smtClean="0"/>
          </a:p>
          <a:p>
            <a:pPr algn="ctr"/>
            <a:r>
              <a:rPr lang="tr-TR" i="1" dirty="0" smtClean="0"/>
              <a:t>Memeden süt gelince- iyi meme </a:t>
            </a:r>
          </a:p>
          <a:p>
            <a:pPr algn="ctr"/>
            <a:r>
              <a:rPr lang="tr-TR" i="1" dirty="0" smtClean="0"/>
              <a:t>Memeden süt gelmezse-kötü meme </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2786050" y="785794"/>
            <a:ext cx="4395809" cy="535598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500174"/>
            <a:ext cx="8229600" cy="4625989"/>
          </a:xfrm>
        </p:spPr>
        <p:txBody>
          <a:bodyPr>
            <a:normAutofit fontScale="92500" lnSpcReduction="20000"/>
          </a:bodyPr>
          <a:lstStyle/>
          <a:p>
            <a:r>
              <a:rPr lang="tr-TR" dirty="0" smtClean="0"/>
              <a:t>Zamanla uygun şekilde desteklenerek büyürse, iyi-kötü kendilik ve nesne kavramlarını bütünleştirebilir. Olumlu ve olumsuz yanlarıyla kendisini ve diğerlerini kabullenir. Bu ego bütünlüğünü oluşturur.</a:t>
            </a:r>
          </a:p>
          <a:p>
            <a:r>
              <a:rPr lang="tr-TR" dirty="0" smtClean="0"/>
              <a:t>Bölme, kişinin hem kendisiyle, hem de diğerleriyle ilgili bir süreç olabilir.</a:t>
            </a:r>
          </a:p>
          <a:p>
            <a:endParaRPr lang="tr-TR" dirty="0" smtClean="0"/>
          </a:p>
          <a:p>
            <a:r>
              <a:rPr lang="tr-TR" i="1" dirty="0" smtClean="0"/>
              <a:t>Ülküleştirme ve yerin dibine batırma</a:t>
            </a:r>
          </a:p>
          <a:p>
            <a:pPr>
              <a:buNone/>
            </a:pPr>
            <a:r>
              <a:rPr lang="tr-TR" i="1" dirty="0"/>
              <a:t> </a:t>
            </a:r>
            <a:r>
              <a:rPr lang="tr-TR" i="1" dirty="0" smtClean="0"/>
              <a:t>    gerçekçi, tutarlı, sağlıklı bir ilişki kurmada zorluk </a:t>
            </a:r>
          </a:p>
          <a:p>
            <a:pPr>
              <a:buNone/>
            </a:pPr>
            <a:r>
              <a:rPr lang="tr-TR" dirty="0" smtClean="0"/>
              <a:t> </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Çözülme (</a:t>
            </a:r>
            <a:r>
              <a:rPr lang="tr-TR" dirty="0" err="1" smtClean="0"/>
              <a:t>Dissociation</a:t>
            </a:r>
            <a:r>
              <a:rPr lang="tr-TR" dirty="0" smtClean="0"/>
              <a:t>)</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Zihinsel süreçlerin bir parçasının bilinç bütünlüğünden çözülmesi- bilinç bütünlüğünde zayıflık olması. </a:t>
            </a:r>
          </a:p>
          <a:p>
            <a:r>
              <a:rPr lang="tr-TR" b="1" dirty="0" err="1" smtClean="0"/>
              <a:t>Dissosiyatif</a:t>
            </a:r>
            <a:r>
              <a:rPr lang="tr-TR" b="1" dirty="0" smtClean="0"/>
              <a:t> unutkanlık</a:t>
            </a:r>
            <a:r>
              <a:rPr lang="tr-TR" dirty="0" smtClean="0"/>
              <a:t>: Hayatın bir döneminin (an, gün, hafta, ay,..) bilinmemesi, hatırlanmaması. </a:t>
            </a:r>
          </a:p>
          <a:p>
            <a:r>
              <a:rPr lang="tr-TR" dirty="0" smtClean="0"/>
              <a:t>Ego, </a:t>
            </a:r>
            <a:r>
              <a:rPr lang="tr-TR" b="1" dirty="0" smtClean="0"/>
              <a:t>acı verici bir gerçekliğe </a:t>
            </a:r>
            <a:r>
              <a:rPr lang="tr-TR" dirty="0" smtClean="0"/>
              <a:t>dayanamadığı için bunu hatırlamıyor. Bununla ilgili konuşmuyor, hiçbir şey sormuyor…</a:t>
            </a:r>
          </a:p>
          <a:p>
            <a:r>
              <a:rPr lang="tr-TR" dirty="0" smtClean="0"/>
              <a:t>En basit örneği, kişinin sınavda çalıştığı hiçbir şeyi hatırlamaması.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Yer Değiştirme (</a:t>
            </a:r>
            <a:r>
              <a:rPr lang="tr-TR" dirty="0" err="1" smtClean="0"/>
              <a:t>displacement</a:t>
            </a:r>
            <a:r>
              <a:rPr lang="tr-TR" dirty="0" smtClean="0"/>
              <a:t>)</a:t>
            </a:r>
            <a:endParaRPr lang="tr-TR" dirty="0"/>
          </a:p>
        </p:txBody>
      </p:sp>
      <p:sp>
        <p:nvSpPr>
          <p:cNvPr id="3" name="2 İçerik Yer Tutucusu"/>
          <p:cNvSpPr>
            <a:spLocks noGrp="1"/>
          </p:cNvSpPr>
          <p:nvPr>
            <p:ph idx="1"/>
          </p:nvPr>
        </p:nvSpPr>
        <p:spPr/>
        <p:txBody>
          <a:bodyPr>
            <a:normAutofit/>
          </a:bodyPr>
          <a:lstStyle/>
          <a:p>
            <a:r>
              <a:rPr lang="tr-TR" dirty="0" smtClean="0"/>
              <a:t>Bir dürtünün, eğilimin ya da duygunun asıl nesnesinden ayrılıp başka bir nesneye yöneltilmesidir. </a:t>
            </a:r>
          </a:p>
          <a:p>
            <a:r>
              <a:rPr lang="tr-TR" dirty="0" smtClean="0"/>
              <a:t>Örn. Bir genç, anne-babaya yönelik öfkesini, başkalarına, topluma, baba ya da anneyi temsil eden otorite figürüne yöneltebilir. </a:t>
            </a:r>
          </a:p>
          <a:p>
            <a:r>
              <a:rPr lang="tr-TR" b="1" i="1" dirty="0" smtClean="0"/>
              <a:t>Freud- Küçük </a:t>
            </a:r>
            <a:r>
              <a:rPr lang="tr-TR" b="1" i="1" dirty="0" err="1" smtClean="0"/>
              <a:t>Hans</a:t>
            </a:r>
            <a:r>
              <a:rPr lang="tr-TR" b="1" i="1" dirty="0" smtClean="0"/>
              <a:t> vakası </a:t>
            </a:r>
          </a:p>
          <a:p>
            <a:pPr lvl="1">
              <a:buNone/>
            </a:pPr>
            <a:r>
              <a:rPr lang="tr-TR" dirty="0" smtClean="0"/>
              <a:t>At korkusu- baba korkusu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642918"/>
            <a:ext cx="8229600" cy="1143000"/>
          </a:xfrm>
        </p:spPr>
        <p:txBody>
          <a:bodyPr>
            <a:noAutofit/>
          </a:bodyPr>
          <a:lstStyle/>
          <a:p>
            <a:r>
              <a:rPr lang="tr-TR" sz="2000" dirty="0" smtClean="0"/>
              <a:t>Obsesif-</a:t>
            </a:r>
            <a:r>
              <a:rPr lang="tr-TR" sz="2000" dirty="0" err="1" smtClean="0"/>
              <a:t>Kompülsif</a:t>
            </a:r>
            <a:r>
              <a:rPr lang="tr-TR" sz="2000" dirty="0" smtClean="0"/>
              <a:t> nevrozda yer değiştirme mekanizması yaygındır. </a:t>
            </a:r>
            <a:br>
              <a:rPr lang="tr-TR" sz="2000" dirty="0" smtClean="0"/>
            </a:br>
            <a:r>
              <a:rPr lang="tr-TR" sz="2000" dirty="0" smtClean="0"/>
              <a:t>Suçluluk, kirlilik duygusu el yıkama davranışını sürdürmeye yol açar</a:t>
            </a:r>
            <a:br>
              <a:rPr lang="tr-TR" sz="2000" dirty="0" smtClean="0"/>
            </a:br>
            <a:r>
              <a:rPr lang="tr-TR" sz="2000" dirty="0" smtClean="0"/>
              <a:t>(Örn. </a:t>
            </a:r>
            <a:r>
              <a:rPr lang="tr-TR" sz="2000" dirty="0" err="1" smtClean="0"/>
              <a:t>Lady</a:t>
            </a:r>
            <a:r>
              <a:rPr lang="tr-TR" sz="2000" dirty="0" smtClean="0"/>
              <a:t> </a:t>
            </a:r>
            <a:r>
              <a:rPr lang="tr-TR" sz="2000" dirty="0" err="1" smtClean="0"/>
              <a:t>Macbeth</a:t>
            </a:r>
            <a:r>
              <a:rPr lang="tr-TR" sz="2000" dirty="0" smtClean="0"/>
              <a:t>) </a:t>
            </a:r>
            <a:endParaRPr lang="tr-TR" sz="2000" dirty="0"/>
          </a:p>
        </p:txBody>
      </p:sp>
      <p:pic>
        <p:nvPicPr>
          <p:cNvPr id="1027" name="Picture 3"/>
          <p:cNvPicPr>
            <a:picLocks noGrp="1" noChangeAspect="1" noChangeArrowheads="1"/>
          </p:cNvPicPr>
          <p:nvPr>
            <p:ph idx="1"/>
          </p:nvPr>
        </p:nvPicPr>
        <p:blipFill>
          <a:blip r:embed="rId2"/>
          <a:srcRect/>
          <a:stretch>
            <a:fillRect/>
          </a:stretch>
        </p:blipFill>
        <p:spPr bwMode="auto">
          <a:xfrm>
            <a:off x="1071538" y="2071678"/>
            <a:ext cx="7215238" cy="408192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Kendine Yöneltme </a:t>
            </a:r>
            <a:endParaRPr lang="tr-TR" dirty="0"/>
          </a:p>
        </p:txBody>
      </p:sp>
      <p:sp>
        <p:nvSpPr>
          <p:cNvPr id="5" name="4 İçerik Yer Tutucusu"/>
          <p:cNvSpPr>
            <a:spLocks noGrp="1"/>
          </p:cNvSpPr>
          <p:nvPr>
            <p:ph idx="1"/>
          </p:nvPr>
        </p:nvSpPr>
        <p:spPr/>
        <p:txBody>
          <a:bodyPr>
            <a:normAutofit/>
          </a:bodyPr>
          <a:lstStyle/>
          <a:p>
            <a:r>
              <a:rPr lang="tr-TR" dirty="0" smtClean="0"/>
              <a:t>Saldırganlık dürtüsü doyum sağlayıcı bir nesnenin elde edilmesini  önleyen engellere karşı ortaya çıkar. Bu engeller çoğunlukla çevrede, toplumda bulunabilir (örn. Cinsel dürtülere karşı toplumsal tabular)</a:t>
            </a:r>
          </a:p>
          <a:p>
            <a:r>
              <a:rPr lang="tr-TR" dirty="0" smtClean="0"/>
              <a:t> Bu engellerin büyük çoğunluğu bireyin kendi içindedir. Yargılayıcı, yasaklayıcı değerler…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Kin, kızgınlık, öfke duyguları…</a:t>
            </a:r>
          </a:p>
          <a:p>
            <a:pPr marL="971550" lvl="1" indent="-514350">
              <a:buAutoNum type="alphaLcParenBoth"/>
            </a:pPr>
            <a:r>
              <a:rPr lang="tr-TR" dirty="0" smtClean="0"/>
              <a:t>Bastırılabilir </a:t>
            </a:r>
          </a:p>
          <a:p>
            <a:pPr marL="971550" lvl="1" indent="-514350">
              <a:buAutoNum type="alphaLcParenBoth"/>
            </a:pPr>
            <a:r>
              <a:rPr lang="tr-TR" dirty="0" smtClean="0"/>
              <a:t>İlgili nesneye yöneltilebilir </a:t>
            </a:r>
          </a:p>
          <a:p>
            <a:pPr marL="971550" lvl="1" indent="-514350">
              <a:buAutoNum type="alphaLcParenBoth"/>
            </a:pPr>
            <a:r>
              <a:rPr lang="tr-TR" dirty="0" smtClean="0"/>
              <a:t>Yer değiştirme ile başka nesnelere yöneltilebilir </a:t>
            </a:r>
          </a:p>
          <a:p>
            <a:pPr marL="971550" lvl="1" indent="-514350">
              <a:buAutoNum type="alphaLcParenBoth"/>
            </a:pPr>
            <a:r>
              <a:rPr lang="tr-TR" dirty="0" smtClean="0"/>
              <a:t>Bireyin kendisine yöneltilebilir </a:t>
            </a:r>
          </a:p>
          <a:p>
            <a:r>
              <a:rPr lang="tr-TR" dirty="0" smtClean="0"/>
              <a:t>Eğer içe atılmış, içeride yaşatılan bir sevgi nesnesi varsa ve yaşamın bir çağında sevgi nesnesine karşı kin uyanmışsa, birey kendine acı vererek, hatta kendine kıyarak, içinde yaşattığı nesneyi yok edebilir. (intihar) </a:t>
            </a:r>
          </a:p>
          <a:p>
            <a:pPr>
              <a:buNone/>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2569361" y="1600200"/>
            <a:ext cx="4005277" cy="45259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Akla uygunlaştırma (Rasyonalizasyon) </a:t>
            </a:r>
            <a:endParaRPr lang="tr-TR" dirty="0"/>
          </a:p>
        </p:txBody>
      </p:sp>
      <p:sp>
        <p:nvSpPr>
          <p:cNvPr id="3" name="2 İçerik Yer Tutucusu"/>
          <p:cNvSpPr>
            <a:spLocks noGrp="1"/>
          </p:cNvSpPr>
          <p:nvPr>
            <p:ph idx="1"/>
          </p:nvPr>
        </p:nvSpPr>
        <p:spPr/>
        <p:txBody>
          <a:bodyPr>
            <a:normAutofit lnSpcReduction="10000"/>
          </a:bodyPr>
          <a:lstStyle/>
          <a:p>
            <a:r>
              <a:rPr lang="tr-TR" dirty="0" smtClean="0"/>
              <a:t>Benlik için acı, bunaltı verici durumlarda, akla uygun görünen fakat sıkıntı vermeyecek bir neden, bir açıklama bulmak. </a:t>
            </a:r>
          </a:p>
          <a:p>
            <a:r>
              <a:rPr lang="tr-TR" dirty="0" smtClean="0"/>
              <a:t>İnsanları sevmeyen ve sevilmeyen bir kişinin “yalnızlıktan hoşlanıyorum” demesi; alkolü bırakmış bir kişinin tekrar başladığında “ben bıraktım, bu başlama sayılmaz” demesi. </a:t>
            </a:r>
          </a:p>
          <a:p>
            <a:r>
              <a:rPr lang="tr-TR" dirty="0" smtClean="0"/>
              <a:t>Öğretmenin düşük not vermesi…</a:t>
            </a:r>
          </a:p>
          <a:p>
            <a:r>
              <a:rPr lang="tr-TR" dirty="0" smtClean="0"/>
              <a:t>“Bilinçdışı bahaneler bulma” düzeneği </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err="1" smtClean="0"/>
              <a:t>Ezop</a:t>
            </a:r>
            <a:r>
              <a:rPr lang="tr-TR" dirty="0" smtClean="0"/>
              <a:t> Masalları: </a:t>
            </a:r>
            <a:br>
              <a:rPr lang="tr-TR" dirty="0" smtClean="0"/>
            </a:br>
            <a:r>
              <a:rPr lang="tr-TR" dirty="0" smtClean="0"/>
              <a:t>Tilki ve Üzümler</a:t>
            </a:r>
            <a:endParaRPr lang="tr-TR" dirty="0"/>
          </a:p>
        </p:txBody>
      </p:sp>
      <p:pic>
        <p:nvPicPr>
          <p:cNvPr id="4098" name="Picture 2"/>
          <p:cNvPicPr>
            <a:picLocks noGrp="1" noChangeAspect="1" noChangeArrowheads="1"/>
          </p:cNvPicPr>
          <p:nvPr>
            <p:ph idx="1"/>
          </p:nvPr>
        </p:nvPicPr>
        <p:blipFill>
          <a:blip r:embed="rId2"/>
          <a:stretch>
            <a:fillRect/>
          </a:stretch>
        </p:blipFill>
        <p:spPr bwMode="auto">
          <a:xfrm>
            <a:off x="4254500" y="480219"/>
            <a:ext cx="3960838" cy="5438775"/>
          </a:xfrm>
          <a:prstGeom prst="rect">
            <a:avLst/>
          </a:prstGeom>
          <a:noFill/>
          <a:ln w="9525">
            <a:noFill/>
            <a:miter lim="800000"/>
            <a:headEnd/>
            <a:tailEnd/>
          </a:ln>
          <a:effectLst/>
        </p:spPr>
      </p:pic>
      <p:sp>
        <p:nvSpPr>
          <p:cNvPr id="6" name="5 Metin Yer Tutucusu"/>
          <p:cNvSpPr>
            <a:spLocks noGrp="1"/>
          </p:cNvSpPr>
          <p:nvPr>
            <p:ph type="body" sz="half" idx="2"/>
          </p:nvPr>
        </p:nvSpPr>
        <p:spPr>
          <a:xfrm>
            <a:off x="714348" y="1643050"/>
            <a:ext cx="3008313" cy="4483113"/>
          </a:xfrm>
        </p:spPr>
        <p:txBody>
          <a:bodyPr/>
          <a:lstStyle/>
          <a:p>
            <a:pPr fontAlgn="base"/>
            <a:r>
              <a:rPr lang="tr-TR" dirty="0" smtClean="0"/>
              <a:t>Çok acıkmış olan bir tilki, gizlice bir bağa girmiş; çok yüksek bir asmadan sarkan olgunlaşmış üzüm salkımları aklını çelmiş. Bu pek lezzetli ve tatlı salkımlardan bir kaç tane yiyebilmek için var gücüyle sıçramış, zıplamış, ama hiç bir salkıma yetişememiş. Sonunda yenilgiyi kabul etmek zorunda kalmış; vazgeçerek kendi kendisine mırıldanmış:</a:t>
            </a:r>
          </a:p>
          <a:p>
            <a:pPr fontAlgn="base"/>
            <a:r>
              <a:rPr lang="tr-TR" dirty="0" smtClean="0"/>
              <a:t>“Ne fark eder ki? Bu üzümlerin hepsi de koruk </a:t>
            </a:r>
            <a:r>
              <a:rPr lang="tr-TR" dirty="0" err="1" smtClean="0"/>
              <a:t>zâten</a:t>
            </a:r>
            <a:r>
              <a:rPr lang="tr-TR" dirty="0" smtClean="0"/>
              <a:t>; ekşidir bunlar!”</a:t>
            </a:r>
          </a:p>
          <a:p>
            <a:pPr fontAlgn="base"/>
            <a:r>
              <a:rPr lang="tr-TR" dirty="0" smtClean="0"/>
              <a:t> </a:t>
            </a:r>
          </a:p>
          <a:p>
            <a:r>
              <a:rPr lang="tr-TR" dirty="0" smtClean="0"/>
              <a:t/>
            </a:r>
            <a:br>
              <a:rPr lang="tr-TR" dirty="0" smtClean="0"/>
            </a:b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r>
              <a:rPr lang="tr-TR" dirty="0" smtClean="0"/>
              <a:t>Karşıt Tepki Kurma </a:t>
            </a:r>
            <a:br>
              <a:rPr lang="tr-TR" dirty="0" smtClean="0"/>
            </a:br>
            <a:r>
              <a:rPr lang="tr-TR" dirty="0" smtClean="0"/>
              <a:t>(</a:t>
            </a:r>
            <a:r>
              <a:rPr lang="tr-TR" dirty="0" err="1" smtClean="0"/>
              <a:t>Reaction</a:t>
            </a:r>
            <a:r>
              <a:rPr lang="tr-TR" dirty="0" smtClean="0"/>
              <a:t> </a:t>
            </a:r>
            <a:r>
              <a:rPr lang="tr-TR" dirty="0" err="1" smtClean="0"/>
              <a:t>Formation</a:t>
            </a:r>
            <a:r>
              <a:rPr lang="tr-TR" dirty="0" smtClean="0"/>
              <a:t>) </a:t>
            </a:r>
            <a:endParaRPr lang="tr-TR" dirty="0"/>
          </a:p>
        </p:txBody>
      </p:sp>
      <p:sp>
        <p:nvSpPr>
          <p:cNvPr id="6" name="5 İçerik Yer Tutucusu"/>
          <p:cNvSpPr>
            <a:spLocks noGrp="1"/>
          </p:cNvSpPr>
          <p:nvPr>
            <p:ph idx="1"/>
          </p:nvPr>
        </p:nvSpPr>
        <p:spPr/>
        <p:txBody>
          <a:bodyPr>
            <a:normAutofit fontScale="85000" lnSpcReduction="10000"/>
          </a:bodyPr>
          <a:lstStyle/>
          <a:p>
            <a:r>
              <a:rPr lang="tr-TR" dirty="0" smtClean="0"/>
              <a:t>Kişi kendi içindeki bilinçdışı yasak dürtü ve eğilimlerinin tam karşıtı tepkiler göstermekle benliğini savunabilir. </a:t>
            </a:r>
          </a:p>
          <a:p>
            <a:r>
              <a:rPr lang="tr-TR" dirty="0" smtClean="0"/>
              <a:t>Kin, nefret, kabalık eğilimlerine karşı, aşırı kibar, nazik; pislik, kirlilik eğilimlerine karşı aşırı derecede titiz, temizlik düşkünü olabilir. </a:t>
            </a:r>
          </a:p>
          <a:p>
            <a:r>
              <a:rPr lang="tr-TR" dirty="0" smtClean="0"/>
              <a:t>OKB de sık görülür. </a:t>
            </a:r>
          </a:p>
          <a:p>
            <a:r>
              <a:rPr lang="tr-TR" dirty="0" smtClean="0"/>
              <a:t>Anal dönem </a:t>
            </a:r>
            <a:r>
              <a:rPr lang="tr-TR" dirty="0" err="1" smtClean="0"/>
              <a:t>fiksasyonu</a:t>
            </a:r>
            <a:r>
              <a:rPr lang="tr-TR" dirty="0" smtClean="0"/>
              <a:t> </a:t>
            </a:r>
          </a:p>
          <a:p>
            <a:endParaRPr lang="tr-TR" dirty="0" smtClean="0"/>
          </a:p>
          <a:p>
            <a:r>
              <a:rPr lang="tr-TR" i="1" dirty="0" smtClean="0"/>
              <a:t>“Bir insan ne kadar abartılı kibarlığa sahipse, mutlaka içinde kapattığı olumsuz duygular vardır” </a:t>
            </a:r>
            <a:endParaRPr lang="tr-T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Her organizma, kendini en uygun bir denge içinde tutma eğilimi gösterir. (</a:t>
            </a:r>
            <a:r>
              <a:rPr lang="tr-TR" dirty="0" err="1" smtClean="0"/>
              <a:t>homeostatis</a:t>
            </a:r>
            <a:r>
              <a:rPr lang="tr-TR" dirty="0" smtClean="0"/>
              <a:t>) </a:t>
            </a:r>
          </a:p>
          <a:p>
            <a:r>
              <a:rPr lang="tr-TR" dirty="0" smtClean="0"/>
              <a:t>Bu dengenin sağlanabilmesi için organizmada denge bozucu uyaranları tanıma, değerlendirme ve ona göre korunmaya yönelme yetileri vardır. Bunlar biyolojik, ruhsal ve toplumsal yetilerdir. </a:t>
            </a:r>
          </a:p>
          <a:p>
            <a:pPr>
              <a:buNone/>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Entellektüelizasyon</a:t>
            </a:r>
            <a:r>
              <a:rPr lang="tr-TR" dirty="0" smtClean="0"/>
              <a:t> (Düşünselleştirme)</a:t>
            </a:r>
            <a:endParaRPr lang="tr-TR" dirty="0"/>
          </a:p>
        </p:txBody>
      </p:sp>
      <p:sp>
        <p:nvSpPr>
          <p:cNvPr id="3" name="2 İçerik Yer Tutucusu"/>
          <p:cNvSpPr>
            <a:spLocks noGrp="1"/>
          </p:cNvSpPr>
          <p:nvPr>
            <p:ph idx="1"/>
          </p:nvPr>
        </p:nvSpPr>
        <p:spPr>
          <a:xfrm>
            <a:off x="457200" y="1600200"/>
            <a:ext cx="4471990" cy="4543444"/>
          </a:xfrm>
        </p:spPr>
        <p:txBody>
          <a:bodyPr>
            <a:normAutofit fontScale="85000" lnSpcReduction="20000"/>
          </a:bodyPr>
          <a:lstStyle/>
          <a:p>
            <a:r>
              <a:rPr lang="tr-TR" dirty="0" smtClean="0"/>
              <a:t>Yasak dürtülerin, anıların ve yaşantıların, düşünsel yetiler ve bilgilerle açıklanmaya çalışılması ve asıl bunalım kaynağının bu tür düşünce ve bilgi ürünleri ile kapatılması</a:t>
            </a:r>
          </a:p>
          <a:p>
            <a:r>
              <a:rPr lang="tr-TR" dirty="0" smtClean="0"/>
              <a:t>“okumuş kişilerin” sık kullandığı mekanizma</a:t>
            </a:r>
          </a:p>
          <a:p>
            <a:r>
              <a:rPr lang="tr-TR" dirty="0" smtClean="0"/>
              <a:t>Hastalığa ad bulma, bilimsel terimlerle uzun uzun açıklama </a:t>
            </a:r>
          </a:p>
          <a:p>
            <a:pPr>
              <a:buNone/>
            </a:pPr>
            <a:endParaRPr lang="tr-TR" dirty="0"/>
          </a:p>
        </p:txBody>
      </p:sp>
      <p:pic>
        <p:nvPicPr>
          <p:cNvPr id="5123" name="Picture 3"/>
          <p:cNvPicPr>
            <a:picLocks noChangeAspect="1" noChangeArrowheads="1"/>
          </p:cNvPicPr>
          <p:nvPr/>
        </p:nvPicPr>
        <p:blipFill>
          <a:blip r:embed="rId2"/>
          <a:srcRect/>
          <a:stretch>
            <a:fillRect/>
          </a:stretch>
        </p:blipFill>
        <p:spPr bwMode="auto">
          <a:xfrm>
            <a:off x="5572132" y="2000240"/>
            <a:ext cx="2981325" cy="214314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Yalıtma (İzolasyon) </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Her ruhsal yaşantının hem bilişsel, hem duygusal yanı vardır. Geçmiş yaşantılar içimizde hoş ya da hoş olmayan duygular uyandırır. </a:t>
            </a:r>
          </a:p>
          <a:p>
            <a:r>
              <a:rPr lang="tr-TR" dirty="0" smtClean="0"/>
              <a:t>Olayı hatırladığımızda, ne zaman, nasıl olduğunun yanı sıra bizde uyandırdı duyguları da hatırlarız. </a:t>
            </a:r>
          </a:p>
          <a:p>
            <a:r>
              <a:rPr lang="tr-TR" dirty="0" smtClean="0"/>
              <a:t>Yalıtma mekanizmasını kullanan kişi, bilişsel kısmı tamamen hatırlarken, olay sırasında hissedilen duyguları ayırarak bastırır, bilinçdışında tutar. </a:t>
            </a:r>
          </a:p>
          <a:p>
            <a:r>
              <a:rPr lang="tr-TR" dirty="0" smtClean="0"/>
              <a:t>Bazen bu duygular ilgisiz görünen başka bir yaşantıya, başka nesneye aktarılır (yer değiştirme)  </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OKB olan bir hastanın başkası hakkında bilgi verir gibi semptomlarını anlatması</a:t>
            </a:r>
          </a:p>
          <a:p>
            <a:r>
              <a:rPr lang="tr-TR" dirty="0" smtClean="0"/>
              <a:t>Ergenlerde sık görülebilir- anlaşılmadığını, desteklenmediğini hissettiğinde. </a:t>
            </a:r>
          </a:p>
          <a:p>
            <a:r>
              <a:rPr lang="tr-TR" dirty="0" smtClean="0"/>
              <a:t>Ölüm haberi alan kişinin hızlıca cenaze işlemleri ile uğraşmaya, yakınlara telefon etmeye girişmesi..</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Döndürme (</a:t>
            </a:r>
            <a:r>
              <a:rPr lang="tr-TR" dirty="0" err="1" smtClean="0"/>
              <a:t>Konversiyon</a:t>
            </a:r>
            <a:r>
              <a:rPr lang="tr-TR" dirty="0" smtClean="0"/>
              <a:t>) </a:t>
            </a:r>
            <a:endParaRPr lang="tr-TR" dirty="0"/>
          </a:p>
        </p:txBody>
      </p:sp>
      <p:sp>
        <p:nvSpPr>
          <p:cNvPr id="3" name="2 İçerik Yer Tutucusu"/>
          <p:cNvSpPr>
            <a:spLocks noGrp="1"/>
          </p:cNvSpPr>
          <p:nvPr>
            <p:ph idx="1"/>
          </p:nvPr>
        </p:nvSpPr>
        <p:spPr>
          <a:xfrm>
            <a:off x="457200" y="1571612"/>
            <a:ext cx="4114800" cy="4643470"/>
          </a:xfrm>
        </p:spPr>
        <p:txBody>
          <a:bodyPr>
            <a:normAutofit fontScale="77500" lnSpcReduction="20000"/>
          </a:bodyPr>
          <a:lstStyle/>
          <a:p>
            <a:r>
              <a:rPr lang="tr-TR" dirty="0" smtClean="0"/>
              <a:t>Aslında ruhsal kökenli bir çatışmanın, fizyolojik ya da organik yollardan ifade edilmesi. </a:t>
            </a:r>
          </a:p>
          <a:p>
            <a:r>
              <a:rPr lang="tr-TR" dirty="0" smtClean="0"/>
              <a:t>Gelişmekte olan, feodal, baskıcı toplumlarda daha fazla görülür. </a:t>
            </a:r>
          </a:p>
          <a:p>
            <a:pPr lvl="1">
              <a:buNone/>
            </a:pPr>
            <a:endParaRPr lang="tr-TR" dirty="0" smtClean="0"/>
          </a:p>
          <a:p>
            <a:pPr lvl="1">
              <a:buNone/>
            </a:pPr>
            <a:r>
              <a:rPr lang="tr-TR" i="1" dirty="0" smtClean="0"/>
              <a:t>Yeşilçam filmlerinde aşkından yataklara düşen sevgililer.. </a:t>
            </a:r>
          </a:p>
          <a:p>
            <a:pPr lvl="1">
              <a:buNone/>
            </a:pPr>
            <a:endParaRPr lang="tr-TR" i="1" dirty="0" smtClean="0"/>
          </a:p>
          <a:p>
            <a:pPr lvl="1">
              <a:buNone/>
            </a:pPr>
            <a:r>
              <a:rPr lang="tr-TR" i="1" dirty="0" smtClean="0"/>
              <a:t>Kan davası nedeniyle eline tabanca verilen gencin kolunun tutmaması </a:t>
            </a:r>
          </a:p>
        </p:txBody>
      </p:sp>
      <p:pic>
        <p:nvPicPr>
          <p:cNvPr id="6148" name="Picture 4"/>
          <p:cNvPicPr>
            <a:picLocks noChangeAspect="1" noChangeArrowheads="1"/>
          </p:cNvPicPr>
          <p:nvPr/>
        </p:nvPicPr>
        <p:blipFill>
          <a:blip r:embed="rId2"/>
          <a:srcRect/>
          <a:stretch>
            <a:fillRect/>
          </a:stretch>
        </p:blipFill>
        <p:spPr bwMode="auto">
          <a:xfrm>
            <a:off x="5000628" y="2143116"/>
            <a:ext cx="3571900" cy="264320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Saplanma (</a:t>
            </a:r>
            <a:r>
              <a:rPr lang="tr-TR" dirty="0" err="1" smtClean="0"/>
              <a:t>Fiksasyon</a:t>
            </a:r>
            <a:r>
              <a:rPr lang="tr-TR" dirty="0" smtClean="0"/>
              <a:t>) </a:t>
            </a:r>
            <a:endParaRPr lang="tr-TR" dirty="0"/>
          </a:p>
        </p:txBody>
      </p:sp>
      <p:sp>
        <p:nvSpPr>
          <p:cNvPr id="3" name="2 İçerik Yer Tutucusu"/>
          <p:cNvSpPr>
            <a:spLocks noGrp="1"/>
          </p:cNvSpPr>
          <p:nvPr>
            <p:ph idx="1"/>
          </p:nvPr>
        </p:nvSpPr>
        <p:spPr>
          <a:xfrm>
            <a:off x="457200" y="1600200"/>
            <a:ext cx="4686304" cy="4525963"/>
          </a:xfrm>
        </p:spPr>
        <p:txBody>
          <a:bodyPr>
            <a:normAutofit lnSpcReduction="10000"/>
          </a:bodyPr>
          <a:lstStyle/>
          <a:p>
            <a:r>
              <a:rPr lang="tr-TR" dirty="0" smtClean="0"/>
              <a:t>Gelişme sürecinde ilk çocukluk dönemlerine bağlı kimi özelliklerin bırakılmaması, bu özelliklerin sürdürülmesi. </a:t>
            </a:r>
          </a:p>
          <a:p>
            <a:r>
              <a:rPr lang="tr-TR" dirty="0" smtClean="0"/>
              <a:t>Oral dönem </a:t>
            </a:r>
            <a:r>
              <a:rPr lang="tr-TR" dirty="0" err="1" smtClean="0"/>
              <a:t>fiksasyonu</a:t>
            </a:r>
            <a:endParaRPr lang="tr-TR" dirty="0" smtClean="0"/>
          </a:p>
          <a:p>
            <a:pPr lvl="1"/>
            <a:r>
              <a:rPr lang="tr-TR" dirty="0" smtClean="0"/>
              <a:t>Oral açlığı doyurmak için aşırı şekilde yemek yeme</a:t>
            </a:r>
          </a:p>
          <a:p>
            <a:r>
              <a:rPr lang="tr-TR" dirty="0" smtClean="0"/>
              <a:t>Anal dönem </a:t>
            </a:r>
            <a:r>
              <a:rPr lang="tr-TR" dirty="0" err="1" smtClean="0"/>
              <a:t>fiksasyonu</a:t>
            </a:r>
            <a:endParaRPr lang="tr-TR" dirty="0" smtClean="0"/>
          </a:p>
          <a:p>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5643570" y="1571612"/>
            <a:ext cx="2452463" cy="3857628"/>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Gerileme (Regresyon) </a:t>
            </a:r>
            <a:endParaRPr lang="tr-TR" dirty="0"/>
          </a:p>
        </p:txBody>
      </p:sp>
      <p:sp>
        <p:nvSpPr>
          <p:cNvPr id="3" name="2 İçerik Yer Tutucusu"/>
          <p:cNvSpPr>
            <a:spLocks noGrp="1"/>
          </p:cNvSpPr>
          <p:nvPr>
            <p:ph idx="1"/>
          </p:nvPr>
        </p:nvSpPr>
        <p:spPr/>
        <p:txBody>
          <a:bodyPr/>
          <a:lstStyle/>
          <a:p>
            <a:r>
              <a:rPr lang="tr-TR" dirty="0" smtClean="0"/>
              <a:t>Ulaşılmış olan gelişme dönemi kişi için bunaltı doğuracak nitelikte olursa, daha önceki bir döneme gerileme. </a:t>
            </a:r>
          </a:p>
          <a:p>
            <a:pPr lvl="1"/>
            <a:r>
              <a:rPr lang="tr-TR" dirty="0" smtClean="0"/>
              <a:t>Yeni kardeşin gelmesiyle çiş-kaka kaçıran 5 yaş çocuğu </a:t>
            </a:r>
          </a:p>
          <a:p>
            <a:pPr lvl="1"/>
            <a:r>
              <a:rPr lang="tr-TR" dirty="0" smtClean="0"/>
              <a:t>Ayrışmaya hazır olmayan  ergenlerde regresyon </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Özdeşim- Yansıtmalı Özdeşim</a:t>
            </a:r>
            <a:endParaRPr lang="tr-TR" dirty="0"/>
          </a:p>
        </p:txBody>
      </p:sp>
      <p:sp>
        <p:nvSpPr>
          <p:cNvPr id="3" name="2 İçerik Yer Tutucusu"/>
          <p:cNvSpPr>
            <a:spLocks noGrp="1"/>
          </p:cNvSpPr>
          <p:nvPr>
            <p:ph idx="1"/>
          </p:nvPr>
        </p:nvSpPr>
        <p:spPr>
          <a:xfrm>
            <a:off x="457200" y="1600200"/>
            <a:ext cx="5757874" cy="4525963"/>
          </a:xfrm>
        </p:spPr>
        <p:txBody>
          <a:bodyPr>
            <a:normAutofit fontScale="70000" lnSpcReduction="20000"/>
          </a:bodyPr>
          <a:lstStyle/>
          <a:p>
            <a:r>
              <a:rPr lang="tr-TR" dirty="0" smtClean="0"/>
              <a:t>Başka bir kişinin özelliklerini, duygu ve davranış biçimlerini değerlerini ,inançlarını benimseyerek kendi benliğimize sindirip kişiliğimizin bir parçası, bir özelliği haline getirmek. </a:t>
            </a:r>
          </a:p>
          <a:p>
            <a:r>
              <a:rPr lang="tr-TR" dirty="0" err="1" smtClean="0"/>
              <a:t>Oedipus</a:t>
            </a:r>
            <a:r>
              <a:rPr lang="tr-TR" dirty="0" smtClean="0"/>
              <a:t> karmaşası ve babayla özdeşim </a:t>
            </a:r>
          </a:p>
          <a:p>
            <a:r>
              <a:rPr lang="tr-TR" dirty="0" smtClean="0"/>
              <a:t>Yansıtmalı özdeşim: kendi içindeki olumsuzluklarla yüklü benlik parçasını belirli bir role sokma ve o rolde tutmaya çalışma. </a:t>
            </a:r>
          </a:p>
          <a:p>
            <a:r>
              <a:rPr lang="tr-TR" dirty="0" smtClean="0"/>
              <a:t>Çocuklukta anne baba özelliklerinin algılanışı ve değerlendirilişi onların gerçek kişilik özelliklerine çok uymayabilir. </a:t>
            </a:r>
          </a:p>
          <a:p>
            <a:r>
              <a:rPr lang="tr-TR" i="1" dirty="0" smtClean="0"/>
              <a:t>Kişiyi kendin gibi bilirsin..</a:t>
            </a:r>
          </a:p>
          <a:p>
            <a:endParaRPr lang="tr-TR" i="1" dirty="0"/>
          </a:p>
        </p:txBody>
      </p:sp>
      <p:pic>
        <p:nvPicPr>
          <p:cNvPr id="9218" name="Picture 2"/>
          <p:cNvPicPr>
            <a:picLocks noChangeAspect="1" noChangeArrowheads="1"/>
          </p:cNvPicPr>
          <p:nvPr/>
        </p:nvPicPr>
        <p:blipFill>
          <a:blip r:embed="rId2"/>
          <a:srcRect/>
          <a:stretch>
            <a:fillRect/>
          </a:stretch>
        </p:blipFill>
        <p:spPr bwMode="auto">
          <a:xfrm>
            <a:off x="6215074" y="1571612"/>
            <a:ext cx="2571768" cy="485778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Savunma mekanizmalarının işlevleri </a:t>
            </a:r>
            <a:endParaRPr lang="tr-TR" dirty="0"/>
          </a:p>
        </p:txBody>
      </p:sp>
      <p:pic>
        <p:nvPicPr>
          <p:cNvPr id="7170" name="Picture 2"/>
          <p:cNvPicPr>
            <a:picLocks noGrp="1" noChangeAspect="1" noChangeArrowheads="1"/>
          </p:cNvPicPr>
          <p:nvPr>
            <p:ph idx="1"/>
          </p:nvPr>
        </p:nvPicPr>
        <p:blipFill>
          <a:blip r:embed="rId2"/>
          <a:srcRect/>
          <a:stretch>
            <a:fillRect/>
          </a:stretch>
        </p:blipFill>
        <p:spPr bwMode="auto">
          <a:xfrm>
            <a:off x="1174209" y="1600200"/>
            <a:ext cx="6795581" cy="45259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Öztürk</a:t>
            </a:r>
            <a:r>
              <a:rPr lang="tr-TR" dirty="0" smtClean="0"/>
              <a:t>, Orhan. Psikanaliz ve Psikoterapi. Bilimsel Tıp Yayınevi. 3. Baskı. Ankara.</a:t>
            </a:r>
          </a:p>
          <a:p>
            <a:r>
              <a:rPr lang="tr-TR" dirty="0" smtClean="0"/>
              <a:t>Gökler, Bahar. Psikopatoloji Ders Notları. Prof. Dr. </a:t>
            </a:r>
            <a:r>
              <a:rPr lang="tr-TR" dirty="0" err="1" smtClean="0"/>
              <a:t>Abdulkadir</a:t>
            </a:r>
            <a:r>
              <a:rPr lang="tr-TR" dirty="0" smtClean="0"/>
              <a:t> Özbek </a:t>
            </a:r>
            <a:r>
              <a:rPr lang="tr-TR" dirty="0" err="1" smtClean="0"/>
              <a:t>Psikodrama</a:t>
            </a:r>
            <a:r>
              <a:rPr lang="tr-TR" dirty="0" smtClean="0"/>
              <a:t> Enstitüsü Temel Düzey </a:t>
            </a:r>
            <a:r>
              <a:rPr lang="tr-TR" dirty="0" err="1" smtClean="0"/>
              <a:t>Psikodrama</a:t>
            </a:r>
            <a:r>
              <a:rPr lang="tr-TR" dirty="0" smtClean="0"/>
              <a:t> Eğitimi. 2011. Ankara.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smtClean="0"/>
              <a:t>Biyolojik güdüler: Tepkiseldir, refleks ile çalışır. Ağrıdan kaçınma tepkisi; mikroplara karşı kanda akyuvarların çoğalması, vb. </a:t>
            </a:r>
          </a:p>
          <a:p>
            <a:r>
              <a:rPr lang="tr-TR" dirty="0" smtClean="0"/>
              <a:t>Ruhsal-toplumsal güdüler: biyolojik olan ile ruhsal-toplumsal olan arasında kesin sınırlar yoktur. Güven, korunma, beğenilme, onur, özgürlük, sevme, sevilme, güçlü olma, ilerleme, kişilikli olma, vb. güdüler. </a:t>
            </a:r>
          </a:p>
          <a:p>
            <a:r>
              <a:rPr lang="tr-TR" dirty="0" smtClean="0"/>
              <a:t>Biyolojik dürtüler gibi doğuştan değildir. </a:t>
            </a:r>
          </a:p>
          <a:p>
            <a:r>
              <a:rPr lang="tr-TR" dirty="0" smtClean="0"/>
              <a:t>Fiziksel ağrıdan korkma, kaçma doğal bir savunma belirtisi iken, sevilmemekten, onurumuzun kırılmasından korkma ve kaçma da organizmanın toplumsal etkileşim ile kazandığı savunma yetileridir.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Uyum dengesini bozacak herhangi bir etken organizmada bir tehlike olarak algılanır. Dış dünyadan gelen tehlikeli uyaran ve etkenlere karşı her canlı varlığın ortak savunma düzenekleri vardır. Bunlar genellikle </a:t>
            </a:r>
            <a:r>
              <a:rPr lang="tr-TR" b="1" dirty="0" smtClean="0"/>
              <a:t>kaçma</a:t>
            </a:r>
            <a:r>
              <a:rPr lang="tr-TR" dirty="0" smtClean="0"/>
              <a:t>, ya da tehlikeyi ortadan kaldırmaya yönelik </a:t>
            </a:r>
            <a:r>
              <a:rPr lang="tr-TR" b="1" dirty="0" smtClean="0"/>
              <a:t>saldırma</a:t>
            </a:r>
            <a:r>
              <a:rPr lang="tr-TR" dirty="0" smtClean="0"/>
              <a:t> biçimindedir.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srcRect/>
          <a:stretch>
            <a:fillRect/>
          </a:stretch>
        </p:blipFill>
        <p:spPr bwMode="auto">
          <a:xfrm>
            <a:off x="2643174" y="1571612"/>
            <a:ext cx="3729394"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Benliğin savunma mekanizmaları dediğimizde, dış tehlikelere karşı olan </a:t>
            </a:r>
            <a:r>
              <a:rPr lang="tr-TR" dirty="0" err="1" smtClean="0"/>
              <a:t>savunlamalar</a:t>
            </a:r>
            <a:r>
              <a:rPr lang="tr-TR" dirty="0" smtClean="0"/>
              <a:t> anlaşılmamalıdır. Savunma mekanizmaları, çatışma ve bunaltıya karşı kullanılan savunma işlemleridir. </a:t>
            </a:r>
            <a:endParaRPr lang="tr-TR" dirty="0"/>
          </a:p>
          <a:p>
            <a:r>
              <a:rPr lang="tr-TR" dirty="0" smtClean="0"/>
              <a:t>Genellikle bilinç dışı süreçlerdir, birey ne tehlikenin ne de kullandığı savunma mekanizmasının bilincinde değildir.</a:t>
            </a:r>
          </a:p>
          <a:p>
            <a:r>
              <a:rPr lang="tr-TR" dirty="0" smtClean="0"/>
              <a:t>Korku, bizi kaçmaya, saldırmaya ya da teslim olmaya götürebilir. Ancak </a:t>
            </a:r>
            <a:r>
              <a:rPr lang="tr-TR" dirty="0"/>
              <a:t>b</a:t>
            </a:r>
            <a:r>
              <a:rPr lang="tr-TR" dirty="0" smtClean="0"/>
              <a:t>ilinçdışı olan ve bireyin ayırt edemediği bir çatışmadan bilinçli olarak kaçmak ya da ona bir çözüm yolu bulmak olanaksızdır. </a:t>
            </a:r>
          </a:p>
          <a:p>
            <a:r>
              <a:rPr lang="tr-TR" dirty="0" smtClean="0"/>
              <a:t>Bilinçdışı çatışmalara ve bunaltılara karşı kullanılan değişik türde savunma mekanizmaları vardır.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Savunma mekanizmaları ile ilgili kısa bir not</a:t>
            </a:r>
            <a:endParaRPr lang="tr-TR" dirty="0"/>
          </a:p>
        </p:txBody>
      </p:sp>
      <p:sp>
        <p:nvSpPr>
          <p:cNvPr id="3" name="2 İçerik Yer Tutucusu"/>
          <p:cNvSpPr>
            <a:spLocks noGrp="1"/>
          </p:cNvSpPr>
          <p:nvPr>
            <p:ph idx="1"/>
          </p:nvPr>
        </p:nvSpPr>
        <p:spPr/>
        <p:txBody>
          <a:bodyPr/>
          <a:lstStyle/>
          <a:p>
            <a:r>
              <a:rPr lang="tr-TR" dirty="0" smtClean="0"/>
              <a:t>Nevrozların temelinde savunma mekanizmaları vardır. </a:t>
            </a:r>
          </a:p>
          <a:p>
            <a:r>
              <a:rPr lang="tr-TR" dirty="0" smtClean="0"/>
              <a:t>Bilinçdışı ortaya çıkan çatışma ve bu çatışmanın yol açtığı </a:t>
            </a:r>
            <a:r>
              <a:rPr lang="tr-TR" dirty="0" err="1" smtClean="0"/>
              <a:t>anksiyete</a:t>
            </a:r>
            <a:r>
              <a:rPr lang="tr-TR" dirty="0" smtClean="0"/>
              <a:t>, savunma mekanizmaları ile ortadan kaldırılmaktadır. </a:t>
            </a:r>
          </a:p>
          <a:p>
            <a:r>
              <a:rPr lang="tr-TR" dirty="0" smtClean="0"/>
              <a:t>Tüm savunma mekanizmalarının başında bastırma yer alır.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Bastırma (</a:t>
            </a:r>
            <a:r>
              <a:rPr lang="tr-TR" dirty="0" err="1" smtClean="0"/>
              <a:t>Repression</a:t>
            </a:r>
            <a:r>
              <a:rPr lang="tr-TR" dirty="0" smtClean="0"/>
              <a:t>) </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Kişi, hissettiği </a:t>
            </a:r>
            <a:r>
              <a:rPr lang="tr-TR" dirty="0" err="1" smtClean="0"/>
              <a:t>anksiyeteyi</a:t>
            </a:r>
            <a:r>
              <a:rPr lang="tr-TR" dirty="0" smtClean="0"/>
              <a:t> önce bastırmaya çalışır. </a:t>
            </a:r>
          </a:p>
          <a:p>
            <a:r>
              <a:rPr lang="tr-TR" dirty="0" smtClean="0"/>
              <a:t>Bastırma: dürtü, anı ve deneyimlerin bilinçdışına itilmesi, orada tutulmasıdır. </a:t>
            </a:r>
          </a:p>
          <a:p>
            <a:r>
              <a:rPr lang="tr-TR" dirty="0" smtClean="0"/>
              <a:t>İlk olarak Freud tarafından tanımlanmıştır. </a:t>
            </a:r>
            <a:endParaRPr lang="tr-TR" dirty="0"/>
          </a:p>
          <a:p>
            <a:r>
              <a:rPr lang="tr-TR" dirty="0" smtClean="0"/>
              <a:t>Bastırma ile korku, kaygı, çatışma bastırılmaya çalışılır ancak çoğunlukla bu yeterli olmayabilir. Başka savunma mekanizmaları da devreye girer. </a:t>
            </a:r>
          </a:p>
          <a:p>
            <a:r>
              <a:rPr lang="tr-TR" dirty="0" err="1" smtClean="0"/>
              <a:t>Oidipus</a:t>
            </a:r>
            <a:r>
              <a:rPr lang="tr-TR" dirty="0" smtClean="0"/>
              <a:t> kompleksi ve cinsel güç sorunları, evlenememe, vb. sorunlar </a:t>
            </a:r>
          </a:p>
          <a:p>
            <a:r>
              <a:rPr lang="tr-TR" dirty="0" smtClean="0"/>
              <a:t>Dil ve devinim sürçmeleri (</a:t>
            </a:r>
            <a:r>
              <a:rPr lang="tr-TR" dirty="0" err="1" smtClean="0"/>
              <a:t>parapraksiler</a:t>
            </a:r>
            <a:r>
              <a:rPr lang="tr-TR" dirty="0" smtClean="0"/>
              <a:t>) </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1971</TotalTime>
  <Words>1672</Words>
  <Application>Microsoft Office PowerPoint</Application>
  <PresentationFormat>Ekran Gösterisi (4:3)</PresentationFormat>
  <Paragraphs>140</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SAVUNMA MEKANİZMALARI</vt:lpstr>
      <vt:lpstr>Slayt 2</vt:lpstr>
      <vt:lpstr>Slayt 3</vt:lpstr>
      <vt:lpstr>Slayt 4</vt:lpstr>
      <vt:lpstr>Slayt 5</vt:lpstr>
      <vt:lpstr>Slayt 6</vt:lpstr>
      <vt:lpstr>Slayt 7</vt:lpstr>
      <vt:lpstr>Savunma mekanizmaları ile ilgili kısa bir not</vt:lpstr>
      <vt:lpstr>Bastırma (Repression) </vt:lpstr>
      <vt:lpstr>Yadsıma (İnkar)  </vt:lpstr>
      <vt:lpstr>Yadsıma (İnkar) </vt:lpstr>
      <vt:lpstr>Slayt 12</vt:lpstr>
      <vt:lpstr>Slayt 13</vt:lpstr>
      <vt:lpstr>Yansıtma (Projection)</vt:lpstr>
      <vt:lpstr>İçe-Atım (Introjection)</vt:lpstr>
      <vt:lpstr>Slayt 16</vt:lpstr>
      <vt:lpstr>Slayt 17</vt:lpstr>
      <vt:lpstr>Bölme (Splitting)</vt:lpstr>
      <vt:lpstr>Slayt 19</vt:lpstr>
      <vt:lpstr>Slayt 20</vt:lpstr>
      <vt:lpstr>Çözülme (Dissociation)</vt:lpstr>
      <vt:lpstr>Yer Değiştirme (displacement)</vt:lpstr>
      <vt:lpstr>Obsesif-Kompülsif nevrozda yer değiştirme mekanizması yaygındır.  Suçluluk, kirlilik duygusu el yıkama davranışını sürdürmeye yol açar (Örn. Lady Macbeth) </vt:lpstr>
      <vt:lpstr>Kendine Yöneltme </vt:lpstr>
      <vt:lpstr>Slayt 25</vt:lpstr>
      <vt:lpstr>Slayt 26</vt:lpstr>
      <vt:lpstr>Akla uygunlaştırma (Rasyonalizasyon) </vt:lpstr>
      <vt:lpstr>Ezop Masalları:  Tilki ve Üzümler</vt:lpstr>
      <vt:lpstr>Karşıt Tepki Kurma  (Reaction Formation) </vt:lpstr>
      <vt:lpstr>Entellektüelizasyon (Düşünselleştirme)</vt:lpstr>
      <vt:lpstr>Yalıtma (İzolasyon) </vt:lpstr>
      <vt:lpstr>Slayt 32</vt:lpstr>
      <vt:lpstr>Döndürme (Konversiyon) </vt:lpstr>
      <vt:lpstr>Saplanma (Fiksasyon) </vt:lpstr>
      <vt:lpstr>Gerileme (Regresyon) </vt:lpstr>
      <vt:lpstr>Özdeşim- Yansıtmalı Özdeşim</vt:lpstr>
      <vt:lpstr>Savunma mekanizmalarının işlevleri </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SAVUNMA MEKANİZMALARI</dc:title>
  <dc:creator>Microsoft</dc:creator>
  <cp:lastModifiedBy>Microsoft</cp:lastModifiedBy>
  <cp:revision>30</cp:revision>
  <dcterms:created xsi:type="dcterms:W3CDTF">2018-09-10T09:42:34Z</dcterms:created>
  <dcterms:modified xsi:type="dcterms:W3CDTF">2018-09-13T13:48:03Z</dcterms:modified>
</cp:coreProperties>
</file>