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70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80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700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270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318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531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785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640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19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2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65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36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82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43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95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62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E6B28-C7FA-4676-9E4A-58CB8332239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38D24-E793-4BCF-AEF4-C376567E4D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647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CBABD7-6EE2-461D-906D-5185AF8217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554169"/>
            <a:ext cx="8298578" cy="1552610"/>
          </a:xfrm>
        </p:spPr>
        <p:txBody>
          <a:bodyPr/>
          <a:lstStyle/>
          <a:p>
            <a:pPr algn="ctr"/>
            <a:r>
              <a:rPr lang="tr-TR" sz="3600" dirty="0">
                <a:latin typeface="Comic Sans MS" panose="030F0702030302020204" pitchFamily="66" charset="0"/>
              </a:rPr>
              <a:t>KUŞAN DÖNEMİ II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13. Hafta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3DA67F5-8CD5-46BD-82AF-55168E80F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03831"/>
            <a:ext cx="8450978" cy="1373069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47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193403A-3104-4D73-9768-EF05D862D00F}"/>
              </a:ext>
            </a:extLst>
          </p:cNvPr>
          <p:cNvSpPr/>
          <p:nvPr/>
        </p:nvSpPr>
        <p:spPr>
          <a:xfrm>
            <a:off x="2438400" y="1172327"/>
            <a:ext cx="6096000" cy="39090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sanatının bütün inceliklerini içerisinde barındıran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Peşavar’daki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stūpa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ise, türünün en güzel örneği olarak bilinir. Bu eser, hem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ekolü dinî mimarisinin, hem de ilgili ekolün göz alıcı heykellerinin ve duvar kabartmalarının izlerini taşımaktadır. </a:t>
            </a:r>
          </a:p>
        </p:txBody>
      </p:sp>
    </p:spTree>
    <p:extLst>
      <p:ext uri="{BB962C8B-B14F-4D97-AF65-F5344CB8AC3E}">
        <p14:creationId xmlns:p14="http://schemas.microsoft.com/office/powerpoint/2010/main" val="2334787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D04D84A-F020-4778-BE10-3B8B2B4BFEEF}"/>
              </a:ext>
            </a:extLst>
          </p:cNvPr>
          <p:cNvSpPr/>
          <p:nvPr/>
        </p:nvSpPr>
        <p:spPr>
          <a:xfrm>
            <a:off x="2870200" y="1824335"/>
            <a:ext cx="6096000" cy="22457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Büyük bir arazi üzerine kurulan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stūpanın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duvarları, çok sayıdaki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heykeli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efsanelerin konu edildiği panellerle çevrilidir.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88657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9A5496F-E3F0-41CA-89F3-A2B9C0723749}"/>
              </a:ext>
            </a:extLst>
          </p:cNvPr>
          <p:cNvSpPr/>
          <p:nvPr/>
        </p:nvSpPr>
        <p:spPr>
          <a:xfrm>
            <a:off x="2070100" y="149665"/>
            <a:ext cx="7112000" cy="6118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</a:rPr>
              <a:t>Ana </a:t>
            </a:r>
            <a:r>
              <a:rPr lang="tr-TR" sz="2400" dirty="0" err="1">
                <a:solidFill>
                  <a:schemeClr val="bg1"/>
                </a:solidFill>
              </a:rPr>
              <a:t>stūpanın</a:t>
            </a:r>
            <a:r>
              <a:rPr lang="tr-TR" sz="2400" dirty="0">
                <a:solidFill>
                  <a:schemeClr val="bg1"/>
                </a:solidFill>
              </a:rPr>
              <a:t> üzerinde merdivenlerle ulaşılan diğer tali bölümler yer almaktadır. MS 6. yüzyılda burayı ziyaret eden </a:t>
            </a:r>
            <a:r>
              <a:rPr lang="tr-TR" sz="2400" dirty="0" err="1">
                <a:solidFill>
                  <a:schemeClr val="bg1"/>
                </a:solidFill>
              </a:rPr>
              <a:t>Hiuen-tsang</a:t>
            </a:r>
            <a:r>
              <a:rPr lang="tr-TR" sz="2400" dirty="0">
                <a:solidFill>
                  <a:schemeClr val="bg1"/>
                </a:solidFill>
              </a:rPr>
              <a:t> (</a:t>
            </a:r>
            <a:r>
              <a:rPr lang="tr-TR" sz="2400" dirty="0" err="1">
                <a:solidFill>
                  <a:schemeClr val="bg1"/>
                </a:solidFill>
              </a:rPr>
              <a:t>Xuan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Zang</a:t>
            </a:r>
            <a:r>
              <a:rPr lang="tr-TR" sz="2400" dirty="0">
                <a:solidFill>
                  <a:schemeClr val="bg1"/>
                </a:solidFill>
              </a:rPr>
              <a:t>), on üç katlı bu abidenin iki yüz on üç metre yüksekliğinde olduğunu kaydetmiştir. Altın kaplamaların ve değerli madenlerden yapılmış süslemelerin </a:t>
            </a:r>
            <a:r>
              <a:rPr lang="tr-TR" sz="2400" dirty="0" err="1">
                <a:solidFill>
                  <a:schemeClr val="bg1"/>
                </a:solidFill>
              </a:rPr>
              <a:t>stūpanın</a:t>
            </a:r>
            <a:r>
              <a:rPr lang="tr-TR" sz="2400" dirty="0">
                <a:solidFill>
                  <a:schemeClr val="bg1"/>
                </a:solidFill>
              </a:rPr>
              <a:t> her yerini kapladığını; adeta bir kule gibi yükselen tapınağın, demirden yapılmış sütunlarla desteklendiğini ifade etmektedir. Ancak bugün bu </a:t>
            </a:r>
            <a:r>
              <a:rPr lang="tr-TR" sz="2400" dirty="0" err="1">
                <a:solidFill>
                  <a:schemeClr val="bg1"/>
                </a:solidFill>
              </a:rPr>
              <a:t>stūpanın</a:t>
            </a:r>
            <a:r>
              <a:rPr lang="tr-TR" sz="2400" dirty="0">
                <a:solidFill>
                  <a:schemeClr val="bg1"/>
                </a:solidFill>
              </a:rPr>
              <a:t> temel taşı dışında geriye hiçbir şey kalmamıştır.</a:t>
            </a:r>
            <a:r>
              <a:rPr lang="tr-TR" sz="2400" baseline="30000" dirty="0">
                <a:solidFill>
                  <a:schemeClr val="bg1"/>
                </a:solidFill>
              </a:rPr>
              <a:t> 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87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1DD4DBC-FA34-4E06-864A-E8C6BB640A9B}"/>
              </a:ext>
            </a:extLst>
          </p:cNvPr>
          <p:cNvSpPr/>
          <p:nvPr/>
        </p:nvSpPr>
        <p:spPr>
          <a:xfrm>
            <a:off x="2286000" y="718729"/>
            <a:ext cx="71882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Peşavar’daki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stūpa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sahasında yapılan arkeolojik kazılar sırasında, oldukça ilgi çekici bir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röliker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(kutsal emanetlerin saklandığı sandık, kutu) ortaya çıkartılmıştır. Bu dikkate değer silindirik kutu,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Kanişka’nın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rölikeri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olarak bilinmektedir. Yaklaşık on beş cm çapında ve on cm yüksekliğindedir. </a:t>
            </a:r>
          </a:p>
        </p:txBody>
      </p:sp>
    </p:spTree>
    <p:extLst>
      <p:ext uri="{BB962C8B-B14F-4D97-AF65-F5344CB8AC3E}">
        <p14:creationId xmlns:p14="http://schemas.microsoft.com/office/powerpoint/2010/main" val="2852097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A4797F7-DF5C-4043-8510-96661A079CE1}"/>
              </a:ext>
            </a:extLst>
          </p:cNvPr>
          <p:cNvSpPr/>
          <p:nvPr/>
        </p:nvSpPr>
        <p:spPr>
          <a:xfrm>
            <a:off x="2654300" y="1850936"/>
            <a:ext cx="6096000" cy="27997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Üzerindeki üç heykelcikle birlikte toplam yüksekliği yirmi santimetreye çıkarmaktadır. Kutunun üzerinde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Karoshti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Kharoshthi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) yazısı yer almaktadır. Ancak bu yazı okunabilir durumda değildir.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1256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586F1D6-790F-41FE-8BEE-56CF53C3586B}"/>
              </a:ext>
            </a:extLst>
          </p:cNvPr>
          <p:cNvSpPr/>
          <p:nvPr/>
        </p:nvSpPr>
        <p:spPr>
          <a:xfrm>
            <a:off x="2590800" y="1482624"/>
            <a:ext cx="6096000" cy="3355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sanatçıları tarafından meydana getirilen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heykellerinin kuşkusuz en önemli özelliklerinden biri 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ilk kez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Şākyamuni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yani insan biçimindeki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formunda tasarlanmış olmasıdır. </a:t>
            </a:r>
          </a:p>
        </p:txBody>
      </p:sp>
    </p:spTree>
    <p:extLst>
      <p:ext uri="{BB962C8B-B14F-4D97-AF65-F5344CB8AC3E}">
        <p14:creationId xmlns:p14="http://schemas.microsoft.com/office/powerpoint/2010/main" val="133333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E3E70ED-5F62-4214-8E0A-CD8E64936317}"/>
              </a:ext>
            </a:extLst>
          </p:cNvPr>
          <p:cNvSpPr/>
          <p:nvPr/>
        </p:nvSpPr>
        <p:spPr>
          <a:xfrm>
            <a:off x="2374900" y="1197459"/>
            <a:ext cx="6096000" cy="4463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Öncelikle bacakları birbirine kitlenmiş bir biçimde, meditasyon halindeki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heykellerinin yapıldığı, sonrasında sanatsal kaygılarla detaylandırıldığı düşünülen ve bir kolunu açık bırakan bir elbisesiyle ayakta duran heykellerin yapıldığı döneme geçildiği düşünülmektedir. </a:t>
            </a:r>
          </a:p>
        </p:txBody>
      </p:sp>
    </p:spTree>
    <p:extLst>
      <p:ext uri="{BB962C8B-B14F-4D97-AF65-F5344CB8AC3E}">
        <p14:creationId xmlns:p14="http://schemas.microsoft.com/office/powerpoint/2010/main" val="31728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29107B8-E9E3-4BCD-AFC3-881DC51B757D}"/>
              </a:ext>
            </a:extLst>
          </p:cNvPr>
          <p:cNvSpPr/>
          <p:nvPr/>
        </p:nvSpPr>
        <p:spPr>
          <a:xfrm>
            <a:off x="2387600" y="920460"/>
            <a:ext cx="6096000" cy="5017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Keşiş kıyafeti giydirilmiş, oturan ve ayakta duran bu heykeller,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Şākyamuni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Bodhisattva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Maitreya’nın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ilk ve kusursuz tasvirleri olarak nitelendirilirler. İlgili döneme ve ekole ait rölyeflerde ise,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doğum hikâyeleri yani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Cātaka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masallarından sahneler işlenmiştir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Pugachenkova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G. A., Dar, S. R.,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Sharma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R. C., 1996: 352-353).</a:t>
            </a:r>
          </a:p>
        </p:txBody>
      </p:sp>
    </p:spTree>
    <p:extLst>
      <p:ext uri="{BB962C8B-B14F-4D97-AF65-F5344CB8AC3E}">
        <p14:creationId xmlns:p14="http://schemas.microsoft.com/office/powerpoint/2010/main" val="10423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4C6D28-251B-4053-A7CA-120538DC4507}"/>
              </a:ext>
            </a:extLst>
          </p:cNvPr>
          <p:cNvSpPr/>
          <p:nvPr/>
        </p:nvSpPr>
        <p:spPr>
          <a:xfrm>
            <a:off x="2438400" y="920460"/>
            <a:ext cx="6096000" cy="5017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Washington’daki iyi korunmuş bir rölyefte,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hayatındaki dört önemli olaydan kesitler yer almaktadır. Rölyefteki ayrıntılar ve ilgili ikonografik figürlerin olağanüstü görünümü,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 işçiliğinin geldiği noktayı açıkça göstermesi açısından oldukça önemlidir. Bahsi geçen sahneler ise sırasıyla şöyledir: </a:t>
            </a:r>
          </a:p>
        </p:txBody>
      </p:sp>
    </p:spTree>
    <p:extLst>
      <p:ext uri="{BB962C8B-B14F-4D97-AF65-F5344CB8AC3E}">
        <p14:creationId xmlns:p14="http://schemas.microsoft.com/office/powerpoint/2010/main" val="275973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E7B61B4-684E-4EFE-9EBE-6D52EFA71430}"/>
              </a:ext>
            </a:extLst>
          </p:cNvPr>
          <p:cNvSpPr/>
          <p:nvPr/>
        </p:nvSpPr>
        <p:spPr>
          <a:xfrm>
            <a:off x="2628900" y="1546124"/>
            <a:ext cx="6096000" cy="3355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Lumbini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koruluğundaki doğumu.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2.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Bodhi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ağacının altında aydınlanan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3.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Sarnath’daki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Geyik Parkı’ndaki ilk vaaz.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4.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ölümü.</a:t>
            </a:r>
          </a:p>
        </p:txBody>
      </p:sp>
    </p:spTree>
    <p:extLst>
      <p:ext uri="{BB962C8B-B14F-4D97-AF65-F5344CB8AC3E}">
        <p14:creationId xmlns:p14="http://schemas.microsoft.com/office/powerpoint/2010/main" val="285790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D90C90A-CCFE-49BD-8ADE-BFE36265B159}"/>
              </a:ext>
            </a:extLst>
          </p:cNvPr>
          <p:cNvSpPr/>
          <p:nvPr/>
        </p:nvSpPr>
        <p:spPr>
          <a:xfrm>
            <a:off x="2514600" y="1126625"/>
            <a:ext cx="6096000" cy="3355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Bu örnekten de anlaşılacağı üzere, artık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heykeltıraşları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tasvirleri ya da heykelleri olarak adlandırılan yeni bir dinî objenin sanatsal ürününü tam anlamıyla ortaya çıkarmayı başarmışlardır.</a:t>
            </a:r>
          </a:p>
        </p:txBody>
      </p:sp>
    </p:spTree>
    <p:extLst>
      <p:ext uri="{BB962C8B-B14F-4D97-AF65-F5344CB8AC3E}">
        <p14:creationId xmlns:p14="http://schemas.microsoft.com/office/powerpoint/2010/main" val="4108809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99D149D-1B5E-4DD3-98FA-50AB0CAFDF37}"/>
              </a:ext>
            </a:extLst>
          </p:cNvPr>
          <p:cNvSpPr/>
          <p:nvPr/>
        </p:nvSpPr>
        <p:spPr>
          <a:xfrm>
            <a:off x="3048000" y="2308136"/>
            <a:ext cx="6096000" cy="27997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Hatta bu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figürlerini geliştirerek,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Mahāyāna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Buddhizm’ine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ait birbirinden farklı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Bodhisattva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formlarının da oluşturulmasına sebep oldukları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söylenebilinir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964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FE57B2C-ECD2-46CB-A386-20E0FBBBE5AD}"/>
              </a:ext>
            </a:extLst>
          </p:cNvPr>
          <p:cNvSpPr/>
          <p:nvPr/>
        </p:nvSpPr>
        <p:spPr>
          <a:xfrm>
            <a:off x="2514600" y="643461"/>
            <a:ext cx="6096000" cy="5571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Peşavar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yakınlarındaki kral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Kanişka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(MS 2. yüzyıl) dönemine ait olduğu kabul edilen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stūpa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ise,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Takht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-i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Bahi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Camal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Garhi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Tharelli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Caulian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Mohra-Madura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Kalavan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Pipala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Takşila’da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ulaşılabilen diğer kalıntılarla birlikte,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Gandhara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etkisindeki dinî mimarinin en önemli parçalarını oluşturmaktadır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Pugachenkova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G. A., Dar, S. R.,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Sharma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R. C., 1996: 356). </a:t>
            </a:r>
          </a:p>
        </p:txBody>
      </p:sp>
    </p:spTree>
    <p:extLst>
      <p:ext uri="{BB962C8B-B14F-4D97-AF65-F5344CB8AC3E}">
        <p14:creationId xmlns:p14="http://schemas.microsoft.com/office/powerpoint/2010/main" val="3143278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55</TotalTime>
  <Words>541</Words>
  <Application>Microsoft Office PowerPoint</Application>
  <PresentationFormat>Geniş ekran</PresentationFormat>
  <Paragraphs>22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Comic Sans MS</vt:lpstr>
      <vt:lpstr>Trebuchet MS</vt:lpstr>
      <vt:lpstr>Berlin</vt:lpstr>
      <vt:lpstr>KUŞAN DÖNEMİ II 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KUŞAN DÖNEMİ  12. Hafta</dc:title>
  <dc:creator>Casper</dc:creator>
  <cp:lastModifiedBy>Casper</cp:lastModifiedBy>
  <cp:revision>5</cp:revision>
  <dcterms:created xsi:type="dcterms:W3CDTF">2020-05-09T15:06:30Z</dcterms:created>
  <dcterms:modified xsi:type="dcterms:W3CDTF">2020-05-10T05:36:19Z</dcterms:modified>
</cp:coreProperties>
</file>