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5" r:id="rId5"/>
    <p:sldId id="261" r:id="rId6"/>
    <p:sldId id="260"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3" d="100"/>
          <a:sy n="103" d="100"/>
        </p:scale>
        <p:origin x="120"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D22393-416D-4D29-9A94-29AC90C33C20}"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tr-TR"/>
        </a:p>
      </dgm:t>
    </dgm:pt>
    <dgm:pt modelId="{191F141D-BD39-4220-A9DE-1FE41C8344FE}">
      <dgm:prSet phldrT="[Metin]"/>
      <dgm:spPr/>
      <dgm:t>
        <a:bodyPr/>
        <a:lstStyle/>
        <a:p>
          <a:pPr algn="just"/>
          <a:r>
            <a:rPr lang="tr-TR" dirty="0"/>
            <a:t>Azalan Marjinal Fayda Kanunu</a:t>
          </a:r>
        </a:p>
      </dgm:t>
    </dgm:pt>
    <dgm:pt modelId="{F569B605-1485-47FE-BB4C-83AB75C3A788}" type="parTrans" cxnId="{0056C6A5-29B9-4C96-946C-58D970D45AFE}">
      <dgm:prSet/>
      <dgm:spPr/>
      <dgm:t>
        <a:bodyPr/>
        <a:lstStyle/>
        <a:p>
          <a:endParaRPr lang="tr-TR"/>
        </a:p>
      </dgm:t>
    </dgm:pt>
    <dgm:pt modelId="{E9AE7FF1-88D2-423C-8D6A-BFCE69557A29}" type="sibTrans" cxnId="{0056C6A5-29B9-4C96-946C-58D970D45AFE}">
      <dgm:prSet/>
      <dgm:spPr/>
      <dgm:t>
        <a:bodyPr/>
        <a:lstStyle/>
        <a:p>
          <a:endParaRPr lang="tr-TR"/>
        </a:p>
      </dgm:t>
    </dgm:pt>
    <dgm:pt modelId="{92D7EA23-3F10-4482-8F2F-1D157D41E18F}">
      <dgm:prSet phldrT="[Metin]"/>
      <dgm:spPr/>
      <dgm:t>
        <a:bodyPr/>
        <a:lstStyle/>
        <a:p>
          <a:pPr algn="just"/>
          <a:r>
            <a:rPr lang="tr-TR" dirty="0"/>
            <a:t>Bir ihtiyaç, belirli bir zaman süresinde devamlı olarak tatmin edilirse, bu tatmini sağlayan mala istek gittikçe azalır ve bir noktada sıfıra düşer.</a:t>
          </a:r>
        </a:p>
      </dgm:t>
    </dgm:pt>
    <dgm:pt modelId="{DCB58316-3608-4C1D-A754-6F8AA9FF74DA}" type="parTrans" cxnId="{F79BCA83-D1B0-40EE-ABE3-3A216149D13A}">
      <dgm:prSet/>
      <dgm:spPr/>
      <dgm:t>
        <a:bodyPr/>
        <a:lstStyle/>
        <a:p>
          <a:endParaRPr lang="tr-TR"/>
        </a:p>
      </dgm:t>
    </dgm:pt>
    <dgm:pt modelId="{64472585-2F32-48A6-90DB-87CEAE4FAA80}" type="sibTrans" cxnId="{F79BCA83-D1B0-40EE-ABE3-3A216149D13A}">
      <dgm:prSet/>
      <dgm:spPr/>
      <dgm:t>
        <a:bodyPr/>
        <a:lstStyle/>
        <a:p>
          <a:endParaRPr lang="tr-TR"/>
        </a:p>
      </dgm:t>
    </dgm:pt>
    <dgm:pt modelId="{6D37C9E5-C7C3-4500-AF0C-983BC275290C}" type="pres">
      <dgm:prSet presAssocID="{20D22393-416D-4D29-9A94-29AC90C33C20}" presName="vert0" presStyleCnt="0">
        <dgm:presLayoutVars>
          <dgm:dir/>
          <dgm:animOne val="branch"/>
          <dgm:animLvl val="lvl"/>
        </dgm:presLayoutVars>
      </dgm:prSet>
      <dgm:spPr/>
    </dgm:pt>
    <dgm:pt modelId="{3569372E-E7B5-4B5D-B5DE-FD6A166B75F0}" type="pres">
      <dgm:prSet presAssocID="{191F141D-BD39-4220-A9DE-1FE41C8344FE}" presName="thickLine" presStyleLbl="alignNode1" presStyleIdx="0" presStyleCnt="1"/>
      <dgm:spPr/>
    </dgm:pt>
    <dgm:pt modelId="{F789B3A0-886E-4776-BEDE-734FEC5B163A}" type="pres">
      <dgm:prSet presAssocID="{191F141D-BD39-4220-A9DE-1FE41C8344FE}" presName="horz1" presStyleCnt="0"/>
      <dgm:spPr/>
    </dgm:pt>
    <dgm:pt modelId="{A513EA5A-8CCD-4C32-A362-B068D91547A2}" type="pres">
      <dgm:prSet presAssocID="{191F141D-BD39-4220-A9DE-1FE41C8344FE}" presName="tx1" presStyleLbl="revTx" presStyleIdx="0" presStyleCnt="2"/>
      <dgm:spPr/>
    </dgm:pt>
    <dgm:pt modelId="{CBB7A091-62A7-43AE-9D2B-CF78C1CC9090}" type="pres">
      <dgm:prSet presAssocID="{191F141D-BD39-4220-A9DE-1FE41C8344FE}" presName="vert1" presStyleCnt="0"/>
      <dgm:spPr/>
    </dgm:pt>
    <dgm:pt modelId="{CE66F2D6-726A-4DB0-BDAB-0890567948D0}" type="pres">
      <dgm:prSet presAssocID="{92D7EA23-3F10-4482-8F2F-1D157D41E18F}" presName="vertSpace2a" presStyleCnt="0"/>
      <dgm:spPr/>
    </dgm:pt>
    <dgm:pt modelId="{CB1D0FAB-5755-495A-921E-0967B6A07D62}" type="pres">
      <dgm:prSet presAssocID="{92D7EA23-3F10-4482-8F2F-1D157D41E18F}" presName="horz2" presStyleCnt="0"/>
      <dgm:spPr/>
    </dgm:pt>
    <dgm:pt modelId="{96C6A203-31A6-485D-B401-88D3189FC94A}" type="pres">
      <dgm:prSet presAssocID="{92D7EA23-3F10-4482-8F2F-1D157D41E18F}" presName="horzSpace2" presStyleCnt="0"/>
      <dgm:spPr/>
    </dgm:pt>
    <dgm:pt modelId="{1552E114-B919-4B78-AC95-7F86B2651D88}" type="pres">
      <dgm:prSet presAssocID="{92D7EA23-3F10-4482-8F2F-1D157D41E18F}" presName="tx2" presStyleLbl="revTx" presStyleIdx="1" presStyleCnt="2"/>
      <dgm:spPr/>
    </dgm:pt>
    <dgm:pt modelId="{87F38904-B932-4FBF-909F-F93BAA42D08A}" type="pres">
      <dgm:prSet presAssocID="{92D7EA23-3F10-4482-8F2F-1D157D41E18F}" presName="vert2" presStyleCnt="0"/>
      <dgm:spPr/>
    </dgm:pt>
    <dgm:pt modelId="{A360E8E9-5853-47A7-8A23-5C218CA5DE77}" type="pres">
      <dgm:prSet presAssocID="{92D7EA23-3F10-4482-8F2F-1D157D41E18F}" presName="thinLine2b" presStyleLbl="callout" presStyleIdx="0" presStyleCnt="1"/>
      <dgm:spPr/>
    </dgm:pt>
    <dgm:pt modelId="{3B9AC62A-71FE-426D-8407-62DA2CCD8EB4}" type="pres">
      <dgm:prSet presAssocID="{92D7EA23-3F10-4482-8F2F-1D157D41E18F}" presName="vertSpace2b" presStyleCnt="0"/>
      <dgm:spPr/>
    </dgm:pt>
  </dgm:ptLst>
  <dgm:cxnLst>
    <dgm:cxn modelId="{AD55F224-505C-47A0-A071-59C242290445}" type="presOf" srcId="{20D22393-416D-4D29-9A94-29AC90C33C20}" destId="{6D37C9E5-C7C3-4500-AF0C-983BC275290C}" srcOrd="0" destOrd="0" presId="urn:microsoft.com/office/officeart/2008/layout/LinedList"/>
    <dgm:cxn modelId="{F79BCA83-D1B0-40EE-ABE3-3A216149D13A}" srcId="{191F141D-BD39-4220-A9DE-1FE41C8344FE}" destId="{92D7EA23-3F10-4482-8F2F-1D157D41E18F}" srcOrd="0" destOrd="0" parTransId="{DCB58316-3608-4C1D-A754-6F8AA9FF74DA}" sibTransId="{64472585-2F32-48A6-90DB-87CEAE4FAA80}"/>
    <dgm:cxn modelId="{0056C6A5-29B9-4C96-946C-58D970D45AFE}" srcId="{20D22393-416D-4D29-9A94-29AC90C33C20}" destId="{191F141D-BD39-4220-A9DE-1FE41C8344FE}" srcOrd="0" destOrd="0" parTransId="{F569B605-1485-47FE-BB4C-83AB75C3A788}" sibTransId="{E9AE7FF1-88D2-423C-8D6A-BFCE69557A29}"/>
    <dgm:cxn modelId="{03477ECD-3CB2-4D4D-B5E9-CFC72761DD20}" type="presOf" srcId="{191F141D-BD39-4220-A9DE-1FE41C8344FE}" destId="{A513EA5A-8CCD-4C32-A362-B068D91547A2}" srcOrd="0" destOrd="0" presId="urn:microsoft.com/office/officeart/2008/layout/LinedList"/>
    <dgm:cxn modelId="{16799FF1-ECE8-42A6-87E1-360D6CD7B21B}" type="presOf" srcId="{92D7EA23-3F10-4482-8F2F-1D157D41E18F}" destId="{1552E114-B919-4B78-AC95-7F86B2651D88}" srcOrd="0" destOrd="0" presId="urn:microsoft.com/office/officeart/2008/layout/LinedList"/>
    <dgm:cxn modelId="{4C9EA81F-54FC-4359-AF80-58D7735925B7}" type="presParOf" srcId="{6D37C9E5-C7C3-4500-AF0C-983BC275290C}" destId="{3569372E-E7B5-4B5D-B5DE-FD6A166B75F0}" srcOrd="0" destOrd="0" presId="urn:microsoft.com/office/officeart/2008/layout/LinedList"/>
    <dgm:cxn modelId="{22D4733E-1CCC-4149-91FC-2D3EDC9F2163}" type="presParOf" srcId="{6D37C9E5-C7C3-4500-AF0C-983BC275290C}" destId="{F789B3A0-886E-4776-BEDE-734FEC5B163A}" srcOrd="1" destOrd="0" presId="urn:microsoft.com/office/officeart/2008/layout/LinedList"/>
    <dgm:cxn modelId="{ABA16A83-5914-467A-8D7E-F971C82AE626}" type="presParOf" srcId="{F789B3A0-886E-4776-BEDE-734FEC5B163A}" destId="{A513EA5A-8CCD-4C32-A362-B068D91547A2}" srcOrd="0" destOrd="0" presId="urn:microsoft.com/office/officeart/2008/layout/LinedList"/>
    <dgm:cxn modelId="{44C0C6E5-A068-4E83-B33B-9877353616DE}" type="presParOf" srcId="{F789B3A0-886E-4776-BEDE-734FEC5B163A}" destId="{CBB7A091-62A7-43AE-9D2B-CF78C1CC9090}" srcOrd="1" destOrd="0" presId="urn:microsoft.com/office/officeart/2008/layout/LinedList"/>
    <dgm:cxn modelId="{CA69FD59-6AB3-40B9-BD00-C0217E9DFB89}" type="presParOf" srcId="{CBB7A091-62A7-43AE-9D2B-CF78C1CC9090}" destId="{CE66F2D6-726A-4DB0-BDAB-0890567948D0}" srcOrd="0" destOrd="0" presId="urn:microsoft.com/office/officeart/2008/layout/LinedList"/>
    <dgm:cxn modelId="{6065E50D-473F-4B85-B72D-1062310B7870}" type="presParOf" srcId="{CBB7A091-62A7-43AE-9D2B-CF78C1CC9090}" destId="{CB1D0FAB-5755-495A-921E-0967B6A07D62}" srcOrd="1" destOrd="0" presId="urn:microsoft.com/office/officeart/2008/layout/LinedList"/>
    <dgm:cxn modelId="{2D167500-CB55-4C61-9C78-B468A41E6761}" type="presParOf" srcId="{CB1D0FAB-5755-495A-921E-0967B6A07D62}" destId="{96C6A203-31A6-485D-B401-88D3189FC94A}" srcOrd="0" destOrd="0" presId="urn:microsoft.com/office/officeart/2008/layout/LinedList"/>
    <dgm:cxn modelId="{ED19E476-A647-482C-A500-60A05AB6D684}" type="presParOf" srcId="{CB1D0FAB-5755-495A-921E-0967B6A07D62}" destId="{1552E114-B919-4B78-AC95-7F86B2651D88}" srcOrd="1" destOrd="0" presId="urn:microsoft.com/office/officeart/2008/layout/LinedList"/>
    <dgm:cxn modelId="{5D71FF74-C3C7-42F0-A0B4-4013880EC371}" type="presParOf" srcId="{CB1D0FAB-5755-495A-921E-0967B6A07D62}" destId="{87F38904-B932-4FBF-909F-F93BAA42D08A}" srcOrd="2" destOrd="0" presId="urn:microsoft.com/office/officeart/2008/layout/LinedList"/>
    <dgm:cxn modelId="{A256C388-8132-4191-B42E-C8DAED98EA15}" type="presParOf" srcId="{CBB7A091-62A7-43AE-9D2B-CF78C1CC9090}" destId="{A360E8E9-5853-47A7-8A23-5C218CA5DE77}" srcOrd="2" destOrd="0" presId="urn:microsoft.com/office/officeart/2008/layout/LinedList"/>
    <dgm:cxn modelId="{0A75B507-F470-4C81-B0C0-DF2E6AB51B26}" type="presParOf" srcId="{CBB7A091-62A7-43AE-9D2B-CF78C1CC9090}" destId="{3B9AC62A-71FE-426D-8407-62DA2CCD8EB4}" srcOrd="3"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69372E-E7B5-4B5D-B5DE-FD6A166B75F0}">
      <dsp:nvSpPr>
        <dsp:cNvPr id="0" name=""/>
        <dsp:cNvSpPr/>
      </dsp:nvSpPr>
      <dsp:spPr>
        <a:xfrm>
          <a:off x="0" y="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513EA5A-8CCD-4C32-A362-B068D91547A2}">
      <dsp:nvSpPr>
        <dsp:cNvPr id="0" name=""/>
        <dsp:cNvSpPr/>
      </dsp:nvSpPr>
      <dsp:spPr>
        <a:xfrm>
          <a:off x="0" y="0"/>
          <a:ext cx="2103120" cy="43513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10" tIns="156210" rIns="156210" bIns="156210" numCol="1" spcCol="1270" anchor="t" anchorCtr="0">
          <a:noAutofit/>
        </a:bodyPr>
        <a:lstStyle/>
        <a:p>
          <a:pPr marL="0" lvl="0" indent="0" algn="just" defTabSz="1822450">
            <a:lnSpc>
              <a:spcPct val="90000"/>
            </a:lnSpc>
            <a:spcBef>
              <a:spcPct val="0"/>
            </a:spcBef>
            <a:spcAft>
              <a:spcPct val="35000"/>
            </a:spcAft>
            <a:buNone/>
          </a:pPr>
          <a:r>
            <a:rPr lang="tr-TR" sz="4100" kern="1200" dirty="0"/>
            <a:t>Azalan Marjinal Fayda Kanunu</a:t>
          </a:r>
        </a:p>
      </dsp:txBody>
      <dsp:txXfrm>
        <a:off x="0" y="0"/>
        <a:ext cx="2103120" cy="4351338"/>
      </dsp:txXfrm>
    </dsp:sp>
    <dsp:sp modelId="{1552E114-B919-4B78-AC95-7F86B2651D88}">
      <dsp:nvSpPr>
        <dsp:cNvPr id="0" name=""/>
        <dsp:cNvSpPr/>
      </dsp:nvSpPr>
      <dsp:spPr>
        <a:xfrm>
          <a:off x="2260854" y="197594"/>
          <a:ext cx="8254746" cy="39518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070" tIns="179070" rIns="179070" bIns="179070" numCol="1" spcCol="1270" anchor="t" anchorCtr="0">
          <a:noAutofit/>
        </a:bodyPr>
        <a:lstStyle/>
        <a:p>
          <a:pPr marL="0" lvl="0" indent="0" algn="just" defTabSz="2089150">
            <a:lnSpc>
              <a:spcPct val="90000"/>
            </a:lnSpc>
            <a:spcBef>
              <a:spcPct val="0"/>
            </a:spcBef>
            <a:spcAft>
              <a:spcPct val="35000"/>
            </a:spcAft>
            <a:buNone/>
          </a:pPr>
          <a:r>
            <a:rPr lang="tr-TR" sz="4700" kern="1200" dirty="0"/>
            <a:t>Bir ihtiyaç, belirli bir zaman süresinde devamlı olarak tatmin edilirse, bu tatmini sağlayan mala istek gittikçe azalır ve bir noktada sıfıra düşer.</a:t>
          </a:r>
        </a:p>
      </dsp:txBody>
      <dsp:txXfrm>
        <a:off x="2260854" y="197594"/>
        <a:ext cx="8254746" cy="3951898"/>
      </dsp:txXfrm>
    </dsp:sp>
    <dsp:sp modelId="{A360E8E9-5853-47A7-8A23-5C218CA5DE77}">
      <dsp:nvSpPr>
        <dsp:cNvPr id="0" name=""/>
        <dsp:cNvSpPr/>
      </dsp:nvSpPr>
      <dsp:spPr>
        <a:xfrm>
          <a:off x="2103120" y="4149493"/>
          <a:ext cx="84124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4C4206F1-247F-457E-9F37-C68D7D4CC5E2}" type="datetimeFigureOut">
              <a:rPr lang="tr-TR" smtClean="0"/>
              <a:t>14.04.2022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122742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C4206F1-247F-457E-9F37-C68D7D4CC5E2}" type="datetimeFigureOut">
              <a:rPr lang="tr-TR" smtClean="0"/>
              <a:t>14.04.2022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786014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C4206F1-247F-457E-9F37-C68D7D4CC5E2}" type="datetimeFigureOut">
              <a:rPr lang="tr-TR" smtClean="0"/>
              <a:t>14.04.2022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84612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C4206F1-247F-457E-9F37-C68D7D4CC5E2}" type="datetimeFigureOut">
              <a:rPr lang="tr-TR" smtClean="0"/>
              <a:t>14.04.2022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800543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4C4206F1-247F-457E-9F37-C68D7D4CC5E2}" type="datetimeFigureOut">
              <a:rPr lang="tr-TR" smtClean="0"/>
              <a:t>14.04.2022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093057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4C4206F1-247F-457E-9F37-C68D7D4CC5E2}" type="datetimeFigureOut">
              <a:rPr lang="tr-TR" smtClean="0"/>
              <a:t>14.04.2022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2122919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4C4206F1-247F-457E-9F37-C68D7D4CC5E2}" type="datetimeFigureOut">
              <a:rPr lang="tr-TR" smtClean="0"/>
              <a:t>14.04.2022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999322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4C4206F1-247F-457E-9F37-C68D7D4CC5E2}" type="datetimeFigureOut">
              <a:rPr lang="tr-TR" smtClean="0"/>
              <a:t>14.04.2022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8672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C4206F1-247F-457E-9F37-C68D7D4CC5E2}" type="datetimeFigureOut">
              <a:rPr lang="tr-TR" smtClean="0"/>
              <a:t>14.04.2022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18923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4C4206F1-247F-457E-9F37-C68D7D4CC5E2}" type="datetimeFigureOut">
              <a:rPr lang="tr-TR" smtClean="0"/>
              <a:t>14.04.2022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1931647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4C4206F1-247F-457E-9F37-C68D7D4CC5E2}" type="datetimeFigureOut">
              <a:rPr lang="tr-TR" smtClean="0"/>
              <a:t>14.04.2022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276617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4206F1-247F-457E-9F37-C68D7D4CC5E2}" type="datetimeFigureOut">
              <a:rPr lang="tr-TR" smtClean="0"/>
              <a:t>14.04.2022</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684BE8-10FA-4D49-B939-051275303F65}" type="slidenum">
              <a:rPr lang="tr-TR" smtClean="0"/>
              <a:t>‹#›</a:t>
            </a:fld>
            <a:endParaRPr lang="tr-TR"/>
          </a:p>
        </p:txBody>
      </p:sp>
    </p:spTree>
    <p:extLst>
      <p:ext uri="{BB962C8B-B14F-4D97-AF65-F5344CB8AC3E}">
        <p14:creationId xmlns:p14="http://schemas.microsoft.com/office/powerpoint/2010/main" val="390854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İçerik</a:t>
            </a:r>
          </a:p>
        </p:txBody>
      </p:sp>
      <p:sp>
        <p:nvSpPr>
          <p:cNvPr id="3" name="İçerik Yer Tutucusu 2"/>
          <p:cNvSpPr>
            <a:spLocks noGrp="1"/>
          </p:cNvSpPr>
          <p:nvPr>
            <p:ph idx="1"/>
          </p:nvPr>
        </p:nvSpPr>
        <p:spPr/>
        <p:txBody>
          <a:bodyPr/>
          <a:lstStyle/>
          <a:p>
            <a:r>
              <a:rPr lang="tr-TR" dirty="0"/>
              <a:t>EKONOMİ İLMİNİN TEMEL KAVRAMLARI DEVAM (FAYDA, KIYMET)</a:t>
            </a:r>
          </a:p>
        </p:txBody>
      </p:sp>
    </p:spTree>
    <p:extLst>
      <p:ext uri="{BB962C8B-B14F-4D97-AF65-F5344CB8AC3E}">
        <p14:creationId xmlns:p14="http://schemas.microsoft.com/office/powerpoint/2010/main" val="4199066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Fayda	</a:t>
            </a:r>
          </a:p>
        </p:txBody>
      </p:sp>
      <p:sp>
        <p:nvSpPr>
          <p:cNvPr id="3" name="İçerik Yer Tutucusu 2"/>
          <p:cNvSpPr>
            <a:spLocks noGrp="1"/>
          </p:cNvSpPr>
          <p:nvPr>
            <p:ph idx="1"/>
          </p:nvPr>
        </p:nvSpPr>
        <p:spPr/>
        <p:txBody>
          <a:bodyPr/>
          <a:lstStyle/>
          <a:p>
            <a:r>
              <a:rPr lang="tr-TR" dirty="0"/>
              <a:t>Malların insan ihtiyaçlarını tatmin etme özelliğine fayda denir.</a:t>
            </a:r>
          </a:p>
        </p:txBody>
      </p:sp>
    </p:spTree>
    <p:extLst>
      <p:ext uri="{BB962C8B-B14F-4D97-AF65-F5344CB8AC3E}">
        <p14:creationId xmlns:p14="http://schemas.microsoft.com/office/powerpoint/2010/main" val="3522357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FAYDA	KANUNLARI (GOSSEN KANUNU)</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3863186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26625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6B5EFB6F-ED04-4CC2-B750-01A1747BC4C2}"/>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a:solidFill>
                  <a:srgbClr val="FFFFFF"/>
                </a:solidFill>
                <a:latin typeface="+mj-lt"/>
                <a:ea typeface="+mj-ea"/>
                <a:cs typeface="+mj-cs"/>
              </a:rPr>
              <a:t>Marjinal ve Toplam Fayda	</a:t>
            </a:r>
          </a:p>
        </p:txBody>
      </p:sp>
      <p:graphicFrame>
        <p:nvGraphicFramePr>
          <p:cNvPr id="4" name="İçerik Yer Tutucusu 3">
            <a:extLst>
              <a:ext uri="{FF2B5EF4-FFF2-40B4-BE49-F238E27FC236}">
                <a16:creationId xmlns:a16="http://schemas.microsoft.com/office/drawing/2014/main" id="{4E04DFD5-B426-4CB5-BFE1-155A4F46B356}"/>
              </a:ext>
            </a:extLst>
          </p:cNvPr>
          <p:cNvGraphicFramePr>
            <a:graphicFrameLocks noGrp="1"/>
          </p:cNvGraphicFramePr>
          <p:nvPr>
            <p:ph idx="1"/>
            <p:extLst>
              <p:ext uri="{D42A27DB-BD31-4B8C-83A1-F6EECF244321}">
                <p14:modId xmlns:p14="http://schemas.microsoft.com/office/powerpoint/2010/main" val="3414921062"/>
              </p:ext>
            </p:extLst>
          </p:nvPr>
        </p:nvGraphicFramePr>
        <p:xfrm>
          <a:off x="5078169" y="643466"/>
          <a:ext cx="6178996" cy="5568741"/>
        </p:xfrm>
        <a:graphic>
          <a:graphicData uri="http://schemas.openxmlformats.org/drawingml/2006/table">
            <a:tbl>
              <a:tblPr firstRow="1" firstCol="1" bandRow="1">
                <a:noFill/>
                <a:tableStyleId>{5C22544A-7EE6-4342-B048-85BDC9FD1C3A}</a:tableStyleId>
              </a:tblPr>
              <a:tblGrid>
                <a:gridCol w="1529872">
                  <a:extLst>
                    <a:ext uri="{9D8B030D-6E8A-4147-A177-3AD203B41FA5}">
                      <a16:colId xmlns:a16="http://schemas.microsoft.com/office/drawing/2014/main" val="1419495904"/>
                    </a:ext>
                  </a:extLst>
                </a:gridCol>
                <a:gridCol w="1588028">
                  <a:extLst>
                    <a:ext uri="{9D8B030D-6E8A-4147-A177-3AD203B41FA5}">
                      <a16:colId xmlns:a16="http://schemas.microsoft.com/office/drawing/2014/main" val="1783546286"/>
                    </a:ext>
                  </a:extLst>
                </a:gridCol>
                <a:gridCol w="1530548">
                  <a:extLst>
                    <a:ext uri="{9D8B030D-6E8A-4147-A177-3AD203B41FA5}">
                      <a16:colId xmlns:a16="http://schemas.microsoft.com/office/drawing/2014/main" val="1622692087"/>
                    </a:ext>
                  </a:extLst>
                </a:gridCol>
                <a:gridCol w="1530548">
                  <a:extLst>
                    <a:ext uri="{9D8B030D-6E8A-4147-A177-3AD203B41FA5}">
                      <a16:colId xmlns:a16="http://schemas.microsoft.com/office/drawing/2014/main" val="747078918"/>
                    </a:ext>
                  </a:extLst>
                </a:gridCol>
              </a:tblGrid>
              <a:tr h="745281">
                <a:tc>
                  <a:txBody>
                    <a:bodyPr/>
                    <a:lstStyle/>
                    <a:p>
                      <a:pPr>
                        <a:lnSpc>
                          <a:spcPct val="107000"/>
                        </a:lnSpc>
                        <a:spcAft>
                          <a:spcPts val="800"/>
                        </a:spcAft>
                      </a:pPr>
                      <a:r>
                        <a:rPr lang="tr-TR" sz="1700" b="1" cap="none" spc="0">
                          <a:solidFill>
                            <a:schemeClr val="tx1"/>
                          </a:solidFill>
                          <a:effectLst/>
                        </a:rPr>
                        <a:t>Sıra Numarası</a:t>
                      </a:r>
                      <a:endParaRPr lang="tr-TR" sz="17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nchor="b">
                    <a:lnL w="12700" cmpd="sng">
                      <a:noFill/>
                    </a:lnL>
                    <a:lnR w="12700" cmpd="sng">
                      <a:noFill/>
                    </a:lnR>
                    <a:lnT w="9525" cap="flat" cmpd="sng" algn="ctr">
                      <a:noFill/>
                      <a:prstDash val="solid"/>
                    </a:lnT>
                    <a:lnB w="38100" cmpd="sng">
                      <a:noFill/>
                    </a:lnB>
                    <a:noFill/>
                  </a:tcPr>
                </a:tc>
                <a:tc>
                  <a:txBody>
                    <a:bodyPr/>
                    <a:lstStyle/>
                    <a:p>
                      <a:pPr>
                        <a:lnSpc>
                          <a:spcPct val="107000"/>
                        </a:lnSpc>
                        <a:spcAft>
                          <a:spcPts val="800"/>
                        </a:spcAft>
                      </a:pPr>
                      <a:r>
                        <a:rPr lang="tr-TR" sz="1700" b="1" cap="none" spc="0">
                          <a:solidFill>
                            <a:schemeClr val="tx1"/>
                          </a:solidFill>
                          <a:effectLst/>
                        </a:rPr>
                        <a:t>Marjinal Fayda</a:t>
                      </a:r>
                      <a:endParaRPr lang="tr-TR" sz="17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nchor="b">
                    <a:lnL w="12700" cmpd="sng">
                      <a:noFill/>
                    </a:lnL>
                    <a:lnR w="12700" cmpd="sng">
                      <a:noFill/>
                    </a:lnR>
                    <a:lnT w="9525" cap="flat" cmpd="sng" algn="ctr">
                      <a:noFill/>
                      <a:prstDash val="solid"/>
                    </a:lnT>
                    <a:lnB w="38100" cmpd="sng">
                      <a:noFill/>
                    </a:lnB>
                    <a:noFill/>
                  </a:tcPr>
                </a:tc>
                <a:tc>
                  <a:txBody>
                    <a:bodyPr/>
                    <a:lstStyle/>
                    <a:p>
                      <a:pPr>
                        <a:lnSpc>
                          <a:spcPct val="107000"/>
                        </a:lnSpc>
                        <a:spcAft>
                          <a:spcPts val="800"/>
                        </a:spcAft>
                      </a:pPr>
                      <a:r>
                        <a:rPr lang="tr-TR" sz="1700" b="1" cap="none" spc="0">
                          <a:solidFill>
                            <a:schemeClr val="tx1"/>
                          </a:solidFill>
                          <a:effectLst/>
                        </a:rPr>
                        <a:t>Toplam Fayda</a:t>
                      </a:r>
                      <a:endParaRPr lang="tr-TR" sz="17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nchor="b">
                    <a:lnL w="12700" cmpd="sng">
                      <a:noFill/>
                    </a:lnL>
                    <a:lnR w="12700" cmpd="sng">
                      <a:noFill/>
                    </a:lnR>
                    <a:lnT w="9525" cap="flat" cmpd="sng" algn="ctr">
                      <a:noFill/>
                      <a:prstDash val="solid"/>
                    </a:lnT>
                    <a:lnB w="38100" cmpd="sng">
                      <a:noFill/>
                    </a:lnB>
                    <a:noFill/>
                  </a:tcPr>
                </a:tc>
                <a:tc>
                  <a:txBody>
                    <a:bodyPr/>
                    <a:lstStyle/>
                    <a:p>
                      <a:pPr>
                        <a:lnSpc>
                          <a:spcPct val="107000"/>
                        </a:lnSpc>
                        <a:spcAft>
                          <a:spcPts val="800"/>
                        </a:spcAft>
                      </a:pPr>
                      <a:r>
                        <a:rPr lang="tr-TR" sz="1700" b="1" cap="none" spc="0">
                          <a:solidFill>
                            <a:schemeClr val="tx1"/>
                          </a:solidFill>
                          <a:effectLst/>
                        </a:rPr>
                        <a:t>Verimli Fayda</a:t>
                      </a:r>
                      <a:endParaRPr lang="tr-TR" sz="17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nchor="b">
                    <a:lnL w="12700" cmpd="sng">
                      <a:noFill/>
                    </a:lnL>
                    <a:lnR w="12700" cmpd="sng">
                      <a:noFill/>
                    </a:lnR>
                    <a:lnT w="9525" cap="flat" cmpd="sng" algn="ctr">
                      <a:noFill/>
                      <a:prstDash val="solid"/>
                    </a:lnT>
                    <a:lnB w="38100" cmpd="sng">
                      <a:noFill/>
                    </a:lnB>
                    <a:noFill/>
                  </a:tcPr>
                </a:tc>
                <a:extLst>
                  <a:ext uri="{0D108BD9-81ED-4DB2-BD59-A6C34878D82A}">
                    <a16:rowId xmlns:a16="http://schemas.microsoft.com/office/drawing/2014/main" val="31910752"/>
                  </a:ext>
                </a:extLst>
              </a:tr>
              <a:tr h="401955">
                <a:tc>
                  <a:txBody>
                    <a:bodyPr/>
                    <a:lstStyle/>
                    <a:p>
                      <a:pPr>
                        <a:lnSpc>
                          <a:spcPct val="107000"/>
                        </a:lnSpc>
                        <a:spcAft>
                          <a:spcPts val="800"/>
                        </a:spcAft>
                      </a:pPr>
                      <a:r>
                        <a:rPr lang="tr-TR" sz="1300" b="1" cap="none" spc="0">
                          <a:solidFill>
                            <a:schemeClr val="tx1"/>
                          </a:solidFill>
                          <a:effectLst/>
                        </a:rPr>
                        <a:t>1</a:t>
                      </a:r>
                      <a:endParaRPr lang="tr-TR" sz="13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9525" cap="flat" cmpd="sng" algn="ctr">
                      <a:solidFill>
                        <a:schemeClr val="tx1"/>
                      </a:solidFill>
                      <a:prstDash val="solid"/>
                    </a:lnL>
                    <a:lnR w="12700" cmpd="sng">
                      <a:noFill/>
                      <a:prstDash val="solid"/>
                    </a:lnR>
                    <a:lnT w="38100" cmpd="sng">
                      <a:noFill/>
                    </a:lnT>
                    <a:lnB w="9525" cap="flat" cmpd="sng" algn="ctr">
                      <a:noFill/>
                      <a:prstDash val="solid"/>
                    </a:lnB>
                    <a:noFill/>
                  </a:tcPr>
                </a:tc>
                <a:tc>
                  <a:txBody>
                    <a:bodyPr/>
                    <a:lstStyle/>
                    <a:p>
                      <a:pPr>
                        <a:lnSpc>
                          <a:spcPct val="107000"/>
                        </a:lnSpc>
                        <a:spcAft>
                          <a:spcPts val="800"/>
                        </a:spcAft>
                      </a:pPr>
                      <a:r>
                        <a:rPr lang="tr-TR" sz="1300" cap="none" spc="0">
                          <a:solidFill>
                            <a:schemeClr val="tx1"/>
                          </a:solidFill>
                          <a:effectLst/>
                        </a:rPr>
                        <a:t>100</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38100" cmpd="sng">
                      <a:noFill/>
                    </a:lnT>
                    <a:lnB w="9525" cap="flat" cmpd="sng" algn="ctr">
                      <a:noFill/>
                      <a:prstDash val="solid"/>
                    </a:lnB>
                    <a:noFill/>
                  </a:tcPr>
                </a:tc>
                <a:tc>
                  <a:txBody>
                    <a:bodyPr/>
                    <a:lstStyle/>
                    <a:p>
                      <a:pPr>
                        <a:lnSpc>
                          <a:spcPct val="107000"/>
                        </a:lnSpc>
                        <a:spcAft>
                          <a:spcPts val="800"/>
                        </a:spcAft>
                      </a:pPr>
                      <a:r>
                        <a:rPr lang="tr-TR" sz="1300" cap="none" spc="0">
                          <a:solidFill>
                            <a:schemeClr val="tx1"/>
                          </a:solidFill>
                          <a:effectLst/>
                        </a:rPr>
                        <a:t>100</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38100" cmpd="sng">
                      <a:noFill/>
                    </a:lnT>
                    <a:lnB w="9525" cap="flat" cmpd="sng" algn="ctr">
                      <a:noFill/>
                      <a:prstDash val="solid"/>
                    </a:lnB>
                    <a:noFill/>
                  </a:tcPr>
                </a:tc>
                <a:tc>
                  <a:txBody>
                    <a:bodyPr/>
                    <a:lstStyle/>
                    <a:p>
                      <a:pPr>
                        <a:lnSpc>
                          <a:spcPct val="107000"/>
                        </a:lnSpc>
                        <a:spcAft>
                          <a:spcPts val="800"/>
                        </a:spcAft>
                      </a:pPr>
                      <a:r>
                        <a:rPr lang="tr-TR" sz="1300" cap="none" spc="0">
                          <a:solidFill>
                            <a:schemeClr val="tx1"/>
                          </a:solidFill>
                          <a:effectLst/>
                        </a:rPr>
                        <a:t>100</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38100" cmpd="sng">
                      <a:noFill/>
                    </a:lnT>
                    <a:lnB w="9525" cap="flat" cmpd="sng" algn="ctr">
                      <a:noFill/>
                      <a:prstDash val="solid"/>
                    </a:lnB>
                    <a:noFill/>
                  </a:tcPr>
                </a:tc>
                <a:extLst>
                  <a:ext uri="{0D108BD9-81ED-4DB2-BD59-A6C34878D82A}">
                    <a16:rowId xmlns:a16="http://schemas.microsoft.com/office/drawing/2014/main" val="2070725995"/>
                  </a:ext>
                </a:extLst>
              </a:tr>
              <a:tr h="401955">
                <a:tc>
                  <a:txBody>
                    <a:bodyPr/>
                    <a:lstStyle/>
                    <a:p>
                      <a:pPr>
                        <a:lnSpc>
                          <a:spcPct val="107000"/>
                        </a:lnSpc>
                        <a:spcAft>
                          <a:spcPts val="800"/>
                        </a:spcAft>
                      </a:pPr>
                      <a:r>
                        <a:rPr lang="tr-TR" sz="1300" b="1" cap="none" spc="0">
                          <a:solidFill>
                            <a:schemeClr val="tx1"/>
                          </a:solidFill>
                          <a:effectLst/>
                        </a:rPr>
                        <a:t>2</a:t>
                      </a:r>
                      <a:endParaRPr lang="tr-TR" sz="13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9525"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nSpc>
                          <a:spcPct val="107000"/>
                        </a:lnSpc>
                        <a:spcAft>
                          <a:spcPts val="800"/>
                        </a:spcAft>
                      </a:pPr>
                      <a:r>
                        <a:rPr lang="tr-TR" sz="1300" cap="none" spc="0">
                          <a:solidFill>
                            <a:schemeClr val="tx1"/>
                          </a:solidFill>
                          <a:effectLst/>
                        </a:rPr>
                        <a:t>28</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nSpc>
                          <a:spcPct val="107000"/>
                        </a:lnSpc>
                        <a:spcAft>
                          <a:spcPts val="800"/>
                        </a:spcAft>
                      </a:pPr>
                      <a:r>
                        <a:rPr lang="tr-TR" sz="1300" cap="none" spc="0">
                          <a:solidFill>
                            <a:schemeClr val="tx1"/>
                          </a:solidFill>
                          <a:effectLst/>
                        </a:rPr>
                        <a:t>128</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nSpc>
                          <a:spcPct val="107000"/>
                        </a:lnSpc>
                        <a:spcAft>
                          <a:spcPts val="800"/>
                        </a:spcAft>
                      </a:pPr>
                      <a:r>
                        <a:rPr lang="tr-TR" sz="1300" cap="none" spc="0">
                          <a:solidFill>
                            <a:schemeClr val="tx1"/>
                          </a:solidFill>
                          <a:effectLst/>
                        </a:rPr>
                        <a:t>56</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2109497289"/>
                  </a:ext>
                </a:extLst>
              </a:tr>
              <a:tr h="401955">
                <a:tc>
                  <a:txBody>
                    <a:bodyPr/>
                    <a:lstStyle/>
                    <a:p>
                      <a:pPr>
                        <a:lnSpc>
                          <a:spcPct val="107000"/>
                        </a:lnSpc>
                        <a:spcAft>
                          <a:spcPts val="800"/>
                        </a:spcAft>
                      </a:pPr>
                      <a:r>
                        <a:rPr lang="tr-TR" sz="1300" b="1" cap="none" spc="0">
                          <a:solidFill>
                            <a:schemeClr val="tx1"/>
                          </a:solidFill>
                          <a:effectLst/>
                        </a:rPr>
                        <a:t>3</a:t>
                      </a:r>
                      <a:endParaRPr lang="tr-TR" sz="13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9525" cap="flat" cmpd="sng" algn="ctr">
                      <a:solidFill>
                        <a:schemeClr val="tx1"/>
                      </a:solidFill>
                      <a:prstDash val="solid"/>
                    </a:lnL>
                    <a:lnR w="12700" cmpd="sng">
                      <a:noFill/>
                      <a:prstDash val="solid"/>
                    </a:lnR>
                    <a:lnT w="12700" cmpd="sng">
                      <a:noFill/>
                      <a:prstDash val="solid"/>
                    </a:lnT>
                    <a:lnB w="9525" cap="flat" cmpd="sng" algn="ctr">
                      <a:noFill/>
                      <a:prstDash val="solid"/>
                    </a:lnB>
                    <a:noFill/>
                  </a:tcPr>
                </a:tc>
                <a:tc>
                  <a:txBody>
                    <a:bodyPr/>
                    <a:lstStyle/>
                    <a:p>
                      <a:pPr>
                        <a:lnSpc>
                          <a:spcPct val="107000"/>
                        </a:lnSpc>
                        <a:spcAft>
                          <a:spcPts val="800"/>
                        </a:spcAft>
                      </a:pPr>
                      <a:r>
                        <a:rPr lang="tr-TR" sz="1300" cap="none" spc="0">
                          <a:solidFill>
                            <a:schemeClr val="tx1"/>
                          </a:solidFill>
                          <a:effectLst/>
                        </a:rPr>
                        <a:t>18</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12700" cmpd="sng">
                      <a:noFill/>
                      <a:prstDash val="solid"/>
                    </a:lnT>
                    <a:lnB w="9525" cap="flat" cmpd="sng" algn="ctr">
                      <a:noFill/>
                      <a:prstDash val="solid"/>
                    </a:lnB>
                    <a:noFill/>
                  </a:tcPr>
                </a:tc>
                <a:tc>
                  <a:txBody>
                    <a:bodyPr/>
                    <a:lstStyle/>
                    <a:p>
                      <a:pPr>
                        <a:lnSpc>
                          <a:spcPct val="107000"/>
                        </a:lnSpc>
                        <a:spcAft>
                          <a:spcPts val="800"/>
                        </a:spcAft>
                      </a:pPr>
                      <a:r>
                        <a:rPr lang="tr-TR" sz="1300" cap="none" spc="0">
                          <a:solidFill>
                            <a:schemeClr val="tx1"/>
                          </a:solidFill>
                          <a:effectLst/>
                        </a:rPr>
                        <a:t>146</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12700" cmpd="sng">
                      <a:noFill/>
                      <a:prstDash val="solid"/>
                    </a:lnT>
                    <a:lnB w="9525" cap="flat" cmpd="sng" algn="ctr">
                      <a:noFill/>
                      <a:prstDash val="solid"/>
                    </a:lnB>
                    <a:noFill/>
                  </a:tcPr>
                </a:tc>
                <a:tc>
                  <a:txBody>
                    <a:bodyPr/>
                    <a:lstStyle/>
                    <a:p>
                      <a:pPr>
                        <a:lnSpc>
                          <a:spcPct val="107000"/>
                        </a:lnSpc>
                        <a:spcAft>
                          <a:spcPts val="800"/>
                        </a:spcAft>
                      </a:pPr>
                      <a:r>
                        <a:rPr lang="tr-TR" sz="1300" cap="none" spc="0">
                          <a:solidFill>
                            <a:schemeClr val="tx1"/>
                          </a:solidFill>
                          <a:effectLst/>
                        </a:rPr>
                        <a:t>54</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12700" cmpd="sng">
                      <a:noFill/>
                      <a:prstDash val="solid"/>
                    </a:lnT>
                    <a:lnB w="9525" cap="flat" cmpd="sng" algn="ctr">
                      <a:noFill/>
                      <a:prstDash val="solid"/>
                    </a:lnB>
                    <a:noFill/>
                  </a:tcPr>
                </a:tc>
                <a:extLst>
                  <a:ext uri="{0D108BD9-81ED-4DB2-BD59-A6C34878D82A}">
                    <a16:rowId xmlns:a16="http://schemas.microsoft.com/office/drawing/2014/main" val="1378429898"/>
                  </a:ext>
                </a:extLst>
              </a:tr>
              <a:tr h="401955">
                <a:tc>
                  <a:txBody>
                    <a:bodyPr/>
                    <a:lstStyle/>
                    <a:p>
                      <a:pPr>
                        <a:lnSpc>
                          <a:spcPct val="107000"/>
                        </a:lnSpc>
                        <a:spcAft>
                          <a:spcPts val="800"/>
                        </a:spcAft>
                      </a:pPr>
                      <a:r>
                        <a:rPr lang="tr-TR" sz="1300" b="1" cap="none" spc="0">
                          <a:solidFill>
                            <a:schemeClr val="tx1"/>
                          </a:solidFill>
                          <a:effectLst/>
                        </a:rPr>
                        <a:t>4</a:t>
                      </a:r>
                      <a:endParaRPr lang="tr-TR" sz="13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9525"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nSpc>
                          <a:spcPct val="107000"/>
                        </a:lnSpc>
                        <a:spcAft>
                          <a:spcPts val="800"/>
                        </a:spcAft>
                      </a:pPr>
                      <a:r>
                        <a:rPr lang="tr-TR" sz="1300" cap="none" spc="0">
                          <a:solidFill>
                            <a:schemeClr val="tx1"/>
                          </a:solidFill>
                          <a:effectLst/>
                        </a:rPr>
                        <a:t>13</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nSpc>
                          <a:spcPct val="107000"/>
                        </a:lnSpc>
                        <a:spcAft>
                          <a:spcPts val="800"/>
                        </a:spcAft>
                      </a:pPr>
                      <a:r>
                        <a:rPr lang="tr-TR" sz="1300" cap="none" spc="0">
                          <a:solidFill>
                            <a:schemeClr val="tx1"/>
                          </a:solidFill>
                          <a:effectLst/>
                        </a:rPr>
                        <a:t>159</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nSpc>
                          <a:spcPct val="107000"/>
                        </a:lnSpc>
                        <a:spcAft>
                          <a:spcPts val="800"/>
                        </a:spcAft>
                      </a:pPr>
                      <a:r>
                        <a:rPr lang="tr-TR" sz="1300" cap="none" spc="0">
                          <a:solidFill>
                            <a:schemeClr val="tx1"/>
                          </a:solidFill>
                          <a:effectLst/>
                        </a:rPr>
                        <a:t>52</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3814270951"/>
                  </a:ext>
                </a:extLst>
              </a:tr>
              <a:tr h="401955">
                <a:tc>
                  <a:txBody>
                    <a:bodyPr/>
                    <a:lstStyle/>
                    <a:p>
                      <a:pPr>
                        <a:lnSpc>
                          <a:spcPct val="107000"/>
                        </a:lnSpc>
                        <a:spcAft>
                          <a:spcPts val="800"/>
                        </a:spcAft>
                      </a:pPr>
                      <a:r>
                        <a:rPr lang="tr-TR" sz="1300" b="1" cap="none" spc="0">
                          <a:solidFill>
                            <a:schemeClr val="tx1"/>
                          </a:solidFill>
                          <a:effectLst/>
                        </a:rPr>
                        <a:t>5</a:t>
                      </a:r>
                      <a:endParaRPr lang="tr-TR" sz="13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9525" cap="flat" cmpd="sng" algn="ctr">
                      <a:solidFill>
                        <a:schemeClr val="tx1"/>
                      </a:solidFill>
                      <a:prstDash val="solid"/>
                    </a:lnL>
                    <a:lnR w="12700" cmpd="sng">
                      <a:noFill/>
                      <a:prstDash val="solid"/>
                    </a:lnR>
                    <a:lnT w="12700" cmpd="sng">
                      <a:noFill/>
                      <a:prstDash val="solid"/>
                    </a:lnT>
                    <a:lnB w="9525" cap="flat" cmpd="sng" algn="ctr">
                      <a:noFill/>
                      <a:prstDash val="solid"/>
                    </a:lnB>
                    <a:noFill/>
                  </a:tcPr>
                </a:tc>
                <a:tc>
                  <a:txBody>
                    <a:bodyPr/>
                    <a:lstStyle/>
                    <a:p>
                      <a:pPr>
                        <a:lnSpc>
                          <a:spcPct val="107000"/>
                        </a:lnSpc>
                        <a:spcAft>
                          <a:spcPts val="800"/>
                        </a:spcAft>
                      </a:pPr>
                      <a:r>
                        <a:rPr lang="tr-TR" sz="1300" cap="none" spc="0">
                          <a:solidFill>
                            <a:schemeClr val="tx1"/>
                          </a:solidFill>
                          <a:effectLst/>
                        </a:rPr>
                        <a:t>9</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12700" cmpd="sng">
                      <a:noFill/>
                      <a:prstDash val="solid"/>
                    </a:lnT>
                    <a:lnB w="9525" cap="flat" cmpd="sng" algn="ctr">
                      <a:noFill/>
                      <a:prstDash val="solid"/>
                    </a:lnB>
                    <a:noFill/>
                  </a:tcPr>
                </a:tc>
                <a:tc>
                  <a:txBody>
                    <a:bodyPr/>
                    <a:lstStyle/>
                    <a:p>
                      <a:pPr>
                        <a:lnSpc>
                          <a:spcPct val="107000"/>
                        </a:lnSpc>
                        <a:spcAft>
                          <a:spcPts val="800"/>
                        </a:spcAft>
                      </a:pPr>
                      <a:r>
                        <a:rPr lang="tr-TR" sz="1300" cap="none" spc="0">
                          <a:solidFill>
                            <a:schemeClr val="tx1"/>
                          </a:solidFill>
                          <a:effectLst/>
                        </a:rPr>
                        <a:t>168</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12700" cmpd="sng">
                      <a:noFill/>
                      <a:prstDash val="solid"/>
                    </a:lnT>
                    <a:lnB w="9525" cap="flat" cmpd="sng" algn="ctr">
                      <a:noFill/>
                      <a:prstDash val="solid"/>
                    </a:lnB>
                    <a:noFill/>
                  </a:tcPr>
                </a:tc>
                <a:tc>
                  <a:txBody>
                    <a:bodyPr/>
                    <a:lstStyle/>
                    <a:p>
                      <a:pPr>
                        <a:lnSpc>
                          <a:spcPct val="107000"/>
                        </a:lnSpc>
                        <a:spcAft>
                          <a:spcPts val="800"/>
                        </a:spcAft>
                      </a:pPr>
                      <a:r>
                        <a:rPr lang="tr-TR" sz="1300" cap="none" spc="0">
                          <a:solidFill>
                            <a:schemeClr val="tx1"/>
                          </a:solidFill>
                          <a:effectLst/>
                        </a:rPr>
                        <a:t>45</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12700" cmpd="sng">
                      <a:noFill/>
                      <a:prstDash val="solid"/>
                    </a:lnT>
                    <a:lnB w="9525" cap="flat" cmpd="sng" algn="ctr">
                      <a:noFill/>
                      <a:prstDash val="solid"/>
                    </a:lnB>
                    <a:noFill/>
                  </a:tcPr>
                </a:tc>
                <a:extLst>
                  <a:ext uri="{0D108BD9-81ED-4DB2-BD59-A6C34878D82A}">
                    <a16:rowId xmlns:a16="http://schemas.microsoft.com/office/drawing/2014/main" val="3055795849"/>
                  </a:ext>
                </a:extLst>
              </a:tr>
              <a:tr h="401955">
                <a:tc>
                  <a:txBody>
                    <a:bodyPr/>
                    <a:lstStyle/>
                    <a:p>
                      <a:pPr>
                        <a:lnSpc>
                          <a:spcPct val="107000"/>
                        </a:lnSpc>
                        <a:spcAft>
                          <a:spcPts val="800"/>
                        </a:spcAft>
                      </a:pPr>
                      <a:r>
                        <a:rPr lang="tr-TR" sz="1300" b="1" cap="none" spc="0">
                          <a:solidFill>
                            <a:schemeClr val="tx1"/>
                          </a:solidFill>
                          <a:effectLst/>
                        </a:rPr>
                        <a:t>6</a:t>
                      </a:r>
                      <a:endParaRPr lang="tr-TR" sz="13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9525"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nSpc>
                          <a:spcPct val="107000"/>
                        </a:lnSpc>
                        <a:spcAft>
                          <a:spcPts val="800"/>
                        </a:spcAft>
                      </a:pPr>
                      <a:r>
                        <a:rPr lang="tr-TR" sz="1300" cap="none" spc="0">
                          <a:solidFill>
                            <a:schemeClr val="tx1"/>
                          </a:solidFill>
                          <a:effectLst/>
                        </a:rPr>
                        <a:t>5</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nSpc>
                          <a:spcPct val="107000"/>
                        </a:lnSpc>
                        <a:spcAft>
                          <a:spcPts val="800"/>
                        </a:spcAft>
                      </a:pPr>
                      <a:r>
                        <a:rPr lang="tr-TR" sz="1300" cap="none" spc="0">
                          <a:solidFill>
                            <a:schemeClr val="tx1"/>
                          </a:solidFill>
                          <a:effectLst/>
                        </a:rPr>
                        <a:t>172</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nSpc>
                          <a:spcPct val="107000"/>
                        </a:lnSpc>
                        <a:spcAft>
                          <a:spcPts val="800"/>
                        </a:spcAft>
                      </a:pPr>
                      <a:r>
                        <a:rPr lang="tr-TR" sz="1300" cap="none" spc="0">
                          <a:solidFill>
                            <a:schemeClr val="tx1"/>
                          </a:solidFill>
                          <a:effectLst/>
                        </a:rPr>
                        <a:t>30</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1297689684"/>
                  </a:ext>
                </a:extLst>
              </a:tr>
              <a:tr h="401955">
                <a:tc>
                  <a:txBody>
                    <a:bodyPr/>
                    <a:lstStyle/>
                    <a:p>
                      <a:pPr>
                        <a:lnSpc>
                          <a:spcPct val="107000"/>
                        </a:lnSpc>
                        <a:spcAft>
                          <a:spcPts val="800"/>
                        </a:spcAft>
                      </a:pPr>
                      <a:r>
                        <a:rPr lang="tr-TR" sz="1300" b="1" cap="none" spc="0">
                          <a:solidFill>
                            <a:schemeClr val="tx1"/>
                          </a:solidFill>
                          <a:effectLst/>
                        </a:rPr>
                        <a:t>7</a:t>
                      </a:r>
                      <a:endParaRPr lang="tr-TR" sz="13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9525" cap="flat" cmpd="sng" algn="ctr">
                      <a:solidFill>
                        <a:schemeClr val="tx1"/>
                      </a:solidFill>
                      <a:prstDash val="solid"/>
                    </a:lnL>
                    <a:lnR w="12700" cmpd="sng">
                      <a:noFill/>
                      <a:prstDash val="solid"/>
                    </a:lnR>
                    <a:lnT w="12700" cmpd="sng">
                      <a:noFill/>
                      <a:prstDash val="solid"/>
                    </a:lnT>
                    <a:lnB w="9525" cap="flat" cmpd="sng" algn="ctr">
                      <a:noFill/>
                      <a:prstDash val="solid"/>
                    </a:lnB>
                    <a:noFill/>
                  </a:tcPr>
                </a:tc>
                <a:tc>
                  <a:txBody>
                    <a:bodyPr/>
                    <a:lstStyle/>
                    <a:p>
                      <a:pPr>
                        <a:lnSpc>
                          <a:spcPct val="107000"/>
                        </a:lnSpc>
                        <a:spcAft>
                          <a:spcPts val="800"/>
                        </a:spcAft>
                      </a:pPr>
                      <a:r>
                        <a:rPr lang="tr-TR" sz="1300" cap="none" spc="0">
                          <a:solidFill>
                            <a:schemeClr val="tx1"/>
                          </a:solidFill>
                          <a:effectLst/>
                        </a:rPr>
                        <a:t>2</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12700" cmpd="sng">
                      <a:noFill/>
                      <a:prstDash val="solid"/>
                    </a:lnT>
                    <a:lnB w="9525" cap="flat" cmpd="sng" algn="ctr">
                      <a:noFill/>
                      <a:prstDash val="solid"/>
                    </a:lnB>
                    <a:noFill/>
                  </a:tcPr>
                </a:tc>
                <a:tc>
                  <a:txBody>
                    <a:bodyPr/>
                    <a:lstStyle/>
                    <a:p>
                      <a:pPr>
                        <a:lnSpc>
                          <a:spcPct val="107000"/>
                        </a:lnSpc>
                        <a:spcAft>
                          <a:spcPts val="800"/>
                        </a:spcAft>
                      </a:pPr>
                      <a:r>
                        <a:rPr lang="tr-TR" sz="1300" cap="none" spc="0">
                          <a:solidFill>
                            <a:schemeClr val="tx1"/>
                          </a:solidFill>
                          <a:effectLst/>
                        </a:rPr>
                        <a:t>174</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12700" cmpd="sng">
                      <a:noFill/>
                      <a:prstDash val="solid"/>
                    </a:lnT>
                    <a:lnB w="9525" cap="flat" cmpd="sng" algn="ctr">
                      <a:noFill/>
                      <a:prstDash val="solid"/>
                    </a:lnB>
                    <a:noFill/>
                  </a:tcPr>
                </a:tc>
                <a:tc>
                  <a:txBody>
                    <a:bodyPr/>
                    <a:lstStyle/>
                    <a:p>
                      <a:pPr>
                        <a:lnSpc>
                          <a:spcPct val="107000"/>
                        </a:lnSpc>
                        <a:spcAft>
                          <a:spcPts val="800"/>
                        </a:spcAft>
                      </a:pPr>
                      <a:r>
                        <a:rPr lang="tr-TR" sz="1300" cap="none" spc="0">
                          <a:solidFill>
                            <a:schemeClr val="tx1"/>
                          </a:solidFill>
                          <a:effectLst/>
                        </a:rPr>
                        <a:t>14</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12700" cmpd="sng">
                      <a:noFill/>
                      <a:prstDash val="solid"/>
                    </a:lnT>
                    <a:lnB w="9525" cap="flat" cmpd="sng" algn="ctr">
                      <a:noFill/>
                      <a:prstDash val="solid"/>
                    </a:lnB>
                    <a:noFill/>
                  </a:tcPr>
                </a:tc>
                <a:extLst>
                  <a:ext uri="{0D108BD9-81ED-4DB2-BD59-A6C34878D82A}">
                    <a16:rowId xmlns:a16="http://schemas.microsoft.com/office/drawing/2014/main" val="3087250983"/>
                  </a:ext>
                </a:extLst>
              </a:tr>
              <a:tr h="401955">
                <a:tc>
                  <a:txBody>
                    <a:bodyPr/>
                    <a:lstStyle/>
                    <a:p>
                      <a:pPr>
                        <a:lnSpc>
                          <a:spcPct val="107000"/>
                        </a:lnSpc>
                        <a:spcAft>
                          <a:spcPts val="800"/>
                        </a:spcAft>
                      </a:pPr>
                      <a:r>
                        <a:rPr lang="tr-TR" sz="1300" b="1" cap="none" spc="0">
                          <a:solidFill>
                            <a:schemeClr val="tx1"/>
                          </a:solidFill>
                          <a:effectLst/>
                        </a:rPr>
                        <a:t>8</a:t>
                      </a:r>
                      <a:endParaRPr lang="tr-TR" sz="13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9525"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nSpc>
                          <a:spcPct val="107000"/>
                        </a:lnSpc>
                        <a:spcAft>
                          <a:spcPts val="800"/>
                        </a:spcAft>
                      </a:pPr>
                      <a:r>
                        <a:rPr lang="tr-TR" sz="1300" cap="none" spc="0">
                          <a:solidFill>
                            <a:schemeClr val="tx1"/>
                          </a:solidFill>
                          <a:effectLst/>
                        </a:rPr>
                        <a:t>1</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nSpc>
                          <a:spcPct val="107000"/>
                        </a:lnSpc>
                        <a:spcAft>
                          <a:spcPts val="800"/>
                        </a:spcAft>
                      </a:pPr>
                      <a:r>
                        <a:rPr lang="tr-TR" sz="1300" cap="none" spc="0">
                          <a:solidFill>
                            <a:schemeClr val="tx1"/>
                          </a:solidFill>
                          <a:effectLst/>
                        </a:rPr>
                        <a:t>175</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nSpc>
                          <a:spcPct val="107000"/>
                        </a:lnSpc>
                        <a:spcAft>
                          <a:spcPts val="800"/>
                        </a:spcAft>
                      </a:pPr>
                      <a:r>
                        <a:rPr lang="tr-TR" sz="1300" cap="none" spc="0">
                          <a:solidFill>
                            <a:schemeClr val="tx1"/>
                          </a:solidFill>
                          <a:effectLst/>
                        </a:rPr>
                        <a:t>8</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3408982096"/>
                  </a:ext>
                </a:extLst>
              </a:tr>
              <a:tr h="401955">
                <a:tc>
                  <a:txBody>
                    <a:bodyPr/>
                    <a:lstStyle/>
                    <a:p>
                      <a:pPr>
                        <a:lnSpc>
                          <a:spcPct val="107000"/>
                        </a:lnSpc>
                        <a:spcAft>
                          <a:spcPts val="800"/>
                        </a:spcAft>
                      </a:pPr>
                      <a:r>
                        <a:rPr lang="tr-TR" sz="1300" b="1" cap="none" spc="0">
                          <a:solidFill>
                            <a:schemeClr val="tx1"/>
                          </a:solidFill>
                          <a:effectLst/>
                        </a:rPr>
                        <a:t>9</a:t>
                      </a:r>
                      <a:endParaRPr lang="tr-TR" sz="13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9525" cap="flat" cmpd="sng" algn="ctr">
                      <a:solidFill>
                        <a:schemeClr val="tx1"/>
                      </a:solidFill>
                      <a:prstDash val="solid"/>
                    </a:lnL>
                    <a:lnR w="12700" cmpd="sng">
                      <a:noFill/>
                      <a:prstDash val="solid"/>
                    </a:lnR>
                    <a:lnT w="12700" cmpd="sng">
                      <a:noFill/>
                      <a:prstDash val="solid"/>
                    </a:lnT>
                    <a:lnB w="9525" cap="flat" cmpd="sng" algn="ctr">
                      <a:noFill/>
                      <a:prstDash val="solid"/>
                    </a:lnB>
                    <a:noFill/>
                  </a:tcPr>
                </a:tc>
                <a:tc>
                  <a:txBody>
                    <a:bodyPr/>
                    <a:lstStyle/>
                    <a:p>
                      <a:pPr>
                        <a:lnSpc>
                          <a:spcPct val="107000"/>
                        </a:lnSpc>
                        <a:spcAft>
                          <a:spcPts val="800"/>
                        </a:spcAft>
                      </a:pPr>
                      <a:r>
                        <a:rPr lang="tr-TR" sz="1300" cap="none" spc="0">
                          <a:solidFill>
                            <a:schemeClr val="tx1"/>
                          </a:solidFill>
                          <a:effectLst/>
                        </a:rPr>
                        <a:t>0</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12700" cmpd="sng">
                      <a:noFill/>
                      <a:prstDash val="solid"/>
                    </a:lnT>
                    <a:lnB w="9525" cap="flat" cmpd="sng" algn="ctr">
                      <a:noFill/>
                      <a:prstDash val="solid"/>
                    </a:lnB>
                    <a:noFill/>
                  </a:tcPr>
                </a:tc>
                <a:tc>
                  <a:txBody>
                    <a:bodyPr/>
                    <a:lstStyle/>
                    <a:p>
                      <a:pPr>
                        <a:lnSpc>
                          <a:spcPct val="107000"/>
                        </a:lnSpc>
                        <a:spcAft>
                          <a:spcPts val="800"/>
                        </a:spcAft>
                      </a:pPr>
                      <a:r>
                        <a:rPr lang="tr-TR" sz="1300" cap="none" spc="0">
                          <a:solidFill>
                            <a:schemeClr val="tx1"/>
                          </a:solidFill>
                          <a:effectLst/>
                        </a:rPr>
                        <a:t>175</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12700" cmpd="sng">
                      <a:noFill/>
                      <a:prstDash val="solid"/>
                    </a:lnT>
                    <a:lnB w="9525" cap="flat" cmpd="sng" algn="ctr">
                      <a:noFill/>
                      <a:prstDash val="solid"/>
                    </a:lnB>
                    <a:noFill/>
                  </a:tcPr>
                </a:tc>
                <a:tc>
                  <a:txBody>
                    <a:bodyPr/>
                    <a:lstStyle/>
                    <a:p>
                      <a:pPr>
                        <a:lnSpc>
                          <a:spcPct val="107000"/>
                        </a:lnSpc>
                        <a:spcAft>
                          <a:spcPts val="800"/>
                        </a:spcAft>
                      </a:pPr>
                      <a:r>
                        <a:rPr lang="tr-TR" sz="1300" cap="none" spc="0">
                          <a:solidFill>
                            <a:schemeClr val="tx1"/>
                          </a:solidFill>
                          <a:effectLst/>
                        </a:rPr>
                        <a:t>0</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12700" cmpd="sng">
                      <a:noFill/>
                      <a:prstDash val="solid"/>
                    </a:lnT>
                    <a:lnB w="9525" cap="flat" cmpd="sng" algn="ctr">
                      <a:noFill/>
                      <a:prstDash val="solid"/>
                    </a:lnB>
                    <a:noFill/>
                  </a:tcPr>
                </a:tc>
                <a:extLst>
                  <a:ext uri="{0D108BD9-81ED-4DB2-BD59-A6C34878D82A}">
                    <a16:rowId xmlns:a16="http://schemas.microsoft.com/office/drawing/2014/main" val="4078188695"/>
                  </a:ext>
                </a:extLst>
              </a:tr>
              <a:tr h="401955">
                <a:tc>
                  <a:txBody>
                    <a:bodyPr/>
                    <a:lstStyle/>
                    <a:p>
                      <a:pPr>
                        <a:lnSpc>
                          <a:spcPct val="107000"/>
                        </a:lnSpc>
                        <a:spcAft>
                          <a:spcPts val="800"/>
                        </a:spcAft>
                      </a:pPr>
                      <a:r>
                        <a:rPr lang="tr-TR" sz="1300" b="1" cap="none" spc="0">
                          <a:solidFill>
                            <a:schemeClr val="tx1"/>
                          </a:solidFill>
                          <a:effectLst/>
                        </a:rPr>
                        <a:t>10</a:t>
                      </a:r>
                      <a:endParaRPr lang="tr-TR" sz="13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9525"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nSpc>
                          <a:spcPct val="107000"/>
                        </a:lnSpc>
                        <a:spcAft>
                          <a:spcPts val="800"/>
                        </a:spcAft>
                      </a:pPr>
                      <a:r>
                        <a:rPr lang="tr-TR" sz="1300" cap="none" spc="0">
                          <a:solidFill>
                            <a:schemeClr val="tx1"/>
                          </a:solidFill>
                          <a:effectLst/>
                        </a:rPr>
                        <a:t>-2</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nSpc>
                          <a:spcPct val="107000"/>
                        </a:lnSpc>
                        <a:spcAft>
                          <a:spcPts val="800"/>
                        </a:spcAft>
                      </a:pPr>
                      <a:r>
                        <a:rPr lang="tr-TR" sz="1300" cap="none" spc="0">
                          <a:solidFill>
                            <a:schemeClr val="tx1"/>
                          </a:solidFill>
                          <a:effectLst/>
                        </a:rPr>
                        <a:t>173</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nSpc>
                          <a:spcPct val="107000"/>
                        </a:lnSpc>
                        <a:spcAft>
                          <a:spcPts val="800"/>
                        </a:spcAft>
                      </a:pPr>
                      <a:r>
                        <a:rPr lang="tr-TR" sz="1300" cap="none" spc="0">
                          <a:solidFill>
                            <a:schemeClr val="tx1"/>
                          </a:solidFill>
                          <a:effectLst/>
                        </a:rPr>
                        <a:t>-20</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874224752"/>
                  </a:ext>
                </a:extLst>
              </a:tr>
              <a:tr h="401955">
                <a:tc>
                  <a:txBody>
                    <a:bodyPr/>
                    <a:lstStyle/>
                    <a:p>
                      <a:pPr>
                        <a:lnSpc>
                          <a:spcPct val="107000"/>
                        </a:lnSpc>
                        <a:spcAft>
                          <a:spcPts val="800"/>
                        </a:spcAft>
                      </a:pPr>
                      <a:r>
                        <a:rPr lang="tr-TR" sz="1300" b="1" cap="none" spc="0">
                          <a:solidFill>
                            <a:schemeClr val="tx1"/>
                          </a:solidFill>
                          <a:effectLst/>
                        </a:rPr>
                        <a:t>11</a:t>
                      </a:r>
                      <a:endParaRPr lang="tr-TR" sz="13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9525" cap="flat" cmpd="sng" algn="ctr">
                      <a:solidFill>
                        <a:schemeClr val="tx1"/>
                      </a:solidFill>
                      <a:prstDash val="solid"/>
                    </a:lnL>
                    <a:lnR w="12700" cmpd="sng">
                      <a:noFill/>
                      <a:prstDash val="solid"/>
                    </a:lnR>
                    <a:lnT w="12700" cmpd="sng">
                      <a:noFill/>
                      <a:prstDash val="solid"/>
                    </a:lnT>
                    <a:lnB w="9525" cap="flat" cmpd="sng" algn="ctr">
                      <a:noFill/>
                      <a:prstDash val="solid"/>
                    </a:lnB>
                    <a:noFill/>
                  </a:tcPr>
                </a:tc>
                <a:tc>
                  <a:txBody>
                    <a:bodyPr/>
                    <a:lstStyle/>
                    <a:p>
                      <a:pPr>
                        <a:lnSpc>
                          <a:spcPct val="107000"/>
                        </a:lnSpc>
                        <a:spcAft>
                          <a:spcPts val="800"/>
                        </a:spcAft>
                      </a:pPr>
                      <a:r>
                        <a:rPr lang="tr-TR" sz="1300" cap="none" spc="0">
                          <a:solidFill>
                            <a:schemeClr val="tx1"/>
                          </a:solidFill>
                          <a:effectLst/>
                        </a:rPr>
                        <a:t>-3</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12700" cmpd="sng">
                      <a:noFill/>
                      <a:prstDash val="solid"/>
                    </a:lnT>
                    <a:lnB w="9525" cap="flat" cmpd="sng" algn="ctr">
                      <a:noFill/>
                      <a:prstDash val="solid"/>
                    </a:lnB>
                    <a:noFill/>
                  </a:tcPr>
                </a:tc>
                <a:tc>
                  <a:txBody>
                    <a:bodyPr/>
                    <a:lstStyle/>
                    <a:p>
                      <a:pPr>
                        <a:lnSpc>
                          <a:spcPct val="107000"/>
                        </a:lnSpc>
                        <a:spcAft>
                          <a:spcPts val="800"/>
                        </a:spcAft>
                      </a:pPr>
                      <a:r>
                        <a:rPr lang="tr-TR" sz="1300" cap="none" spc="0">
                          <a:solidFill>
                            <a:schemeClr val="tx1"/>
                          </a:solidFill>
                          <a:effectLst/>
                        </a:rPr>
                        <a:t>170</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12700" cmpd="sng">
                      <a:noFill/>
                      <a:prstDash val="solid"/>
                    </a:lnT>
                    <a:lnB w="9525" cap="flat" cmpd="sng" algn="ctr">
                      <a:noFill/>
                      <a:prstDash val="solid"/>
                    </a:lnB>
                    <a:noFill/>
                  </a:tcPr>
                </a:tc>
                <a:tc>
                  <a:txBody>
                    <a:bodyPr/>
                    <a:lstStyle/>
                    <a:p>
                      <a:pPr>
                        <a:lnSpc>
                          <a:spcPct val="107000"/>
                        </a:lnSpc>
                        <a:spcAft>
                          <a:spcPts val="800"/>
                        </a:spcAft>
                      </a:pPr>
                      <a:r>
                        <a:rPr lang="tr-TR" sz="1300" cap="none" spc="0">
                          <a:solidFill>
                            <a:schemeClr val="tx1"/>
                          </a:solidFill>
                          <a:effectLst/>
                        </a:rPr>
                        <a:t>-33</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12700" cmpd="sng">
                      <a:noFill/>
                      <a:prstDash val="solid"/>
                    </a:lnT>
                    <a:lnB w="9525" cap="flat" cmpd="sng" algn="ctr">
                      <a:noFill/>
                      <a:prstDash val="solid"/>
                    </a:lnB>
                    <a:noFill/>
                  </a:tcPr>
                </a:tc>
                <a:extLst>
                  <a:ext uri="{0D108BD9-81ED-4DB2-BD59-A6C34878D82A}">
                    <a16:rowId xmlns:a16="http://schemas.microsoft.com/office/drawing/2014/main" val="331495779"/>
                  </a:ext>
                </a:extLst>
              </a:tr>
              <a:tr h="401955">
                <a:tc>
                  <a:txBody>
                    <a:bodyPr/>
                    <a:lstStyle/>
                    <a:p>
                      <a:pPr>
                        <a:lnSpc>
                          <a:spcPct val="107000"/>
                        </a:lnSpc>
                        <a:spcAft>
                          <a:spcPts val="800"/>
                        </a:spcAft>
                      </a:pPr>
                      <a:r>
                        <a:rPr lang="tr-TR" sz="1300" b="1" cap="none" spc="0">
                          <a:solidFill>
                            <a:schemeClr val="tx1"/>
                          </a:solidFill>
                          <a:effectLst/>
                        </a:rPr>
                        <a:t>12</a:t>
                      </a:r>
                      <a:endParaRPr lang="tr-TR" sz="13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9525"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nSpc>
                          <a:spcPct val="107000"/>
                        </a:lnSpc>
                        <a:spcAft>
                          <a:spcPts val="800"/>
                        </a:spcAft>
                      </a:pPr>
                      <a:r>
                        <a:rPr lang="tr-TR" sz="1300" cap="none" spc="0">
                          <a:solidFill>
                            <a:schemeClr val="tx1"/>
                          </a:solidFill>
                          <a:effectLst/>
                        </a:rPr>
                        <a:t>-5</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nSpc>
                          <a:spcPct val="107000"/>
                        </a:lnSpc>
                        <a:spcAft>
                          <a:spcPts val="800"/>
                        </a:spcAft>
                      </a:pPr>
                      <a:r>
                        <a:rPr lang="tr-TR" sz="1300" cap="none" spc="0">
                          <a:solidFill>
                            <a:schemeClr val="tx1"/>
                          </a:solidFill>
                          <a:effectLst/>
                        </a:rPr>
                        <a:t>165</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nSpc>
                          <a:spcPct val="107000"/>
                        </a:lnSpc>
                        <a:spcAft>
                          <a:spcPts val="800"/>
                        </a:spcAft>
                      </a:pPr>
                      <a:r>
                        <a:rPr lang="tr-TR" sz="1300" cap="none" spc="0">
                          <a:solidFill>
                            <a:schemeClr val="tx1"/>
                          </a:solidFill>
                          <a:effectLst/>
                        </a:rPr>
                        <a:t>-60</a:t>
                      </a:r>
                      <a:endParaRPr lang="tr-TR" sz="13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84" marR="72948" marT="19453" marB="145895">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2289087231"/>
                  </a:ext>
                </a:extLst>
              </a:tr>
            </a:tbl>
          </a:graphicData>
        </a:graphic>
      </p:graphicFrame>
    </p:spTree>
    <p:extLst>
      <p:ext uri="{BB962C8B-B14F-4D97-AF65-F5344CB8AC3E}">
        <p14:creationId xmlns:p14="http://schemas.microsoft.com/office/powerpoint/2010/main" val="1410642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FAYDA	KANUNLARI (GOSSEN KANUNU)</a:t>
            </a:r>
          </a:p>
        </p:txBody>
      </p:sp>
      <p:sp>
        <p:nvSpPr>
          <p:cNvPr id="3" name="İçerik Yer Tutucusu 2"/>
          <p:cNvSpPr>
            <a:spLocks noGrp="1"/>
          </p:cNvSpPr>
          <p:nvPr>
            <p:ph idx="1"/>
          </p:nvPr>
        </p:nvSpPr>
        <p:spPr/>
        <p:txBody>
          <a:bodyPr/>
          <a:lstStyle/>
          <a:p>
            <a:r>
              <a:rPr lang="tr-TR" dirty="0"/>
              <a:t>Denkleştirilmiş Marjinal Fayda Kanunu</a:t>
            </a:r>
          </a:p>
          <a:p>
            <a:pPr marL="0" indent="0">
              <a:buNone/>
            </a:pPr>
            <a:r>
              <a:rPr lang="tr-TR" dirty="0"/>
              <a:t>Mevcut mallar çeşitli ihtiyaçlara o şekilde tahsis edilir ki her ihtiyacın tatmininde kullanılan son mal biriminin yani marjinal dozlarının faydaları birbirine eşit olsun.</a:t>
            </a:r>
          </a:p>
          <a:p>
            <a:pPr marL="0" indent="0">
              <a:buNone/>
            </a:pPr>
            <a:endParaRPr lang="tr-TR" dirty="0"/>
          </a:p>
        </p:txBody>
      </p:sp>
    </p:spTree>
    <p:extLst>
      <p:ext uri="{BB962C8B-B14F-4D97-AF65-F5344CB8AC3E}">
        <p14:creationId xmlns:p14="http://schemas.microsoft.com/office/powerpoint/2010/main" val="12921454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DEĞER (KIYMET)</a:t>
            </a:r>
          </a:p>
        </p:txBody>
      </p:sp>
      <p:sp>
        <p:nvSpPr>
          <p:cNvPr id="3" name="İçerik Yer Tutucusu 2"/>
          <p:cNvSpPr>
            <a:spLocks noGrp="1"/>
          </p:cNvSpPr>
          <p:nvPr>
            <p:ph idx="1"/>
          </p:nvPr>
        </p:nvSpPr>
        <p:spPr/>
        <p:txBody>
          <a:bodyPr/>
          <a:lstStyle/>
          <a:p>
            <a:pPr lvl="1" algn="just"/>
            <a:r>
              <a:rPr lang="tr-TR" b="1" dirty="0">
                <a:solidFill>
                  <a:srgbClr val="FF0000"/>
                </a:solidFill>
              </a:rPr>
              <a:t>Fayda</a:t>
            </a:r>
            <a:r>
              <a:rPr lang="tr-TR" dirty="0"/>
              <a:t> malların ihtiyaç giderme durumu olduğu halde, </a:t>
            </a:r>
            <a:r>
              <a:rPr lang="tr-TR" b="1" dirty="0">
                <a:solidFill>
                  <a:srgbClr val="FF0000"/>
                </a:solidFill>
              </a:rPr>
              <a:t>kıymet</a:t>
            </a:r>
            <a:r>
              <a:rPr lang="tr-TR" dirty="0"/>
              <a:t> malların mukayesesi sonucunda ortaya çıkmıştır.</a:t>
            </a:r>
          </a:p>
          <a:p>
            <a:pPr lvl="1" algn="just"/>
            <a:r>
              <a:rPr lang="tr-TR" dirty="0"/>
              <a:t>Kıymetin teşekkülünü arz  cephesinden yani maliyet açısından inceleyen iktisatçılar olduğu gibi (Objektif Değer Teorisi), bir kısmı da malların değerini talep cephesinden, yani faydalı ve kıt olması sebebiyle ortaya çıktığından hareketle tanımlamışlardır (</a:t>
            </a:r>
            <a:r>
              <a:rPr lang="tr-TR" dirty="0" err="1"/>
              <a:t>Subjektif</a:t>
            </a:r>
            <a:r>
              <a:rPr lang="tr-TR" dirty="0"/>
              <a:t> Değer Teorisi).</a:t>
            </a:r>
          </a:p>
        </p:txBody>
      </p:sp>
    </p:spTree>
    <p:extLst>
      <p:ext uri="{BB962C8B-B14F-4D97-AF65-F5344CB8AC3E}">
        <p14:creationId xmlns:p14="http://schemas.microsoft.com/office/powerpoint/2010/main" val="2836259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Değerin Emek ve Maliyetle İzahı</a:t>
            </a:r>
          </a:p>
        </p:txBody>
      </p:sp>
      <p:sp>
        <p:nvSpPr>
          <p:cNvPr id="3" name="İçerik Yer Tutucusu 2"/>
          <p:cNvSpPr>
            <a:spLocks noGrp="1"/>
          </p:cNvSpPr>
          <p:nvPr>
            <p:ph idx="1"/>
          </p:nvPr>
        </p:nvSpPr>
        <p:spPr/>
        <p:txBody>
          <a:bodyPr/>
          <a:lstStyle/>
          <a:p>
            <a:r>
              <a:rPr lang="tr-TR" dirty="0"/>
              <a:t>Adam Smith ve onu takip eden iktisatçılar malların kıymetinin maliyet masraflarına göre teşekkül ettiği açıklamaya çalışmışlardır.</a:t>
            </a:r>
          </a:p>
          <a:p>
            <a:r>
              <a:rPr lang="tr-TR" dirty="0"/>
              <a:t>Adam Smith’e göre miktarı sınırlı olup yeniden üretilemeyen malların değeri, bu malların faydasına ve ona karşı olan talebin yoğunluğu ve şiddetine bağlıdır. </a:t>
            </a:r>
          </a:p>
        </p:txBody>
      </p:sp>
    </p:spTree>
    <p:extLst>
      <p:ext uri="{BB962C8B-B14F-4D97-AF65-F5344CB8AC3E}">
        <p14:creationId xmlns:p14="http://schemas.microsoft.com/office/powerpoint/2010/main" val="1966801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Değerin Emek ve Maliyetle İzahı</a:t>
            </a:r>
          </a:p>
        </p:txBody>
      </p:sp>
      <p:sp>
        <p:nvSpPr>
          <p:cNvPr id="3" name="İçerik Yer Tutucusu 2"/>
          <p:cNvSpPr>
            <a:spLocks noGrp="1"/>
          </p:cNvSpPr>
          <p:nvPr>
            <p:ph idx="1"/>
          </p:nvPr>
        </p:nvSpPr>
        <p:spPr/>
        <p:txBody>
          <a:bodyPr/>
          <a:lstStyle/>
          <a:p>
            <a:r>
              <a:rPr lang="tr-TR" dirty="0"/>
              <a:t>D. </a:t>
            </a:r>
            <a:r>
              <a:rPr lang="tr-TR" dirty="0" err="1"/>
              <a:t>Ricardo</a:t>
            </a:r>
            <a:r>
              <a:rPr lang="tr-TR" dirty="0"/>
              <a:t> ve K. </a:t>
            </a:r>
            <a:r>
              <a:rPr lang="tr-TR" dirty="0" err="1"/>
              <a:t>Marx</a:t>
            </a:r>
            <a:r>
              <a:rPr lang="tr-TR" dirty="0"/>
              <a:t> ise değeri, emekle izah etmeye çalışmışlardır. D. </a:t>
            </a:r>
            <a:r>
              <a:rPr lang="tr-TR" dirty="0" err="1"/>
              <a:t>Ricardoya</a:t>
            </a:r>
            <a:r>
              <a:rPr lang="tr-TR" dirty="0"/>
              <a:t> göre bir malın değerini tayin eden emek, sadece bir malın üretilmesi için harcanan emek değil, bir malın üretimi için gerekli olan sermayede birikmiş emeği de kapsamaktadır. </a:t>
            </a:r>
          </a:p>
        </p:txBody>
      </p:sp>
    </p:spTree>
    <p:extLst>
      <p:ext uri="{BB962C8B-B14F-4D97-AF65-F5344CB8AC3E}">
        <p14:creationId xmlns:p14="http://schemas.microsoft.com/office/powerpoint/2010/main" val="3480471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Değerin Emek ve Maliyetle İzahı</a:t>
            </a:r>
          </a:p>
        </p:txBody>
      </p:sp>
      <p:sp>
        <p:nvSpPr>
          <p:cNvPr id="3" name="İçerik Yer Tutucusu 2"/>
          <p:cNvSpPr>
            <a:spLocks noGrp="1"/>
          </p:cNvSpPr>
          <p:nvPr>
            <p:ph idx="1"/>
          </p:nvPr>
        </p:nvSpPr>
        <p:spPr/>
        <p:txBody>
          <a:bodyPr/>
          <a:lstStyle/>
          <a:p>
            <a:pPr algn="just"/>
            <a:r>
              <a:rPr lang="tr-TR" dirty="0"/>
              <a:t>Değerin kaynağını kesin bir şekilde emeğe bağlayan sosyalist iktisatçı Karl </a:t>
            </a:r>
            <a:r>
              <a:rPr lang="tr-TR" dirty="0" err="1"/>
              <a:t>Marx’tır</a:t>
            </a:r>
            <a:r>
              <a:rPr lang="tr-TR" dirty="0"/>
              <a:t>. </a:t>
            </a:r>
            <a:r>
              <a:rPr lang="tr-TR" dirty="0" err="1"/>
              <a:t>Marx</a:t>
            </a:r>
            <a:r>
              <a:rPr lang="tr-TR" dirty="0"/>
              <a:t>, bir malın değeri, o malın üretimi için sarf edilen emek miktarı ile belirlenir diyerek emek dışındaki bütün üretim faktörlerini dikkate almamaktadır.</a:t>
            </a:r>
          </a:p>
        </p:txBody>
      </p:sp>
    </p:spTree>
    <p:extLst>
      <p:ext uri="{BB962C8B-B14F-4D97-AF65-F5344CB8AC3E}">
        <p14:creationId xmlns:p14="http://schemas.microsoft.com/office/powerpoint/2010/main" val="220835424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358</Words>
  <Application>Microsoft Office PowerPoint</Application>
  <PresentationFormat>Geniş ekran</PresentationFormat>
  <Paragraphs>73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İçerik</vt:lpstr>
      <vt:lpstr>Fayda </vt:lpstr>
      <vt:lpstr>FAYDA KANUNLARI (GOSSEN KANUNU)</vt:lpstr>
      <vt:lpstr>Marjinal ve Toplam Fayda </vt:lpstr>
      <vt:lpstr>FAYDA KANUNLARI (GOSSEN KANUNU)</vt:lpstr>
      <vt:lpstr>DEĞER (KIYMET)</vt:lpstr>
      <vt:lpstr>Değerin Emek ve Maliyetle İzahı</vt:lpstr>
      <vt:lpstr>Değerin Emek ve Maliyetle İzahı</vt:lpstr>
      <vt:lpstr>Değerin Emek ve Maliyetle İzahı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İçerik</dc:title>
  <dc:creator>hsssSSss ..</dc:creator>
  <cp:lastModifiedBy>Huseyin.Tayyar.Guldal</cp:lastModifiedBy>
  <cp:revision>8</cp:revision>
  <dcterms:created xsi:type="dcterms:W3CDTF">2018-01-02T09:40:21Z</dcterms:created>
  <dcterms:modified xsi:type="dcterms:W3CDTF">2022-04-14T14:02:12Z</dcterms:modified>
</cp:coreProperties>
</file>