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06832-FFAD-4DF7-882B-4083598C4ECF}"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2507218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06832-FFAD-4DF7-882B-4083598C4ECF}"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2018633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06832-FFAD-4DF7-882B-4083598C4ECF}"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4189071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06832-FFAD-4DF7-882B-4083598C4ECF}"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1517636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06832-FFAD-4DF7-882B-4083598C4ECF}"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2181461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06832-FFAD-4DF7-882B-4083598C4ECF}"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2737127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06832-FFAD-4DF7-882B-4083598C4ECF}" type="datetimeFigureOut">
              <a:rPr lang="tr-TR" smtClean="0"/>
              <a:t>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2197178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06832-FFAD-4DF7-882B-4083598C4ECF}" type="datetimeFigureOut">
              <a:rPr lang="tr-TR" smtClean="0"/>
              <a:t>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1383758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06832-FFAD-4DF7-882B-4083598C4ECF}" type="datetimeFigureOut">
              <a:rPr lang="tr-TR" smtClean="0"/>
              <a:t>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272754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06832-FFAD-4DF7-882B-4083598C4ECF}"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2848832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06832-FFAD-4DF7-882B-4083598C4ECF}"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3968D0-6A82-4575-9EEE-4195933FB4C9}" type="slidenum">
              <a:rPr lang="tr-TR" smtClean="0"/>
              <a:t>‹#›</a:t>
            </a:fld>
            <a:endParaRPr lang="tr-TR"/>
          </a:p>
        </p:txBody>
      </p:sp>
    </p:spTree>
    <p:extLst>
      <p:ext uri="{BB962C8B-B14F-4D97-AF65-F5344CB8AC3E}">
        <p14:creationId xmlns:p14="http://schemas.microsoft.com/office/powerpoint/2010/main" val="139470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06832-FFAD-4DF7-882B-4083598C4ECF}" type="datetimeFigureOut">
              <a:rPr lang="tr-TR" smtClean="0"/>
              <a:t>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3968D0-6A82-4575-9EEE-4195933FB4C9}" type="slidenum">
              <a:rPr lang="tr-TR" smtClean="0"/>
              <a:t>‹#›</a:t>
            </a:fld>
            <a:endParaRPr lang="tr-TR"/>
          </a:p>
        </p:txBody>
      </p:sp>
    </p:spTree>
    <p:extLst>
      <p:ext uri="{BB962C8B-B14F-4D97-AF65-F5344CB8AC3E}">
        <p14:creationId xmlns:p14="http://schemas.microsoft.com/office/powerpoint/2010/main" val="265115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Yansıtma Kuramı ve </a:t>
            </a:r>
            <a:r>
              <a:rPr lang="tr-TR" dirty="0" err="1" smtClean="0"/>
              <a:t>Katharsis</a:t>
            </a:r>
            <a:r>
              <a:rPr lang="tr-TR" dirty="0" smtClean="0"/>
              <a:t> Kavramı</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721543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Platon’un sanat/ edebiyat için kullandığı «</a:t>
            </a:r>
            <a:r>
              <a:rPr lang="tr-TR" dirty="0" err="1" smtClean="0"/>
              <a:t>mimesis</a:t>
            </a:r>
            <a:r>
              <a:rPr lang="tr-TR" dirty="0" smtClean="0"/>
              <a:t>» sözcüğü, onun düşünce sistemi açısından, başlı başına bir </a:t>
            </a:r>
            <a:r>
              <a:rPr lang="tr-TR" dirty="0" err="1" smtClean="0"/>
              <a:t>olumsuzlama</a:t>
            </a:r>
            <a:r>
              <a:rPr lang="tr-TR" dirty="0" smtClean="0"/>
              <a:t> değildir; asıl olumsuzluk, sanatın/ edebiyatın </a:t>
            </a:r>
            <a:r>
              <a:rPr lang="tr-TR" dirty="0" err="1" smtClean="0"/>
              <a:t>mimesisin</a:t>
            </a:r>
            <a:r>
              <a:rPr lang="tr-TR" dirty="0" smtClean="0"/>
              <a:t> de </a:t>
            </a:r>
            <a:r>
              <a:rPr lang="tr-TR" dirty="0" err="1" smtClean="0"/>
              <a:t>mimesisi</a:t>
            </a:r>
            <a:r>
              <a:rPr lang="tr-TR" dirty="0" smtClean="0"/>
              <a:t> olması dolayısıyla insanı idealardan uzaklaştırmada yarattığı ikili etkiydi. Hatta edebiyat yapıtı, okuru/izleyeni felsefe ile gidilmesi gereken yolun tam tersi istikamete sevk ediyordu.</a:t>
            </a:r>
          </a:p>
          <a:p>
            <a:r>
              <a:rPr lang="tr-TR" dirty="0" smtClean="0"/>
              <a:t>Bu </a:t>
            </a:r>
            <a:r>
              <a:rPr lang="tr-TR" dirty="0" err="1" smtClean="0"/>
              <a:t>mimesis</a:t>
            </a:r>
            <a:r>
              <a:rPr lang="tr-TR" dirty="0" smtClean="0"/>
              <a:t> yaklaşımına göre sanat/ edebiyat, dış gerçeklikle çevreli nesneleri/ varlıkları yansıtırken muhatabına herhangi bir nüfuz olanağı vermez; yani muhatabını gelip bırakacağı nihai yer, nesneler dünyasının dış gerçekliğidir. Anlaşılıyor ki Platon, sanatın/ edebiyatın nesneleri/ varlıkları tek tek yansıttığı kanısındadır.</a:t>
            </a:r>
          </a:p>
          <a:p>
            <a:r>
              <a:rPr lang="tr-TR" dirty="0" smtClean="0"/>
              <a:t>Platon’un öğrencisi olan Aristoteles de «</a:t>
            </a:r>
            <a:r>
              <a:rPr lang="tr-TR" dirty="0" err="1" smtClean="0"/>
              <a:t>mimesis</a:t>
            </a:r>
            <a:r>
              <a:rPr lang="tr-TR" dirty="0" smtClean="0"/>
              <a:t>» kavramından uzak olmamakla birlikte yaklaşım ve çıkarımlarında ondan bazı bakımlardan ayrı düşer. </a:t>
            </a:r>
            <a:endParaRPr lang="tr-TR" dirty="0"/>
          </a:p>
        </p:txBody>
      </p:sp>
    </p:spTree>
    <p:extLst>
      <p:ext uri="{BB962C8B-B14F-4D97-AF65-F5344CB8AC3E}">
        <p14:creationId xmlns:p14="http://schemas.microsoft.com/office/powerpoint/2010/main" val="2257473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Aristoteles, edebiyat kuramı açısından çok önemli bir tarihsel yeri bulunan «</a:t>
            </a:r>
            <a:r>
              <a:rPr lang="tr-TR" dirty="0" err="1" smtClean="0"/>
              <a:t>Poetika</a:t>
            </a:r>
            <a:r>
              <a:rPr lang="tr-TR" dirty="0" smtClean="0"/>
              <a:t>» adlı kitabı yazmış olan düşünürdür. Platon’un düşünceleri doğrudan sanata/ edebiyata yönelik bir yoğunlaşma taşımıyor, onun genel düşünceler içinde bir parça olarak yer buluyordu. Aristoteles ise doğrudan bu meseleye yönelmiş ve düşüncelerini kitap hâline getirmiştir. Türkçeye de çevirileri yapılmış olan bu yapıt, ne yazık ki günümüze kadar eksik parçalar barındırarak gelmiştir. Kitabın kimi bölümlerinde bu eksiklikler doğrudan hissedilmektedir. Yine de mevcut hâliyle bu yapıt, Aristoteles’in temel yaklaşımlarını ve savunularını anlamamıza yetebilecek özelliktedir.</a:t>
            </a:r>
            <a:endParaRPr lang="tr-TR" dirty="0"/>
          </a:p>
        </p:txBody>
      </p:sp>
    </p:spTree>
    <p:extLst>
      <p:ext uri="{BB962C8B-B14F-4D97-AF65-F5344CB8AC3E}">
        <p14:creationId xmlns:p14="http://schemas.microsoft.com/office/powerpoint/2010/main" val="1977643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Aristoteles’e göre de sanat/edebiyat yapıtları temelinde «</a:t>
            </a:r>
            <a:r>
              <a:rPr lang="tr-TR" dirty="0" err="1" smtClean="0"/>
              <a:t>mimesis»tir</a:t>
            </a:r>
            <a:r>
              <a:rPr lang="tr-TR" dirty="0" smtClean="0"/>
              <a:t>; ancak onun yaklaşımına göre bu durum, onda bir olumsuzluğa değil; tam tersine, kimi üstün niteliklere yol açar.</a:t>
            </a:r>
          </a:p>
          <a:p>
            <a:r>
              <a:rPr lang="tr-TR" dirty="0" smtClean="0"/>
              <a:t>Öncelikle Aristoteles’e göre böyle bir «</a:t>
            </a:r>
            <a:r>
              <a:rPr lang="tr-TR" dirty="0" err="1" smtClean="0"/>
              <a:t>yansıtma»nın</a:t>
            </a:r>
            <a:r>
              <a:rPr lang="tr-TR" dirty="0" smtClean="0"/>
              <a:t> tek tek nesne ya da varlıklara özgü değil, «</a:t>
            </a:r>
            <a:r>
              <a:rPr lang="tr-TR" dirty="0" err="1" smtClean="0"/>
              <a:t>öz»e</a:t>
            </a:r>
            <a:r>
              <a:rPr lang="tr-TR" dirty="0" smtClean="0"/>
              <a:t>/ «</a:t>
            </a:r>
            <a:r>
              <a:rPr lang="tr-TR" dirty="0" err="1" smtClean="0"/>
              <a:t>genel»e</a:t>
            </a:r>
            <a:r>
              <a:rPr lang="tr-TR" dirty="0" smtClean="0"/>
              <a:t>/ «</a:t>
            </a:r>
            <a:r>
              <a:rPr lang="tr-TR" dirty="0" err="1" smtClean="0"/>
              <a:t>tümel»e</a:t>
            </a:r>
            <a:r>
              <a:rPr lang="tr-TR" dirty="0" smtClean="0"/>
              <a:t> yönelik olduğunu belirtmemiz gerekir.</a:t>
            </a:r>
          </a:p>
          <a:p>
            <a:r>
              <a:rPr lang="tr-TR" dirty="0" smtClean="0"/>
              <a:t>Aristoteles’in bu yaklaşımı, günümüzde de taraftarı bulunan bazı kuramlara kaynaklık etmiştir. Aslında Avrupa edebiyatında Rönesans’la başlayan ve Klasisizmle tam ifadesini bulan «Antik Yunan ve Latin’e dönüş» noktasında da Aristoteles’in önemli bir kaynak olduğunu belirtmemiz gerekir.</a:t>
            </a:r>
            <a:endParaRPr lang="tr-TR" dirty="0"/>
          </a:p>
        </p:txBody>
      </p:sp>
    </p:spTree>
    <p:extLst>
      <p:ext uri="{BB962C8B-B14F-4D97-AF65-F5344CB8AC3E}">
        <p14:creationId xmlns:p14="http://schemas.microsoft.com/office/powerpoint/2010/main" val="2036014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Onun bu noktadaki görüşlerini daha kesin ve somut biçimde anlayabilmemiz için, şu cümleleri bize yardımcı olacaktır:</a:t>
            </a:r>
          </a:p>
          <a:p>
            <a:pPr marL="0" indent="0">
              <a:buNone/>
            </a:pPr>
            <a:r>
              <a:rPr lang="tr-TR" dirty="0" smtClean="0"/>
              <a:t>«Şairin ödevi, gerçekten olan şeyi değil, tersine olabilir olan şeyi, yani olasılık ve zorunluluk kanunlarına göre mümkün olan şeyi ifade etmektir.</a:t>
            </a:r>
          </a:p>
          <a:p>
            <a:pPr marL="0" indent="0">
              <a:buNone/>
            </a:pPr>
            <a:r>
              <a:rPr lang="tr-TR" dirty="0" smtClean="0"/>
              <a:t>Tarih yazarı ve şair, biri düzyazı, öteki nazım yazdığı için birbirlerinden ayrılmazlar, çünkü Herodotos’un eserinin mısralar hâline getirilmiş olduğu düşünülebilir, bununla birlikte, ister nazım, ister düzyazı halinde olsun, </a:t>
            </a:r>
            <a:r>
              <a:rPr lang="tr-TR" dirty="0" err="1" smtClean="0"/>
              <a:t>Heredotos’un</a:t>
            </a:r>
            <a:r>
              <a:rPr lang="tr-TR" dirty="0" smtClean="0"/>
              <a:t> eseri bir tarih eseridir. Ayrılık daha çok şu noktada bulunur: Tarihçi daha çok gerçekten olan şeyi ifade eder, şair ise olabilir olan şeyi ifade eder.»</a:t>
            </a:r>
            <a:endParaRPr lang="tr-TR" dirty="0"/>
          </a:p>
        </p:txBody>
      </p:sp>
    </p:spTree>
    <p:extLst>
      <p:ext uri="{BB962C8B-B14F-4D97-AF65-F5344CB8AC3E}">
        <p14:creationId xmlns:p14="http://schemas.microsoft.com/office/powerpoint/2010/main" val="1556056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«Bunun için şiir, tarih eserine göre daha felsefi olduğu gibi, daha üstün olarak da değerlendirilebilir, çünkü şiir, daha çok genel olanı, tarih ise tek olanı tasvir eder. Genel olan deyince de olasılık veya zorunluluk kanunlarına göre belli özellikteki bir kimsenin böyle veya şöyle konuşmasını, böyle veya şöyle hareket etmesini anlıyoruz.» (Aristoteles, </a:t>
            </a:r>
            <a:r>
              <a:rPr lang="tr-TR" dirty="0" err="1" smtClean="0"/>
              <a:t>Poetika</a:t>
            </a:r>
            <a:r>
              <a:rPr lang="tr-TR" dirty="0" smtClean="0"/>
              <a:t>, Çev. İsmail Tunalı, Remzi Kitabevi, İstanbul, 1963, 1451b.)</a:t>
            </a:r>
          </a:p>
          <a:p>
            <a:r>
              <a:rPr lang="tr-TR" dirty="0" smtClean="0"/>
              <a:t>Görüldüğü gibi o, hocası Platon’un tersine edebiyatı felsefi açıdan da üstün görür ve gerçekliğin tümel bilgisine erişme açısından tarihe göre de daha elverişli bulur.</a:t>
            </a:r>
          </a:p>
          <a:p>
            <a:r>
              <a:rPr lang="tr-TR" dirty="0" smtClean="0"/>
              <a:t>Aristoteles’in işaret ettiği «</a:t>
            </a:r>
            <a:r>
              <a:rPr lang="tr-TR" dirty="0" err="1" smtClean="0"/>
              <a:t>mimesis»i</a:t>
            </a:r>
            <a:r>
              <a:rPr lang="tr-TR" dirty="0" smtClean="0"/>
              <a:t>, «tikelde tümeli yansıtma» biçiminde anlayabiliriz. Görünüşte birtakım kişi ya da varlıkların anlatılması söz konusudur; ama edebî eser, onların üzerinden genele/öze/tümele ilişkin bilgi sahibi olmamızı sağlayacak niteliklere sahiptir.     </a:t>
            </a:r>
            <a:endParaRPr lang="tr-TR" dirty="0"/>
          </a:p>
        </p:txBody>
      </p:sp>
    </p:spTree>
    <p:extLst>
      <p:ext uri="{BB962C8B-B14F-4D97-AF65-F5344CB8AC3E}">
        <p14:creationId xmlns:p14="http://schemas.microsoft.com/office/powerpoint/2010/main" val="1902293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Aristoteles’in bakış açısına göre sanatçı, olabilir olanı yansıtırken bunu rastgele de yapmaz; kurguladığı öyküye ve yazacağı eserin düzenine göre belirli bir «seçme ve birleştirme» işlemi gerçekleştirir. Buna, tipik olanı yakalama da diyebiliriz. </a:t>
            </a:r>
          </a:p>
          <a:p>
            <a:r>
              <a:rPr lang="tr-TR" dirty="0" smtClean="0"/>
              <a:t>Karmaşık yaşam döngüsü ve seyri içinden böylesi bir seçim yapabilecek ve onları da organik bir yapı içinde birleştirebilecek kişinin yaşama ilişkin bir bilgisinin olmadığını söylemek olanaksızdır. Onun düşünce ve eylemlerini yönlendiren de bu bilgidir. Bu durumda sanatçı, yaşamın anlamını bilen ve bunu okurlarına açıklayan kişidir.</a:t>
            </a:r>
          </a:p>
          <a:p>
            <a:r>
              <a:rPr lang="tr-TR" dirty="0" smtClean="0"/>
              <a:t>Böylece Aristoteles, Platon’un aksine, edebiyatın bize bir çeşit bilgi sunduğunu, bunu da kendine özgü biçimde gerçekleştirdiğini söylemiş olur. Dolayısıyla sanat/ edebiyat bizi gerçeklikten uzaklaştırmak bir yana, ona yaklaşmamız ve onu kavrayabilmemiz için önemli bir olanak alanı hâline gelir.</a:t>
            </a:r>
            <a:endParaRPr lang="tr-TR" dirty="0"/>
          </a:p>
        </p:txBody>
      </p:sp>
    </p:spTree>
    <p:extLst>
      <p:ext uri="{BB962C8B-B14F-4D97-AF65-F5344CB8AC3E}">
        <p14:creationId xmlns:p14="http://schemas.microsoft.com/office/powerpoint/2010/main" val="4213243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Aristoteles’in nesne ve idea ya da duyular dünyası ile idealar dünyası arasındaki ilişki konusundaki yaklaşımı da Platon’dan tamamen farklıdır. </a:t>
            </a:r>
          </a:p>
          <a:p>
            <a:r>
              <a:rPr lang="tr-TR" dirty="0" smtClean="0"/>
              <a:t>Gerçek bilgi alanı ve bilginin kaynağı olan idealar dünyası, aşkın bir uzamda ya da başka herhangi bir yerde değil doğrudan bu duyular dünyasının içindedir. Madde, kendi formuyla her zaman bir aradadır; duyu dünyasındaki nesneler bu birleşmeyle var olur.</a:t>
            </a:r>
          </a:p>
          <a:p>
            <a:r>
              <a:rPr lang="tr-TR" dirty="0" smtClean="0"/>
              <a:t>İdea-nesne ilişkisi bu şekilde ise o hâlde sanat yapıtlarında «</a:t>
            </a:r>
            <a:r>
              <a:rPr lang="tr-TR" dirty="0" err="1" smtClean="0"/>
              <a:t>yansıtılan»lar</a:t>
            </a:r>
            <a:r>
              <a:rPr lang="tr-TR" dirty="0" smtClean="0"/>
              <a:t> duyular dünyasına ait bile olsa bu, onların geneli/özü/tümeli açıklayabilmelerine engel değildir. Kaldı ki sanatçı, sözünü ettiğimiz seçme ve birleştirme işlemini yaparak yapıtlarını oluşturur; yani duyular dünyasına ilişkin ögeleri rastgele de eserine doldurmaz. Bu durum, edebî eserin bilgisel açıdan işlevini daha da önemli hâle getirir.</a:t>
            </a:r>
            <a:endParaRPr lang="tr-TR" dirty="0"/>
          </a:p>
        </p:txBody>
      </p:sp>
    </p:spTree>
    <p:extLst>
      <p:ext uri="{BB962C8B-B14F-4D97-AF65-F5344CB8AC3E}">
        <p14:creationId xmlns:p14="http://schemas.microsoft.com/office/powerpoint/2010/main" val="1211783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Aristoteles, Platon’un sanat/edebiyat hakkında ahlaki açıdan bulduğu sakıncalar konusunda da tam tersi bir yaklaşım sergiler. Ona göre sanat/edebiyat eserlerin ahlaki bakımdan zararı değil, tam tersine, yararı vardır.</a:t>
            </a:r>
          </a:p>
          <a:p>
            <a:r>
              <a:rPr lang="tr-TR" dirty="0" smtClean="0"/>
              <a:t>Bu yaklaşımını, «</a:t>
            </a:r>
            <a:r>
              <a:rPr lang="tr-TR" dirty="0" err="1" smtClean="0"/>
              <a:t>katharsis</a:t>
            </a:r>
            <a:r>
              <a:rPr lang="tr-TR" dirty="0" smtClean="0"/>
              <a:t>» sözcüğü ile ifade eder. «</a:t>
            </a:r>
            <a:r>
              <a:rPr lang="tr-TR" dirty="0" err="1" smtClean="0"/>
              <a:t>Katharsis</a:t>
            </a:r>
            <a:r>
              <a:rPr lang="tr-TR" dirty="0" smtClean="0"/>
              <a:t>», arınma anlamına gelmektedir.</a:t>
            </a:r>
          </a:p>
          <a:p>
            <a:r>
              <a:rPr lang="tr-TR" dirty="0" smtClean="0"/>
              <a:t>Ona göre edebiyat yapıtları, okurda korku ve acıma duygularını uyandırarak duygularının arınmasını sağlar. Okur, bu yapıtlar aracılığıyla gerek olumsuz duygularını tüketerek gerekse de korku ya da acıma duyguları yaşayarak ahlaki bakımdan kazanımlar elde eder.</a:t>
            </a:r>
          </a:p>
          <a:p>
            <a:r>
              <a:rPr lang="tr-TR" dirty="0" smtClean="0"/>
              <a:t>Demek ki Aristoteles’e göre edebiyat okura hem bilgisel hem de ahlaki yönden sağladığı kazanımlarla «</a:t>
            </a:r>
            <a:r>
              <a:rPr lang="tr-TR" smtClean="0"/>
              <a:t>önemli», «yararlı</a:t>
            </a:r>
            <a:r>
              <a:rPr lang="tr-TR" dirty="0" smtClean="0"/>
              <a:t>» ve «</a:t>
            </a:r>
            <a:r>
              <a:rPr lang="tr-TR" dirty="0" err="1" smtClean="0"/>
              <a:t>gerekli»dir</a:t>
            </a:r>
            <a:r>
              <a:rPr lang="tr-TR" dirty="0" smtClean="0"/>
              <a:t>.</a:t>
            </a:r>
            <a:endParaRPr lang="tr-TR" dirty="0"/>
          </a:p>
        </p:txBody>
      </p:sp>
    </p:spTree>
    <p:extLst>
      <p:ext uri="{BB962C8B-B14F-4D97-AF65-F5344CB8AC3E}">
        <p14:creationId xmlns:p14="http://schemas.microsoft.com/office/powerpoint/2010/main" val="42930507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947</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Yansıtma Kuramı ve Katharsis Kavramı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Yansıtma Kuramı ve Katharsis Kavramı</dc:title>
  <dc:creator>pc</dc:creator>
  <cp:lastModifiedBy>pc</cp:lastModifiedBy>
  <cp:revision>12</cp:revision>
  <dcterms:created xsi:type="dcterms:W3CDTF">2020-05-02T01:32:07Z</dcterms:created>
  <dcterms:modified xsi:type="dcterms:W3CDTF">2020-05-02T03:10:50Z</dcterms:modified>
</cp:coreProperties>
</file>