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8B871D2-8DDF-47C2-96AB-8CC5CACEDEE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3015017-8170-419A-92B6-691195B4FB9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23528" y="1628800"/>
            <a:ext cx="4174232" cy="1470025"/>
          </a:xfrm>
        </p:spPr>
        <p:txBody>
          <a:bodyPr/>
          <a:lstStyle/>
          <a:p>
            <a:pPr algn="ctr"/>
            <a:r>
              <a:rPr lang="tr-TR" dirty="0" err="1" smtClean="0">
                <a:solidFill>
                  <a:srgbClr val="002060"/>
                </a:solidFill>
                <a:latin typeface="Constantia" pitchFamily="18" charset="0"/>
              </a:rPr>
              <a:t>Devletİn</a:t>
            </a:r>
            <a:r>
              <a:rPr lang="tr-TR" smtClean="0">
                <a:solidFill>
                  <a:srgbClr val="002060"/>
                </a:solidFill>
                <a:latin typeface="Constantia" pitchFamily="18" charset="0"/>
              </a:rPr>
              <a:t> yıkılışı I</a:t>
            </a:r>
            <a:endParaRPr lang="tr-TR" dirty="0">
              <a:solidFill>
                <a:srgbClr val="00206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792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332656"/>
            <a:ext cx="8208912" cy="4347821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b="0" dirty="0">
                <a:latin typeface="Constantia" pitchFamily="18" charset="0"/>
              </a:rPr>
              <a:t>S</a:t>
            </a:r>
            <a:r>
              <a:rPr lang="tr-TR" sz="3200" b="0" dirty="0" smtClean="0">
                <a:latin typeface="Constantia" pitchFamily="18" charset="0"/>
              </a:rPr>
              <a:t>ultan </a:t>
            </a:r>
            <a:r>
              <a:rPr lang="tr-TR" sz="3200" b="0" dirty="0" err="1" smtClean="0">
                <a:latin typeface="Constantia" pitchFamily="18" charset="0"/>
              </a:rPr>
              <a:t>Yakub’un</a:t>
            </a:r>
            <a:r>
              <a:rPr lang="tr-TR" sz="3200" b="0" dirty="0" smtClean="0">
                <a:latin typeface="Constantia" pitchFamily="18" charset="0"/>
              </a:rPr>
              <a:t>  ölümü ile ülkede tahta kavgası çıkmıştır. </a:t>
            </a:r>
          </a:p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dirty="0" smtClean="0">
                <a:latin typeface="Constantia" pitchFamily="18" charset="0"/>
              </a:rPr>
              <a:t>1490’da </a:t>
            </a:r>
            <a:r>
              <a:rPr lang="tr-TR" sz="3200" dirty="0" err="1" smtClean="0">
                <a:latin typeface="Constantia" pitchFamily="18" charset="0"/>
              </a:rPr>
              <a:t>Selçukşah</a:t>
            </a:r>
            <a:r>
              <a:rPr lang="tr-TR" sz="3200" dirty="0" smtClean="0">
                <a:latin typeface="Constantia" pitchFamily="18" charset="0"/>
              </a:rPr>
              <a:t> Begüm ve ardından oğulları Yusuf </a:t>
            </a:r>
            <a:r>
              <a:rPr lang="tr-TR" sz="3200" dirty="0" err="1" smtClean="0">
                <a:latin typeface="Constantia" pitchFamily="18" charset="0"/>
              </a:rPr>
              <a:t>Miraza</a:t>
            </a:r>
            <a:r>
              <a:rPr lang="tr-TR" sz="3200" dirty="0" smtClean="0">
                <a:latin typeface="Constantia" pitchFamily="18" charset="0"/>
              </a:rPr>
              <a:t> ve Yakup Bey ölünce devlet yıkılış sürecine girmiştir. </a:t>
            </a:r>
            <a:endParaRPr lang="tr-TR" sz="3200" b="0" dirty="0" smtClean="0">
              <a:latin typeface="Constantia" pitchFamily="18" charset="0"/>
            </a:endParaRPr>
          </a:p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b="0" dirty="0" smtClean="0">
                <a:latin typeface="Constantia" pitchFamily="18" charset="0"/>
              </a:rPr>
              <a:t>Birçok devlet adamı da bu süreci hızlandırmıştır.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3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620688"/>
            <a:ext cx="8280920" cy="3987781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tr-TR" sz="3200" dirty="0">
                <a:latin typeface="Constantia" pitchFamily="18" charset="0"/>
              </a:rPr>
              <a:t>Baysungur tahta geçtiğinde küçük olduğundan devletin idaresi  </a:t>
            </a:r>
            <a:r>
              <a:rPr lang="tr-TR" sz="3200" dirty="0" err="1">
                <a:latin typeface="Constantia" pitchFamily="18" charset="0"/>
              </a:rPr>
              <a:t>atabegi</a:t>
            </a:r>
            <a:r>
              <a:rPr lang="tr-TR" sz="3200" dirty="0">
                <a:latin typeface="Constantia" pitchFamily="18" charset="0"/>
              </a:rPr>
              <a:t> Sofu Halil Bey’in eline geçmiştir. </a:t>
            </a:r>
          </a:p>
          <a:p>
            <a:pPr lvl="1" algn="just">
              <a:buFont typeface="Wingdings" pitchFamily="2" charset="2"/>
              <a:buChar char="q"/>
            </a:pPr>
            <a:r>
              <a:rPr lang="tr-TR" sz="3200" dirty="0">
                <a:latin typeface="Constantia" pitchFamily="18" charset="0"/>
              </a:rPr>
              <a:t>Sofu Halil Bey divan beyi Ali mirza ile </a:t>
            </a:r>
            <a:r>
              <a:rPr lang="tr-TR" sz="3200" dirty="0" err="1">
                <a:latin typeface="Constantia" pitchFamily="18" charset="0"/>
              </a:rPr>
              <a:t>Kadî</a:t>
            </a:r>
            <a:r>
              <a:rPr lang="tr-TR" sz="3200" dirty="0">
                <a:latin typeface="Constantia" pitchFamily="18" charset="0"/>
              </a:rPr>
              <a:t> </a:t>
            </a:r>
            <a:r>
              <a:rPr lang="tr-TR" sz="3200" dirty="0" err="1">
                <a:latin typeface="Constantia" pitchFamily="18" charset="0"/>
              </a:rPr>
              <a:t>Îsa</a:t>
            </a:r>
            <a:r>
              <a:rPr lang="tr-TR" sz="3200" dirty="0">
                <a:latin typeface="Constantia" pitchFamily="18" charset="0"/>
              </a:rPr>
              <a:t> es-</a:t>
            </a:r>
            <a:r>
              <a:rPr lang="tr-TR" sz="3200" dirty="0" err="1">
                <a:latin typeface="Constantia" pitchFamily="18" charset="0"/>
              </a:rPr>
              <a:t>Sâvecî’yi</a:t>
            </a:r>
            <a:r>
              <a:rPr lang="tr-TR" sz="3200" dirty="0">
                <a:latin typeface="Constantia" pitchFamily="18" charset="0"/>
              </a:rPr>
              <a:t> öldürtmüştür. Necmeddin </a:t>
            </a:r>
            <a:r>
              <a:rPr lang="tr-TR" sz="3200" dirty="0" err="1">
                <a:latin typeface="Constantia" pitchFamily="18" charset="0"/>
              </a:rPr>
              <a:t>Mesud’u</a:t>
            </a:r>
            <a:r>
              <a:rPr lang="tr-TR" sz="3200" dirty="0">
                <a:latin typeface="Constantia" pitchFamily="18" charset="0"/>
              </a:rPr>
              <a:t> ise vezirlikten azletmiştir.   </a:t>
            </a:r>
          </a:p>
          <a:p>
            <a:pPr marL="0" lvl="1" indent="0" algn="just">
              <a:buNone/>
            </a:pPr>
            <a:endParaRPr lang="tr-TR" sz="3200" b="0" dirty="0" smtClean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18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8424936" cy="4275813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b="0" dirty="0" smtClean="0">
                <a:latin typeface="Constantia" pitchFamily="18" charset="0"/>
              </a:rPr>
              <a:t>Bu yüzden Akkoyunlu şehzade ve beyleri ona karşı cephe oluşturmuştur.</a:t>
            </a:r>
          </a:p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dirty="0">
                <a:latin typeface="Constantia" pitchFamily="18" charset="0"/>
              </a:rPr>
              <a:t>Uzun Hasan oğlu Mesih Bey’in tahta çıkması için </a:t>
            </a:r>
            <a:r>
              <a:rPr lang="tr-TR" sz="3200" dirty="0" smtClean="0">
                <a:latin typeface="Constantia" pitchFamily="18" charset="0"/>
              </a:rPr>
              <a:t>uğraşmışlardır.</a:t>
            </a:r>
          </a:p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dirty="0">
                <a:latin typeface="Constantia" pitchFamily="18" charset="0"/>
              </a:rPr>
              <a:t>İkisi arasında yaşanan taht mücadelesi çatışmaya dönüşmüş ve sonunda Mesih ölmüştü.  </a:t>
            </a:r>
          </a:p>
          <a:p>
            <a:pPr marL="288036" lvl="1" indent="-457200" algn="just">
              <a:buFont typeface="Wingdings" pitchFamily="2" charset="2"/>
              <a:buChar char="q"/>
            </a:pPr>
            <a:endParaRPr lang="tr-TR" sz="3200" dirty="0">
              <a:latin typeface="Constantia" pitchFamily="18" charset="0"/>
            </a:endParaRPr>
          </a:p>
          <a:p>
            <a:pPr marL="288036" lvl="1" indent="-457200" algn="just">
              <a:buFont typeface="Wingdings" pitchFamily="2" charset="2"/>
              <a:buChar char="q"/>
            </a:pPr>
            <a:endParaRPr lang="tr-TR" sz="3200" b="0" dirty="0" smtClean="0">
              <a:latin typeface="Constantia" pitchFamily="18" charset="0"/>
            </a:endParaRPr>
          </a:p>
          <a:p>
            <a:pPr marL="288036" lvl="1" indent="-457200" algn="just">
              <a:buFont typeface="Wingdings" pitchFamily="2" charset="2"/>
              <a:buChar char="q"/>
            </a:pP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034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8496944" cy="4320480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tr-TR" sz="3200" dirty="0" smtClean="0">
                <a:latin typeface="Constantia" pitchFamily="18" charset="0"/>
              </a:rPr>
              <a:t> Bu savaş sonunda birçok şehzade ve şeyh hayatını kaybetmiştir. Uzun </a:t>
            </a:r>
            <a:r>
              <a:rPr lang="tr-TR" sz="3200" dirty="0">
                <a:latin typeface="Constantia" pitchFamily="18" charset="0"/>
              </a:rPr>
              <a:t>Hasan’ın torunu Rüstem’de </a:t>
            </a:r>
            <a:r>
              <a:rPr lang="tr-TR" sz="3200" dirty="0" err="1">
                <a:latin typeface="Constantia" pitchFamily="18" charset="0"/>
              </a:rPr>
              <a:t>Alıncak</a:t>
            </a:r>
            <a:r>
              <a:rPr lang="tr-TR" sz="3200" dirty="0">
                <a:latin typeface="Constantia" pitchFamily="18" charset="0"/>
              </a:rPr>
              <a:t> Kalesine hapsedilmiştir.</a:t>
            </a:r>
          </a:p>
          <a:p>
            <a:pPr lvl="1" algn="just">
              <a:buFont typeface="Wingdings" pitchFamily="2" charset="2"/>
              <a:buChar char="q"/>
            </a:pPr>
            <a:r>
              <a:rPr lang="tr-TR" sz="3200" dirty="0">
                <a:latin typeface="Constantia" pitchFamily="18" charset="0"/>
              </a:rPr>
              <a:t> </a:t>
            </a:r>
            <a:r>
              <a:rPr lang="tr-TR" sz="3200" dirty="0" smtClean="0">
                <a:latin typeface="Constantia" pitchFamily="18" charset="0"/>
              </a:rPr>
              <a:t>Bu taht mücadeleleri yine de sona ermemiştir. Sofu Halil, Biçen oğlu Süleyman Bey’e yenilerek ölmüştür. Onun yerine geçen Süleyman Bey ise dirayetsiz bir şahsiyettir. </a:t>
            </a:r>
          </a:p>
        </p:txBody>
      </p:sp>
    </p:spTree>
    <p:extLst>
      <p:ext uri="{BB962C8B-B14F-4D97-AF65-F5344CB8AC3E}">
        <p14:creationId xmlns:p14="http://schemas.microsoft.com/office/powerpoint/2010/main" val="1689202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4608512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b="0" dirty="0" smtClean="0">
                <a:latin typeface="Constantia" pitchFamily="18" charset="0"/>
              </a:rPr>
              <a:t>Bu sırada Dana Halil Bey oğlu İbrahim Bey ise </a:t>
            </a:r>
            <a:r>
              <a:rPr lang="tr-TR" sz="3200" b="0" dirty="0" err="1" smtClean="0">
                <a:latin typeface="Constantia" pitchFamily="18" charset="0"/>
              </a:rPr>
              <a:t>Kalincar</a:t>
            </a:r>
            <a:r>
              <a:rPr lang="tr-TR" sz="3200" b="0" dirty="0" smtClean="0">
                <a:latin typeface="Constantia" pitchFamily="18" charset="0"/>
              </a:rPr>
              <a:t> Kalesi dizdarı ile anlaşıp Mirza’nın oğlu Rüstem’i kaçırmıştır.  </a:t>
            </a:r>
          </a:p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dirty="0" smtClean="0">
                <a:latin typeface="Constantia" pitchFamily="18" charset="0"/>
              </a:rPr>
              <a:t>Daha sonra Rüstem’i Sultan ilan edip Süleyman Bey’in üzerine yürüdüler. Yapılan Savaşta Süleyman Bey </a:t>
            </a:r>
            <a:r>
              <a:rPr lang="tr-TR" sz="3200" dirty="0" err="1" smtClean="0">
                <a:latin typeface="Constantia" pitchFamily="18" charset="0"/>
              </a:rPr>
              <a:t>Amid’e</a:t>
            </a:r>
            <a:r>
              <a:rPr lang="tr-TR" sz="3200" dirty="0" smtClean="0">
                <a:latin typeface="Constantia" pitchFamily="18" charset="0"/>
              </a:rPr>
              <a:t>, Sultan Baysungur ise </a:t>
            </a:r>
            <a:r>
              <a:rPr lang="tr-TR" sz="3200" dirty="0" err="1" smtClean="0">
                <a:latin typeface="Constantia" pitchFamily="18" charset="0"/>
              </a:rPr>
              <a:t>Şirvanşah</a:t>
            </a:r>
            <a:r>
              <a:rPr lang="tr-TR" sz="3200" dirty="0" smtClean="0">
                <a:latin typeface="Constantia" pitchFamily="18" charset="0"/>
              </a:rPr>
              <a:t> </a:t>
            </a:r>
            <a:r>
              <a:rPr lang="tr-TR" sz="3200" dirty="0" err="1" smtClean="0">
                <a:latin typeface="Constantia" pitchFamily="18" charset="0"/>
              </a:rPr>
              <a:t>Ferrûh</a:t>
            </a:r>
            <a:r>
              <a:rPr lang="tr-TR" sz="3200" dirty="0" smtClean="0">
                <a:latin typeface="Constantia" pitchFamily="18" charset="0"/>
              </a:rPr>
              <a:t> </a:t>
            </a:r>
            <a:r>
              <a:rPr lang="tr-TR" sz="3200" dirty="0" err="1" smtClean="0">
                <a:latin typeface="Constantia" pitchFamily="18" charset="0"/>
              </a:rPr>
              <a:t>Yesar’ın</a:t>
            </a:r>
            <a:r>
              <a:rPr lang="tr-TR" sz="3200" dirty="0" smtClean="0">
                <a:latin typeface="Constantia" pitchFamily="18" charset="0"/>
              </a:rPr>
              <a:t> yanına kaçmıştır. 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715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404664"/>
            <a:ext cx="8280920" cy="4464496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tr-TR" sz="3200" dirty="0" smtClean="0">
                <a:latin typeface="Constantia" pitchFamily="18" charset="0"/>
              </a:rPr>
              <a:t>Yapılan savaşların ardından 1492 yılında Akkoyunlu tahtına Rüstem oturmuştur. </a:t>
            </a:r>
          </a:p>
          <a:p>
            <a:pPr lvl="1" algn="just">
              <a:buFont typeface="Wingdings" pitchFamily="2" charset="2"/>
              <a:buChar char="q"/>
            </a:pPr>
            <a:r>
              <a:rPr lang="tr-TR" sz="3200" dirty="0" smtClean="0">
                <a:latin typeface="Constantia" pitchFamily="18" charset="0"/>
              </a:rPr>
              <a:t>Rüstem çok genç ve toy olduğu için tahtı </a:t>
            </a:r>
            <a:r>
              <a:rPr lang="tr-TR" sz="3200" dirty="0" err="1" smtClean="0">
                <a:latin typeface="Constantia" pitchFamily="18" charset="0"/>
              </a:rPr>
              <a:t>İbe</a:t>
            </a:r>
            <a:r>
              <a:rPr lang="tr-TR" sz="3200" dirty="0" smtClean="0">
                <a:latin typeface="Constantia" pitchFamily="18" charset="0"/>
              </a:rPr>
              <a:t> Sultan lakabı ile tanınan İbrahim Bey idare ediyordu. </a:t>
            </a:r>
          </a:p>
          <a:p>
            <a:pPr lvl="1" algn="just">
              <a:buFont typeface="Wingdings" pitchFamily="2" charset="2"/>
              <a:buChar char="q"/>
            </a:pPr>
            <a:r>
              <a:rPr lang="tr-TR" sz="3200" dirty="0" smtClean="0">
                <a:latin typeface="Constantia" pitchFamily="18" charset="0"/>
              </a:rPr>
              <a:t>Rüstem bir yandan taraftar toplarken bir yandan da isyan eden </a:t>
            </a:r>
            <a:r>
              <a:rPr lang="tr-TR" sz="3200" dirty="0" err="1" smtClean="0">
                <a:latin typeface="Constantia" pitchFamily="18" charset="0"/>
              </a:rPr>
              <a:t>Baysungur’u</a:t>
            </a:r>
            <a:r>
              <a:rPr lang="tr-TR" sz="3200" dirty="0" smtClean="0">
                <a:latin typeface="Constantia" pitchFamily="18" charset="0"/>
              </a:rPr>
              <a:t> öldürdü (1493).</a:t>
            </a:r>
          </a:p>
          <a:p>
            <a:pPr marL="457200" indent="-457200" algn="just">
              <a:buFont typeface="Wingdings" pitchFamily="2" charset="2"/>
              <a:buChar char="q"/>
            </a:pP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257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424936" cy="2952328"/>
          </a:xfrm>
        </p:spPr>
        <p:txBody>
          <a:bodyPr>
            <a:normAutofit/>
          </a:bodyPr>
          <a:lstStyle/>
          <a:p>
            <a:pPr marL="288036" lvl="1" indent="-457200" algn="ctr">
              <a:buFont typeface="Wingdings" pitchFamily="2" charset="2"/>
              <a:buChar char="q"/>
            </a:pPr>
            <a:r>
              <a:rPr lang="tr-TR" sz="3200" b="0" dirty="0" smtClean="0">
                <a:latin typeface="Constantia" pitchFamily="18" charset="0"/>
              </a:rPr>
              <a:t>Bu sırada İstanbul’da bulunan Uğurlu Muhammed’in oğlu </a:t>
            </a:r>
            <a:r>
              <a:rPr lang="tr-TR" sz="3200" b="0" dirty="0" err="1" smtClean="0">
                <a:latin typeface="Constantia" pitchFamily="18" charset="0"/>
              </a:rPr>
              <a:t>Göde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 err="1" smtClean="0">
                <a:latin typeface="Constantia" pitchFamily="18" charset="0"/>
              </a:rPr>
              <a:t>Ahmed</a:t>
            </a:r>
            <a:r>
              <a:rPr lang="tr-TR" sz="3200" b="0" dirty="0" smtClean="0">
                <a:latin typeface="Constantia" pitchFamily="18" charset="0"/>
              </a:rPr>
              <a:t> ve Nur Ali Akkoyunlu hudutlarına gelmişlerdir. Bütün beyler onların yanına geçince Rüstem’de 1497’de Gürcistan’a kaçtı.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835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42</TotalTime>
  <Words>265</Words>
  <Application>Microsoft Office PowerPoint</Application>
  <PresentationFormat>Ekran Gösterisi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Devletİn yıkılışı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Güzide</dc:creator>
  <cp:lastModifiedBy>Güzide</cp:lastModifiedBy>
  <cp:revision>5</cp:revision>
  <dcterms:created xsi:type="dcterms:W3CDTF">2020-05-07T20:47:44Z</dcterms:created>
  <dcterms:modified xsi:type="dcterms:W3CDTF">2020-05-07T21:29:51Z</dcterms:modified>
</cp:coreProperties>
</file>