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1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93700" lvl="2" indent="-381000">
              <a:lnSpc>
                <a:spcPct val="100000"/>
              </a:lnSpc>
              <a:spcBef>
                <a:spcPts val="1320"/>
              </a:spcBef>
              <a:buAutoNum type="arabicPeriod"/>
              <a:tabLst>
                <a:tab pos="393700" algn="l"/>
              </a:tabLst>
            </a:pPr>
            <a:r>
              <a:rPr lang="tr-TR" sz="1800" b="1" spc="-5" dirty="0">
                <a:latin typeface="Times New Roman"/>
                <a:cs typeface="Times New Roman"/>
              </a:rPr>
              <a:t>Açık Döngü</a:t>
            </a:r>
            <a:r>
              <a:rPr lang="tr-TR" sz="1800" b="1" dirty="0">
                <a:latin typeface="Times New Roman"/>
                <a:cs typeface="Times New Roman"/>
              </a:rPr>
              <a:t> </a:t>
            </a:r>
            <a:r>
              <a:rPr lang="tr-TR" sz="1800" b="1" spc="-5" dirty="0">
                <a:latin typeface="Times New Roman"/>
                <a:cs typeface="Times New Roman"/>
              </a:rPr>
              <a:t>Denetim</a:t>
            </a:r>
            <a:endParaRPr lang="tr-TR" sz="1800" dirty="0">
              <a:latin typeface="Times New Roman"/>
              <a:cs typeface="Times New Roman"/>
            </a:endParaRPr>
          </a:p>
          <a:p>
            <a:pPr marL="12700" marR="5080" indent="359410" algn="just">
              <a:lnSpc>
                <a:spcPct val="95800"/>
              </a:lnSpc>
              <a:spcBef>
                <a:spcPts val="790"/>
              </a:spcBef>
            </a:pPr>
            <a:r>
              <a:rPr lang="tr-TR" sz="1800" spc="10" dirty="0" smtClean="0">
                <a:latin typeface="Times New Roman"/>
                <a:cs typeface="Times New Roman"/>
              </a:rPr>
              <a:t>açık </a:t>
            </a:r>
            <a:r>
              <a:rPr lang="tr-TR" sz="1800" spc="15" dirty="0">
                <a:latin typeface="Times New Roman"/>
                <a:cs typeface="Times New Roman"/>
              </a:rPr>
              <a:t>döngü </a:t>
            </a:r>
            <a:r>
              <a:rPr lang="tr-TR" sz="1800" spc="10" dirty="0">
                <a:latin typeface="Times New Roman"/>
                <a:cs typeface="Times New Roman"/>
              </a:rPr>
              <a:t>denetim için blok </a:t>
            </a:r>
            <a:r>
              <a:rPr lang="tr-TR" sz="1800" spc="15" dirty="0">
                <a:latin typeface="Times New Roman"/>
                <a:cs typeface="Times New Roman"/>
              </a:rPr>
              <a:t>diyagramı </a:t>
            </a:r>
            <a:r>
              <a:rPr lang="tr-TR" sz="1800" spc="10" dirty="0">
                <a:latin typeface="Times New Roman"/>
                <a:cs typeface="Times New Roman"/>
              </a:rPr>
              <a:t>görülmektedir. Sayısal kontrol  sinyalleri, denetleyici tarafından </a:t>
            </a:r>
            <a:r>
              <a:rPr lang="tr-TR" sz="1800" spc="5" dirty="0">
                <a:latin typeface="Times New Roman"/>
                <a:cs typeface="Times New Roman"/>
              </a:rPr>
              <a:t>üretilir </a:t>
            </a:r>
            <a:r>
              <a:rPr lang="tr-TR" sz="1800" spc="10" dirty="0">
                <a:latin typeface="Times New Roman"/>
                <a:cs typeface="Times New Roman"/>
              </a:rPr>
              <a:t>ve sürücü </a:t>
            </a:r>
            <a:r>
              <a:rPr lang="tr-TR" sz="1800" spc="15" dirty="0">
                <a:latin typeface="Times New Roman"/>
                <a:cs typeface="Times New Roman"/>
              </a:rPr>
              <a:t>devre </a:t>
            </a:r>
            <a:r>
              <a:rPr lang="tr-TR" sz="1800" spc="10" dirty="0">
                <a:latin typeface="Times New Roman"/>
                <a:cs typeface="Times New Roman"/>
              </a:rPr>
              <a:t>tarafından yükseltilip </a:t>
            </a:r>
            <a:r>
              <a:rPr lang="tr-TR" sz="1800" spc="15" dirty="0">
                <a:latin typeface="Times New Roman"/>
                <a:cs typeface="Times New Roman"/>
              </a:rPr>
              <a:t>adım  </a:t>
            </a:r>
            <a:r>
              <a:rPr lang="tr-TR" sz="1800" spc="10" dirty="0">
                <a:latin typeface="Times New Roman"/>
                <a:cs typeface="Times New Roman"/>
              </a:rPr>
              <a:t>motorunun sargılarına uygulanır. </a:t>
            </a:r>
            <a:r>
              <a:rPr lang="tr-TR" sz="1800" spc="15" dirty="0">
                <a:latin typeface="Times New Roman"/>
                <a:cs typeface="Times New Roman"/>
              </a:rPr>
              <a:t>Eğer </a:t>
            </a:r>
            <a:r>
              <a:rPr lang="tr-TR" sz="1800" spc="10" dirty="0">
                <a:latin typeface="Times New Roman"/>
                <a:cs typeface="Times New Roman"/>
              </a:rPr>
              <a:t>denetleyici olarak mikroişlemci veya bilgisayar </a:t>
            </a:r>
            <a:r>
              <a:rPr lang="tr-TR" sz="1800" spc="295" dirty="0">
                <a:latin typeface="Times New Roman"/>
                <a:cs typeface="Times New Roman"/>
              </a:rPr>
              <a:t> </a:t>
            </a:r>
            <a:r>
              <a:rPr lang="tr-TR" sz="1800" spc="10" dirty="0">
                <a:latin typeface="Times New Roman"/>
                <a:cs typeface="Times New Roman"/>
              </a:rPr>
              <a:t>kullanılırsa </a:t>
            </a:r>
            <a:r>
              <a:rPr lang="tr-TR" sz="1800" spc="15" dirty="0">
                <a:latin typeface="Times New Roman"/>
                <a:cs typeface="Times New Roman"/>
              </a:rPr>
              <a:t>bu </a:t>
            </a:r>
            <a:r>
              <a:rPr lang="tr-TR" sz="1800" spc="10" dirty="0">
                <a:latin typeface="Times New Roman"/>
                <a:cs typeface="Times New Roman"/>
              </a:rPr>
              <a:t>elemanların getirdiği esnekliklerden dolayı aynı denetleyici </a:t>
            </a:r>
            <a:r>
              <a:rPr lang="tr-TR" sz="1800" spc="5" dirty="0">
                <a:latin typeface="Times New Roman"/>
                <a:cs typeface="Times New Roman"/>
              </a:rPr>
              <a:t>ile </a:t>
            </a:r>
            <a:r>
              <a:rPr lang="tr-TR" sz="1800" spc="10" dirty="0">
                <a:latin typeface="Times New Roman"/>
                <a:cs typeface="Times New Roman"/>
              </a:rPr>
              <a:t>farklı adım  motorları kontrol edilebilir. Kontrol edilecek </a:t>
            </a:r>
            <a:r>
              <a:rPr lang="tr-TR" sz="1800" spc="15" dirty="0">
                <a:latin typeface="Times New Roman"/>
                <a:cs typeface="Times New Roman"/>
              </a:rPr>
              <a:t>adım </a:t>
            </a:r>
            <a:r>
              <a:rPr lang="tr-TR" sz="1800" spc="10" dirty="0">
                <a:latin typeface="Times New Roman"/>
                <a:cs typeface="Times New Roman"/>
              </a:rPr>
              <a:t>motorları 3, </a:t>
            </a:r>
            <a:r>
              <a:rPr lang="tr-TR" sz="1800" spc="15" dirty="0">
                <a:latin typeface="Times New Roman"/>
                <a:cs typeface="Times New Roman"/>
              </a:rPr>
              <a:t>4 </a:t>
            </a:r>
            <a:r>
              <a:rPr lang="tr-TR" sz="1800" spc="10" dirty="0">
                <a:latin typeface="Times New Roman"/>
                <a:cs typeface="Times New Roman"/>
              </a:rPr>
              <a:t>veya daha farklı faz  sayısına sahip </a:t>
            </a:r>
            <a:r>
              <a:rPr lang="tr-TR" sz="1800" spc="5" dirty="0">
                <a:latin typeface="Times New Roman"/>
                <a:cs typeface="Times New Roman"/>
              </a:rPr>
              <a:t>olabilir. </a:t>
            </a:r>
            <a:r>
              <a:rPr lang="tr-TR" sz="1800" spc="10" dirty="0">
                <a:latin typeface="Times New Roman"/>
                <a:cs typeface="Times New Roman"/>
              </a:rPr>
              <a:t>Ayrıca kullanılacak uyartım </a:t>
            </a:r>
            <a:r>
              <a:rPr lang="tr-TR" sz="1800" spc="15" dirty="0">
                <a:latin typeface="Times New Roman"/>
                <a:cs typeface="Times New Roman"/>
              </a:rPr>
              <a:t>metodu </a:t>
            </a:r>
            <a:r>
              <a:rPr lang="tr-TR" sz="1800" spc="10" dirty="0">
                <a:latin typeface="Times New Roman"/>
                <a:cs typeface="Times New Roman"/>
              </a:rPr>
              <a:t>için tek-fazlı, iki-fazlı veya  </a:t>
            </a:r>
            <a:r>
              <a:rPr lang="tr-TR" sz="1800" spc="15" dirty="0">
                <a:latin typeface="Times New Roman"/>
                <a:cs typeface="Times New Roman"/>
              </a:rPr>
              <a:t>yarım adım </a:t>
            </a:r>
            <a:r>
              <a:rPr lang="tr-TR" sz="1800" spc="10" dirty="0" err="1">
                <a:latin typeface="Times New Roman"/>
                <a:cs typeface="Times New Roman"/>
              </a:rPr>
              <a:t>uyartımlarından</a:t>
            </a:r>
            <a:r>
              <a:rPr lang="tr-TR" sz="1800" spc="10" dirty="0">
                <a:latin typeface="Times New Roman"/>
                <a:cs typeface="Times New Roman"/>
              </a:rPr>
              <a:t> herhangi biri seçilebilir. </a:t>
            </a:r>
            <a:r>
              <a:rPr lang="tr-TR" sz="1800" spc="15" dirty="0">
                <a:latin typeface="Times New Roman"/>
                <a:cs typeface="Times New Roman"/>
              </a:rPr>
              <a:t>Bu </a:t>
            </a:r>
            <a:r>
              <a:rPr lang="tr-TR" sz="1800" spc="10" dirty="0">
                <a:latin typeface="Times New Roman"/>
                <a:cs typeface="Times New Roman"/>
              </a:rPr>
              <a:t>uyartım metotlarından hangisinin  kullanılacağı daha önce de açıklandığı gibi </a:t>
            </a:r>
            <a:r>
              <a:rPr lang="tr-TR" sz="1800" spc="15" dirty="0">
                <a:latin typeface="Times New Roman"/>
                <a:cs typeface="Times New Roman"/>
              </a:rPr>
              <a:t>motorun </a:t>
            </a:r>
            <a:r>
              <a:rPr lang="tr-TR" sz="1800" spc="10" dirty="0">
                <a:latin typeface="Times New Roman"/>
                <a:cs typeface="Times New Roman"/>
              </a:rPr>
              <a:t>kullanılacağı sisteme</a:t>
            </a:r>
            <a:r>
              <a:rPr lang="tr-TR" sz="1800" spc="15" dirty="0">
                <a:latin typeface="Times New Roman"/>
                <a:cs typeface="Times New Roman"/>
              </a:rPr>
              <a:t> </a:t>
            </a:r>
            <a:r>
              <a:rPr lang="tr-TR" sz="1800" spc="5" dirty="0">
                <a:latin typeface="Times New Roman"/>
                <a:cs typeface="Times New Roman"/>
              </a:rPr>
              <a:t>bağlıdır.</a:t>
            </a:r>
            <a:endParaRPr lang="tr-TR" sz="1800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84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object 6"/>
          <p:cNvSpPr>
            <a:spLocks noGrp="1"/>
          </p:cNvSpPr>
          <p:nvPr>
            <p:ph idx="1"/>
          </p:nvPr>
        </p:nvSpPr>
        <p:spPr>
          <a:xfrm>
            <a:off x="2212401" y="2202573"/>
            <a:ext cx="7054261" cy="3005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528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pc="10" dirty="0">
                <a:latin typeface="Times New Roman"/>
                <a:cs typeface="Times New Roman"/>
              </a:rPr>
              <a:t>Kapalı döngü sistemlerde ani rotor </a:t>
            </a:r>
            <a:r>
              <a:rPr lang="tr-TR" spc="15" dirty="0">
                <a:latin typeface="Times New Roman"/>
                <a:cs typeface="Times New Roman"/>
              </a:rPr>
              <a:t>konumu </a:t>
            </a:r>
            <a:r>
              <a:rPr lang="tr-TR" spc="10" dirty="0">
                <a:latin typeface="Times New Roman"/>
                <a:cs typeface="Times New Roman"/>
              </a:rPr>
              <a:t>sezilerek denetim birimine </a:t>
            </a:r>
            <a:r>
              <a:rPr lang="tr-TR" spc="5" dirty="0">
                <a:latin typeface="Times New Roman"/>
                <a:cs typeface="Times New Roman"/>
              </a:rPr>
              <a:t>iletilir. </a:t>
            </a:r>
            <a:r>
              <a:rPr lang="tr-TR" spc="10" dirty="0">
                <a:latin typeface="Times New Roman"/>
                <a:cs typeface="Times New Roman"/>
              </a:rPr>
              <a:t>Her  </a:t>
            </a:r>
            <a:r>
              <a:rPr lang="tr-TR" spc="15" dirty="0">
                <a:latin typeface="Times New Roman"/>
                <a:cs typeface="Times New Roman"/>
              </a:rPr>
              <a:t>adım komutu </a:t>
            </a:r>
            <a:r>
              <a:rPr lang="tr-TR" spc="10" dirty="0">
                <a:latin typeface="Times New Roman"/>
                <a:cs typeface="Times New Roman"/>
              </a:rPr>
              <a:t>için bir önceki komutun gerçekleştirildiği </a:t>
            </a:r>
            <a:r>
              <a:rPr lang="tr-TR" spc="15" dirty="0">
                <a:latin typeface="Times New Roman"/>
                <a:cs typeface="Times New Roman"/>
              </a:rPr>
              <a:t>adım </a:t>
            </a:r>
            <a:r>
              <a:rPr lang="tr-TR" spc="10" dirty="0">
                <a:latin typeface="Times New Roman"/>
                <a:cs typeface="Times New Roman"/>
              </a:rPr>
              <a:t>bilgisi alınarak uygulanır.  </a:t>
            </a:r>
            <a:r>
              <a:rPr lang="tr-TR" spc="15" dirty="0">
                <a:latin typeface="Times New Roman"/>
                <a:cs typeface="Times New Roman"/>
              </a:rPr>
              <a:t>Bu </a:t>
            </a:r>
            <a:r>
              <a:rPr lang="tr-TR" spc="10" dirty="0">
                <a:latin typeface="Times New Roman"/>
                <a:cs typeface="Times New Roman"/>
              </a:rPr>
              <a:t>nedenle motor </a:t>
            </a:r>
            <a:r>
              <a:rPr lang="tr-TR" spc="5" dirty="0">
                <a:latin typeface="Times New Roman"/>
                <a:cs typeface="Times New Roman"/>
              </a:rPr>
              <a:t>ile </a:t>
            </a:r>
            <a:r>
              <a:rPr lang="tr-TR" spc="10" dirty="0">
                <a:latin typeface="Times New Roman"/>
                <a:cs typeface="Times New Roman"/>
              </a:rPr>
              <a:t>denetleyici arasında herhangi bir </a:t>
            </a:r>
            <a:r>
              <a:rPr lang="tr-TR" spc="15" dirty="0">
                <a:latin typeface="Times New Roman"/>
                <a:cs typeface="Times New Roman"/>
              </a:rPr>
              <a:t>adım </a:t>
            </a:r>
            <a:r>
              <a:rPr lang="tr-TR" spc="10" dirty="0">
                <a:latin typeface="Times New Roman"/>
                <a:cs typeface="Times New Roman"/>
              </a:rPr>
              <a:t>kaybı olmaz.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801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object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77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pc="10" dirty="0">
                <a:latin typeface="Times New Roman"/>
                <a:cs typeface="Times New Roman"/>
              </a:rPr>
              <a:t>4-fazlı bir </a:t>
            </a:r>
            <a:r>
              <a:rPr lang="tr-TR" spc="15" dirty="0">
                <a:latin typeface="Times New Roman"/>
                <a:cs typeface="Times New Roman"/>
              </a:rPr>
              <a:t>adım </a:t>
            </a:r>
            <a:r>
              <a:rPr lang="tr-TR" spc="10" dirty="0">
                <a:latin typeface="Times New Roman"/>
                <a:cs typeface="Times New Roman"/>
              </a:rPr>
              <a:t>motorunu </a:t>
            </a:r>
            <a:r>
              <a:rPr lang="tr-TR" spc="15" dirty="0">
                <a:latin typeface="Times New Roman"/>
                <a:cs typeface="Times New Roman"/>
              </a:rPr>
              <a:t>sürmek </a:t>
            </a:r>
            <a:r>
              <a:rPr lang="tr-TR" spc="10" dirty="0">
                <a:latin typeface="Times New Roman"/>
                <a:cs typeface="Times New Roman"/>
              </a:rPr>
              <a:t>için </a:t>
            </a:r>
            <a:r>
              <a:rPr lang="tr-TR" spc="15" dirty="0">
                <a:latin typeface="Times New Roman"/>
                <a:cs typeface="Times New Roman"/>
              </a:rPr>
              <a:t>örnek sürücü devre </a:t>
            </a:r>
            <a:r>
              <a:rPr lang="tr-TR" spc="10" dirty="0" smtClean="0">
                <a:latin typeface="Times New Roman"/>
                <a:cs typeface="Times New Roman"/>
              </a:rPr>
              <a:t>gösterilmiştir</a:t>
            </a:r>
            <a:r>
              <a:rPr lang="tr-TR" spc="10" dirty="0">
                <a:latin typeface="Times New Roman"/>
                <a:cs typeface="Times New Roman"/>
              </a:rPr>
              <a:t>. </a:t>
            </a:r>
            <a:r>
              <a:rPr lang="tr-TR" spc="15" dirty="0">
                <a:latin typeface="Times New Roman"/>
                <a:cs typeface="Times New Roman"/>
              </a:rPr>
              <a:t>Adım </a:t>
            </a:r>
            <a:r>
              <a:rPr lang="tr-TR" spc="10" dirty="0">
                <a:latin typeface="Times New Roman"/>
                <a:cs typeface="Times New Roman"/>
              </a:rPr>
              <a:t>motoru, 4-fazlı karışık yapılı (</a:t>
            </a:r>
            <a:r>
              <a:rPr lang="tr-TR" spc="10" dirty="0" err="1">
                <a:latin typeface="Times New Roman"/>
                <a:cs typeface="Times New Roman"/>
              </a:rPr>
              <a:t>hybrid</a:t>
            </a:r>
            <a:r>
              <a:rPr lang="tr-TR" spc="10" dirty="0">
                <a:latin typeface="Times New Roman"/>
                <a:cs typeface="Times New Roman"/>
              </a:rPr>
              <a:t>) </a:t>
            </a:r>
            <a:r>
              <a:rPr lang="tr-TR" spc="15" dirty="0">
                <a:latin typeface="Times New Roman"/>
                <a:cs typeface="Times New Roman"/>
              </a:rPr>
              <a:t>adım motoru </a:t>
            </a:r>
            <a:r>
              <a:rPr lang="tr-TR" spc="10" dirty="0">
                <a:latin typeface="Times New Roman"/>
                <a:cs typeface="Times New Roman"/>
              </a:rPr>
              <a:t>olup </a:t>
            </a:r>
            <a:r>
              <a:rPr lang="tr-TR" spc="15" dirty="0">
                <a:latin typeface="Times New Roman"/>
                <a:cs typeface="Times New Roman"/>
              </a:rPr>
              <a:t>tam-adım </a:t>
            </a:r>
            <a:r>
              <a:rPr lang="tr-TR" spc="5" dirty="0">
                <a:latin typeface="Times New Roman"/>
                <a:cs typeface="Times New Roman"/>
              </a:rPr>
              <a:t>ve  </a:t>
            </a:r>
            <a:r>
              <a:rPr lang="tr-TR" spc="10" dirty="0">
                <a:latin typeface="Times New Roman"/>
                <a:cs typeface="Times New Roman"/>
              </a:rPr>
              <a:t>her </a:t>
            </a:r>
            <a:r>
              <a:rPr lang="tr-TR" spc="15" dirty="0">
                <a:latin typeface="Times New Roman"/>
                <a:cs typeface="Times New Roman"/>
              </a:rPr>
              <a:t>adımda </a:t>
            </a:r>
            <a:r>
              <a:rPr lang="tr-TR" spc="5" dirty="0">
                <a:latin typeface="Times New Roman"/>
                <a:cs typeface="Times New Roman"/>
              </a:rPr>
              <a:t>iki </a:t>
            </a:r>
            <a:r>
              <a:rPr lang="tr-TR" spc="15" dirty="0">
                <a:latin typeface="Times New Roman"/>
                <a:cs typeface="Times New Roman"/>
              </a:rPr>
              <a:t>faz </a:t>
            </a:r>
            <a:r>
              <a:rPr lang="tr-TR" spc="10" dirty="0" err="1">
                <a:latin typeface="Times New Roman"/>
                <a:cs typeface="Times New Roman"/>
              </a:rPr>
              <a:t>uyartımlı</a:t>
            </a:r>
            <a:r>
              <a:rPr lang="tr-TR" spc="10" dirty="0">
                <a:latin typeface="Times New Roman"/>
                <a:cs typeface="Times New Roman"/>
              </a:rPr>
              <a:t> olacak şekilde sürülmektedir. Sargıların uyartımı </a:t>
            </a:r>
            <a:r>
              <a:rPr lang="tr-TR" spc="5" dirty="0">
                <a:latin typeface="Times New Roman"/>
                <a:cs typeface="Times New Roman"/>
              </a:rPr>
              <a:t>için </a:t>
            </a:r>
            <a:r>
              <a:rPr lang="tr-TR" spc="10" dirty="0">
                <a:latin typeface="Times New Roman"/>
                <a:cs typeface="Times New Roman"/>
              </a:rPr>
              <a:t>her faza  </a:t>
            </a:r>
            <a:r>
              <a:rPr lang="tr-TR" spc="10" dirty="0" err="1">
                <a:latin typeface="Times New Roman"/>
                <a:cs typeface="Times New Roman"/>
              </a:rPr>
              <a:t>darlington</a:t>
            </a:r>
            <a:r>
              <a:rPr lang="tr-TR" spc="10" dirty="0">
                <a:latin typeface="Times New Roman"/>
                <a:cs typeface="Times New Roman"/>
              </a:rPr>
              <a:t> çifti ve </a:t>
            </a:r>
            <a:r>
              <a:rPr lang="tr-TR" spc="15" dirty="0">
                <a:latin typeface="Times New Roman"/>
                <a:cs typeface="Times New Roman"/>
              </a:rPr>
              <a:t>koruma </a:t>
            </a:r>
            <a:r>
              <a:rPr lang="tr-TR" spc="10" dirty="0" err="1">
                <a:latin typeface="Times New Roman"/>
                <a:cs typeface="Times New Roman"/>
              </a:rPr>
              <a:t>diyodu</a:t>
            </a:r>
            <a:r>
              <a:rPr lang="tr-TR" spc="10" dirty="0">
                <a:latin typeface="Times New Roman"/>
                <a:cs typeface="Times New Roman"/>
              </a:rPr>
              <a:t> içeren güç </a:t>
            </a:r>
            <a:r>
              <a:rPr lang="tr-TR" spc="10" dirty="0" err="1">
                <a:latin typeface="Times New Roman"/>
                <a:cs typeface="Times New Roman"/>
              </a:rPr>
              <a:t>transistörleri</a:t>
            </a:r>
            <a:r>
              <a:rPr lang="tr-TR" spc="10" dirty="0">
                <a:latin typeface="Times New Roman"/>
                <a:cs typeface="Times New Roman"/>
              </a:rPr>
              <a:t> kullanılmıştır. Motorların  çalışması için gerekli olan enerji </a:t>
            </a:r>
            <a:r>
              <a:rPr lang="tr-TR" spc="20" dirty="0">
                <a:latin typeface="Times New Roman"/>
                <a:cs typeface="Times New Roman"/>
              </a:rPr>
              <a:t>DA </a:t>
            </a:r>
            <a:r>
              <a:rPr lang="tr-TR" spc="10" dirty="0">
                <a:latin typeface="Times New Roman"/>
                <a:cs typeface="Times New Roman"/>
              </a:rPr>
              <a:t>güç </a:t>
            </a:r>
            <a:r>
              <a:rPr lang="tr-TR" spc="15" dirty="0">
                <a:latin typeface="Times New Roman"/>
                <a:cs typeface="Times New Roman"/>
              </a:rPr>
              <a:t>kaynağından </a:t>
            </a:r>
            <a:r>
              <a:rPr lang="tr-TR" spc="10" dirty="0">
                <a:latin typeface="Times New Roman"/>
                <a:cs typeface="Times New Roman"/>
              </a:rPr>
              <a:t>sağlanmaktadır. Normalde 4-fazlı  </a:t>
            </a:r>
            <a:r>
              <a:rPr lang="tr-TR" spc="15" dirty="0">
                <a:latin typeface="Times New Roman"/>
                <a:cs typeface="Times New Roman"/>
              </a:rPr>
              <a:t>motorun </a:t>
            </a:r>
            <a:r>
              <a:rPr lang="tr-TR" spc="10" dirty="0">
                <a:latin typeface="Times New Roman"/>
                <a:cs typeface="Times New Roman"/>
              </a:rPr>
              <a:t>sürülmesi ve fazların sırayla </a:t>
            </a:r>
            <a:r>
              <a:rPr lang="tr-TR" spc="10" dirty="0" err="1">
                <a:latin typeface="Times New Roman"/>
                <a:cs typeface="Times New Roman"/>
              </a:rPr>
              <a:t>enerjilenmesi</a:t>
            </a:r>
            <a:r>
              <a:rPr lang="tr-TR" spc="10" dirty="0">
                <a:latin typeface="Times New Roman"/>
                <a:cs typeface="Times New Roman"/>
              </a:rPr>
              <a:t> için </a:t>
            </a:r>
            <a:r>
              <a:rPr lang="tr-TR" spc="15" dirty="0">
                <a:latin typeface="Times New Roman"/>
                <a:cs typeface="Times New Roman"/>
              </a:rPr>
              <a:t>mikroişlemci </a:t>
            </a:r>
            <a:r>
              <a:rPr lang="tr-TR" spc="10" dirty="0">
                <a:latin typeface="Times New Roman"/>
                <a:cs typeface="Times New Roman"/>
              </a:rPr>
              <a:t>ya da bilgisayardan  4-bitlik sinyal elde </a:t>
            </a:r>
            <a:r>
              <a:rPr lang="tr-TR" spc="15" dirty="0">
                <a:latin typeface="Times New Roman"/>
                <a:cs typeface="Times New Roman"/>
              </a:rPr>
              <a:t>etmek </a:t>
            </a:r>
            <a:r>
              <a:rPr lang="tr-TR" spc="10" dirty="0">
                <a:latin typeface="Times New Roman"/>
                <a:cs typeface="Times New Roman"/>
              </a:rPr>
              <a:t>gerekmektedir. Burada ise </a:t>
            </a:r>
            <a:r>
              <a:rPr lang="tr-TR" spc="15" dirty="0">
                <a:latin typeface="Times New Roman"/>
                <a:cs typeface="Times New Roman"/>
              </a:rPr>
              <a:t>fazların </a:t>
            </a:r>
            <a:r>
              <a:rPr lang="tr-TR" spc="10" dirty="0">
                <a:latin typeface="Times New Roman"/>
                <a:cs typeface="Times New Roman"/>
              </a:rPr>
              <a:t>sıralanması </a:t>
            </a:r>
            <a:r>
              <a:rPr lang="tr-TR" spc="5" dirty="0">
                <a:latin typeface="Times New Roman"/>
                <a:cs typeface="Times New Roman"/>
              </a:rPr>
              <a:t>lojik </a:t>
            </a:r>
            <a:r>
              <a:rPr lang="tr-TR" spc="10" dirty="0">
                <a:latin typeface="Times New Roman"/>
                <a:cs typeface="Times New Roman"/>
              </a:rPr>
              <a:t>sıralayıcı  kullanılarak sağlanmıştır. Böylece her bir motor </a:t>
            </a:r>
            <a:r>
              <a:rPr lang="tr-TR" spc="5" dirty="0">
                <a:latin typeface="Times New Roman"/>
                <a:cs typeface="Times New Roman"/>
              </a:rPr>
              <a:t>için </a:t>
            </a:r>
            <a:r>
              <a:rPr lang="tr-TR" spc="10" dirty="0">
                <a:latin typeface="Times New Roman"/>
                <a:cs typeface="Times New Roman"/>
              </a:rPr>
              <a:t>4-bitlik çıkış yerine </a:t>
            </a:r>
            <a:r>
              <a:rPr lang="tr-TR" spc="5" dirty="0">
                <a:latin typeface="Times New Roman"/>
                <a:cs typeface="Times New Roman"/>
              </a:rPr>
              <a:t>2-bitlik </a:t>
            </a:r>
            <a:r>
              <a:rPr lang="tr-TR" spc="10" dirty="0">
                <a:latin typeface="Times New Roman"/>
                <a:cs typeface="Times New Roman"/>
              </a:rPr>
              <a:t>bilgi  yeterli olmaktadır. Lojik sıralayıcının sıralama yapması için bir </a:t>
            </a:r>
            <a:r>
              <a:rPr lang="tr-TR" spc="10" dirty="0" err="1">
                <a:latin typeface="Times New Roman"/>
                <a:cs typeface="Times New Roman"/>
              </a:rPr>
              <a:t>clock</a:t>
            </a:r>
            <a:r>
              <a:rPr lang="tr-TR" spc="10" dirty="0">
                <a:latin typeface="Times New Roman"/>
                <a:cs typeface="Times New Roman"/>
              </a:rPr>
              <a:t> sinyaline bir de yön  sinyaline </a:t>
            </a:r>
            <a:r>
              <a:rPr lang="tr-TR" spc="15" dirty="0">
                <a:latin typeface="Times New Roman"/>
                <a:cs typeface="Times New Roman"/>
              </a:rPr>
              <a:t>gerek </a:t>
            </a:r>
            <a:r>
              <a:rPr lang="tr-TR" spc="10" dirty="0">
                <a:latin typeface="Times New Roman"/>
                <a:cs typeface="Times New Roman"/>
              </a:rPr>
              <a:t>vardır. Bilgisayar veya mikroişlemcinin yön sinyali çıkışı </a:t>
            </a:r>
            <a:r>
              <a:rPr lang="tr-TR" spc="15" dirty="0">
                <a:latin typeface="Times New Roman"/>
                <a:cs typeface="Times New Roman"/>
              </a:rPr>
              <a:t>1 </a:t>
            </a:r>
            <a:r>
              <a:rPr lang="tr-TR" spc="10" dirty="0">
                <a:latin typeface="Times New Roman"/>
                <a:cs typeface="Times New Roman"/>
              </a:rPr>
              <a:t>seviyesinde  ise motor </a:t>
            </a:r>
            <a:r>
              <a:rPr lang="tr-TR" spc="5" dirty="0">
                <a:latin typeface="Times New Roman"/>
                <a:cs typeface="Times New Roman"/>
              </a:rPr>
              <a:t>ileri, </a:t>
            </a:r>
            <a:r>
              <a:rPr lang="tr-TR" spc="15" dirty="0">
                <a:latin typeface="Times New Roman"/>
                <a:cs typeface="Times New Roman"/>
              </a:rPr>
              <a:t>0 </a:t>
            </a:r>
            <a:r>
              <a:rPr lang="tr-TR" spc="10" dirty="0">
                <a:latin typeface="Times New Roman"/>
                <a:cs typeface="Times New Roman"/>
              </a:rPr>
              <a:t>seviyesinde ise motor geri yönde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spc="10" dirty="0">
                <a:latin typeface="Times New Roman"/>
                <a:cs typeface="Times New Roman"/>
              </a:rPr>
              <a:t>dönmektedir.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060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object 2"/>
          <p:cNvSpPr>
            <a:spLocks noGrp="1"/>
          </p:cNvSpPr>
          <p:nvPr>
            <p:ph idx="1"/>
          </p:nvPr>
        </p:nvSpPr>
        <p:spPr>
          <a:xfrm>
            <a:off x="3088888" y="1845734"/>
            <a:ext cx="5843239" cy="4023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677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STEP-SERVO </a:t>
            </a:r>
            <a:r>
              <a:rPr lang="tr-TR" dirty="0" smtClean="0"/>
              <a:t>MOTOR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77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MEGEP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38</TotalTime>
  <Words>272</Words>
  <Application>Microsoft Office PowerPoint</Application>
  <PresentationFormat>Geniş ekran</PresentationFormat>
  <Paragraphs>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NMYO Tema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STEP-SERVO MOTOR UYGULAMA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11</cp:revision>
  <dcterms:created xsi:type="dcterms:W3CDTF">2020-01-28T19:32:52Z</dcterms:created>
  <dcterms:modified xsi:type="dcterms:W3CDTF">2020-01-29T08:29:54Z</dcterms:modified>
</cp:coreProperties>
</file>