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311"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 id="312" r:id="rId27"/>
    <p:sldId id="291" r:id="rId28"/>
    <p:sldId id="292" r:id="rId29"/>
    <p:sldId id="293" r:id="rId30"/>
    <p:sldId id="294" r:id="rId31"/>
    <p:sldId id="295" r:id="rId32"/>
    <p:sldId id="296" r:id="rId33"/>
    <p:sldId id="297" r:id="rId34"/>
    <p:sldId id="298" r:id="rId35"/>
    <p:sldId id="299" r:id="rId36"/>
    <p:sldId id="300" r:id="rId37"/>
    <p:sldId id="301" r:id="rId38"/>
    <p:sldId id="302" r:id="rId39"/>
    <p:sldId id="303" r:id="rId40"/>
    <p:sldId id="304" r:id="rId41"/>
    <p:sldId id="305" r:id="rId42"/>
    <p:sldId id="306" r:id="rId43"/>
    <p:sldId id="307" r:id="rId44"/>
    <p:sldId id="308" r:id="rId45"/>
    <p:sldId id="334" r:id="rId46"/>
    <p:sldId id="309" r:id="rId47"/>
    <p:sldId id="310" r:id="rId48"/>
    <p:sldId id="257" r:id="rId49"/>
    <p:sldId id="262" r:id="rId50"/>
    <p:sldId id="263" r:id="rId51"/>
    <p:sldId id="264" r:id="rId52"/>
    <p:sldId id="265" r:id="rId53"/>
    <p:sldId id="266" r:id="rId54"/>
    <p:sldId id="267" r:id="rId55"/>
    <p:sldId id="313" r:id="rId56"/>
    <p:sldId id="314" r:id="rId57"/>
    <p:sldId id="315" r:id="rId58"/>
    <p:sldId id="316" r:id="rId59"/>
    <p:sldId id="362" r:id="rId60"/>
    <p:sldId id="317" r:id="rId61"/>
    <p:sldId id="322" r:id="rId62"/>
    <p:sldId id="323" r:id="rId63"/>
    <p:sldId id="324" r:id="rId64"/>
    <p:sldId id="325" r:id="rId65"/>
    <p:sldId id="326" r:id="rId66"/>
    <p:sldId id="327" r:id="rId67"/>
    <p:sldId id="328" r:id="rId68"/>
    <p:sldId id="329" r:id="rId69"/>
    <p:sldId id="330" r:id="rId70"/>
    <p:sldId id="331" r:id="rId71"/>
    <p:sldId id="332" r:id="rId72"/>
    <p:sldId id="333" r:id="rId73"/>
    <p:sldId id="335" r:id="rId74"/>
    <p:sldId id="336" r:id="rId75"/>
    <p:sldId id="337" r:id="rId76"/>
    <p:sldId id="338" r:id="rId77"/>
    <p:sldId id="339" r:id="rId78"/>
    <p:sldId id="340" r:id="rId79"/>
    <p:sldId id="341" r:id="rId80"/>
    <p:sldId id="342" r:id="rId81"/>
    <p:sldId id="343" r:id="rId82"/>
    <p:sldId id="344" r:id="rId83"/>
    <p:sldId id="345" r:id="rId84"/>
    <p:sldId id="346" r:id="rId85"/>
    <p:sldId id="347" r:id="rId86"/>
    <p:sldId id="348" r:id="rId87"/>
    <p:sldId id="349" r:id="rId88"/>
    <p:sldId id="350" r:id="rId89"/>
    <p:sldId id="351" r:id="rId90"/>
    <p:sldId id="352" r:id="rId91"/>
    <p:sldId id="353" r:id="rId92"/>
    <p:sldId id="354" r:id="rId93"/>
    <p:sldId id="355" r:id="rId94"/>
    <p:sldId id="356" r:id="rId95"/>
    <p:sldId id="357" r:id="rId96"/>
    <p:sldId id="358" r:id="rId97"/>
    <p:sldId id="359" r:id="rId98"/>
    <p:sldId id="363" r:id="rId99"/>
    <p:sldId id="364" r:id="rId100"/>
    <p:sldId id="365" r:id="rId101"/>
    <p:sldId id="366" r:id="rId102"/>
    <p:sldId id="367" r:id="rId103"/>
    <p:sldId id="368" r:id="rId104"/>
    <p:sldId id="369" r:id="rId105"/>
    <p:sldId id="370" r:id="rId106"/>
    <p:sldId id="371" r:id="rId107"/>
    <p:sldId id="372" r:id="rId108"/>
    <p:sldId id="373" r:id="rId109"/>
    <p:sldId id="374" r:id="rId110"/>
    <p:sldId id="375" r:id="rId111"/>
    <p:sldId id="376" r:id="rId112"/>
    <p:sldId id="377" r:id="rId113"/>
    <p:sldId id="378" r:id="rId114"/>
    <p:sldId id="379" r:id="rId115"/>
    <p:sldId id="380" r:id="rId116"/>
    <p:sldId id="381" r:id="rId117"/>
    <p:sldId id="382" r:id="rId118"/>
    <p:sldId id="383" r:id="rId119"/>
    <p:sldId id="384" r:id="rId120"/>
    <p:sldId id="385" r:id="rId121"/>
    <p:sldId id="386" r:id="rId122"/>
    <p:sldId id="387" r:id="rId123"/>
    <p:sldId id="388" r:id="rId124"/>
    <p:sldId id="389" r:id="rId125"/>
    <p:sldId id="390" r:id="rId126"/>
    <p:sldId id="391" r:id="rId127"/>
    <p:sldId id="392" r:id="rId1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28.04.2017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28.04.2017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hyperlink" Target="http://www.burclab.com/tr/genetik/teknik-bultenler/hpv-testi-kondilom" TargetMode="External"/><Relationship Id="rId2" Type="http://schemas.openxmlformats.org/officeDocument/2006/relationships/hyperlink" Target="http://ketem.org/istatistik.php"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
            <a:ext cx="7772400" cy="1000107"/>
          </a:xfrm>
        </p:spPr>
        <p:txBody>
          <a:bodyPr>
            <a:normAutofit fontScale="90000"/>
          </a:bodyPr>
          <a:lstStyle/>
          <a:p>
            <a:r>
              <a:rPr lang="tr-TR" b="1" dirty="0" smtClean="0">
                <a:solidFill>
                  <a:srgbClr val="FF0000"/>
                </a:solidFill>
              </a:rPr>
              <a:t/>
            </a:r>
            <a:br>
              <a:rPr lang="tr-TR" b="1" dirty="0" smtClean="0">
                <a:solidFill>
                  <a:srgbClr val="FF0000"/>
                </a:solidFill>
              </a:rPr>
            </a:br>
            <a:r>
              <a:rPr lang="tr-TR" b="1" dirty="0" smtClean="0">
                <a:solidFill>
                  <a:srgbClr val="FF0000"/>
                </a:solidFill>
              </a:rPr>
              <a:t/>
            </a:r>
            <a:br>
              <a:rPr lang="tr-TR" b="1" dirty="0" smtClean="0">
                <a:solidFill>
                  <a:srgbClr val="FF0000"/>
                </a:solidFill>
              </a:rPr>
            </a:br>
            <a:r>
              <a:rPr lang="tr-TR" b="1" dirty="0" smtClean="0">
                <a:solidFill>
                  <a:srgbClr val="FF0000"/>
                </a:solidFill>
              </a:rPr>
              <a:t/>
            </a:r>
            <a:br>
              <a:rPr lang="tr-TR" b="1" dirty="0" smtClean="0">
                <a:solidFill>
                  <a:srgbClr val="FF0000"/>
                </a:solidFill>
              </a:rPr>
            </a:br>
            <a:r>
              <a:rPr lang="tr-TR" b="1" dirty="0" smtClean="0">
                <a:solidFill>
                  <a:srgbClr val="FF0000"/>
                </a:solidFill>
              </a:rPr>
              <a:t/>
            </a:r>
            <a:br>
              <a:rPr lang="tr-TR" b="1" dirty="0" smtClean="0">
                <a:solidFill>
                  <a:srgbClr val="FF0000"/>
                </a:solidFill>
              </a:rPr>
            </a:br>
            <a:r>
              <a:rPr lang="tr-TR" b="1" dirty="0" smtClean="0">
                <a:solidFill>
                  <a:srgbClr val="FF0000"/>
                </a:solidFill>
              </a:rPr>
              <a:t/>
            </a:r>
            <a:br>
              <a:rPr lang="tr-TR" b="1" dirty="0" smtClean="0">
                <a:solidFill>
                  <a:srgbClr val="FF0000"/>
                </a:solidFill>
              </a:rPr>
            </a:br>
            <a:r>
              <a:rPr lang="tr-TR" b="1" dirty="0" smtClean="0">
                <a:solidFill>
                  <a:srgbClr val="FF0000"/>
                </a:solidFill>
              </a:rPr>
              <a:t/>
            </a:r>
            <a:br>
              <a:rPr lang="tr-TR" b="1" dirty="0" smtClean="0">
                <a:solidFill>
                  <a:srgbClr val="FF0000"/>
                </a:solidFill>
              </a:rPr>
            </a:br>
            <a:r>
              <a:rPr lang="tr-TR" b="1" dirty="0" smtClean="0">
                <a:solidFill>
                  <a:srgbClr val="FF0000"/>
                </a:solidFill>
              </a:rPr>
              <a:t>JİNEKOLOJİK KANSERLER</a:t>
            </a:r>
            <a:endParaRPr lang="tr-TR" b="1" dirty="0">
              <a:solidFill>
                <a:srgbClr val="FF0000"/>
              </a:solidFill>
            </a:endParaRPr>
          </a:p>
        </p:txBody>
      </p:sp>
      <p:sp>
        <p:nvSpPr>
          <p:cNvPr id="3" name="2 Alt Başlık"/>
          <p:cNvSpPr>
            <a:spLocks noGrp="1"/>
          </p:cNvSpPr>
          <p:nvPr>
            <p:ph type="subTitle" idx="1"/>
          </p:nvPr>
        </p:nvSpPr>
        <p:spPr/>
        <p:txBody>
          <a:bodyPr/>
          <a:lstStyle/>
          <a:p>
            <a:r>
              <a:rPr lang="tr-TR" dirty="0" smtClean="0"/>
              <a:t>Doç. Dr. Funda Özdemir</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lstStyle/>
          <a:p>
            <a:pPr>
              <a:buNone/>
            </a:pPr>
            <a:r>
              <a:rPr lang="tr-TR" b="1" dirty="0" smtClean="0">
                <a:solidFill>
                  <a:srgbClr val="FF0000"/>
                </a:solidFill>
              </a:rPr>
              <a:t>Korunma</a:t>
            </a:r>
          </a:p>
          <a:p>
            <a:pPr>
              <a:buNone/>
            </a:pPr>
            <a:r>
              <a:rPr lang="tr-TR" dirty="0" err="1" smtClean="0"/>
              <a:t>Serviks</a:t>
            </a:r>
            <a:r>
              <a:rPr lang="tr-TR" dirty="0" smtClean="0"/>
              <a:t> kanserinin 10-15 yıl gibi uzun bir </a:t>
            </a:r>
            <a:r>
              <a:rPr lang="tr-TR" dirty="0" err="1" smtClean="0"/>
              <a:t>preinvaziv</a:t>
            </a:r>
            <a:r>
              <a:rPr lang="tr-TR" dirty="0" smtClean="0"/>
              <a:t> döneme sahip olması </a:t>
            </a:r>
            <a:r>
              <a:rPr lang="tr-TR" dirty="0" err="1" smtClean="0"/>
              <a:t>pap</a:t>
            </a:r>
            <a:r>
              <a:rPr lang="tr-TR" dirty="0" smtClean="0"/>
              <a:t> </a:t>
            </a:r>
            <a:r>
              <a:rPr lang="tr-TR" dirty="0" err="1" smtClean="0"/>
              <a:t>smear</a:t>
            </a:r>
            <a:r>
              <a:rPr lang="tr-TR" dirty="0" smtClean="0"/>
              <a:t> test gibi kullanışlı </a:t>
            </a:r>
            <a:r>
              <a:rPr lang="tr-TR" dirty="0" err="1" smtClean="0"/>
              <a:t>sitolojik</a:t>
            </a:r>
            <a:r>
              <a:rPr lang="tr-TR" dirty="0" smtClean="0"/>
              <a:t>  tarama yöntemlerinin bulunması ve </a:t>
            </a:r>
            <a:r>
              <a:rPr lang="tr-TR" dirty="0" err="1" smtClean="0"/>
              <a:t>preinvaziv</a:t>
            </a:r>
            <a:r>
              <a:rPr lang="tr-TR" dirty="0" smtClean="0"/>
              <a:t> lezyonların etkin bir şekilde tedavi edilebilmesi </a:t>
            </a:r>
            <a:r>
              <a:rPr lang="tr-TR" dirty="0" err="1" smtClean="0"/>
              <a:t>serviks</a:t>
            </a:r>
            <a:r>
              <a:rPr lang="tr-TR" dirty="0" smtClean="0"/>
              <a:t> kanserini önlenebilir kılmaktadır.</a:t>
            </a:r>
          </a:p>
          <a:p>
            <a:pPr>
              <a:buNone/>
            </a:pPr>
            <a:endParaRPr lang="tr-TR" dirty="0" smtClean="0"/>
          </a:p>
          <a:p>
            <a:pPr>
              <a:buNone/>
            </a:pPr>
            <a:r>
              <a:rPr lang="tr-TR" b="1" i="1" u="sng" dirty="0" smtClean="0"/>
              <a:t>KORUNMA SERVİKS KANSERİNİN ERADİKASYONU İÇİN ANAHTAR STRATEJİDİR. </a:t>
            </a:r>
            <a:endParaRPr lang="tr-TR" b="1" i="1" u="sng"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457200" y="1124744"/>
            <a:ext cx="8229600" cy="5001419"/>
          </a:xfrm>
        </p:spPr>
        <p:txBody>
          <a:bodyPr/>
          <a:lstStyle/>
          <a:p>
            <a:r>
              <a:rPr lang="tr-TR" dirty="0" err="1" smtClean="0"/>
              <a:t>Vajinal</a:t>
            </a:r>
            <a:r>
              <a:rPr lang="tr-TR" dirty="0" smtClean="0"/>
              <a:t> açıklık baş parmak ile işaret parmağı arasında hafif sıkıştırılarak bir sertlik ya da hassasiyet açısından kontrol edilir. </a:t>
            </a:r>
          </a:p>
          <a:p>
            <a:r>
              <a:rPr lang="tr-TR" dirty="0" smtClean="0"/>
              <a:t>Bu kontrol sırasında kitle, büyüme, renk değişikliği, leke, asimetri, inatçı kaşıntı, ağrı ve hassasiyet varsa doktora müracaat edilmelidir. </a:t>
            </a:r>
          </a:p>
          <a:p>
            <a:pPr>
              <a:buNone/>
            </a:pPr>
            <a:r>
              <a:rPr lang="tr-TR" dirty="0" smtClean="0"/>
              <a:t> Eğer kadında lezyon başlamış ise ve tedaviye rağmen lezyon kalıcı ise biyopsi yapılmalıdır. </a:t>
            </a:r>
            <a:endParaRPr lang="tr-TR"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764704"/>
            <a:ext cx="8435280" cy="5361459"/>
          </a:xfrm>
        </p:spPr>
        <p:txBody>
          <a:bodyPr>
            <a:normAutofit fontScale="92500"/>
          </a:bodyPr>
          <a:lstStyle/>
          <a:p>
            <a:pPr>
              <a:buNone/>
            </a:pPr>
            <a:r>
              <a:rPr lang="tr-TR" dirty="0" err="1" smtClean="0">
                <a:solidFill>
                  <a:srgbClr val="FF0000"/>
                </a:solidFill>
              </a:rPr>
              <a:t>Patofizyoloji</a:t>
            </a:r>
            <a:r>
              <a:rPr lang="tr-TR" dirty="0" smtClean="0">
                <a:solidFill>
                  <a:srgbClr val="FF0000"/>
                </a:solidFill>
              </a:rPr>
              <a:t>:</a:t>
            </a:r>
          </a:p>
          <a:p>
            <a:pPr>
              <a:buNone/>
            </a:pPr>
            <a:r>
              <a:rPr lang="tr-TR" dirty="0" smtClean="0"/>
              <a:t>Vulvanın </a:t>
            </a:r>
            <a:r>
              <a:rPr lang="tr-TR" dirty="0" err="1" smtClean="0"/>
              <a:t>preinvazif</a:t>
            </a:r>
            <a:r>
              <a:rPr lang="tr-TR" dirty="0" smtClean="0"/>
              <a:t> kanseri </a:t>
            </a:r>
            <a:r>
              <a:rPr lang="tr-TR" dirty="0" err="1" smtClean="0"/>
              <a:t>serviks</a:t>
            </a:r>
            <a:r>
              <a:rPr lang="tr-TR" dirty="0" smtClean="0"/>
              <a:t> kanserinde olduğu gibi üç şekilde sınıflandırılır. </a:t>
            </a:r>
          </a:p>
          <a:p>
            <a:pPr>
              <a:buNone/>
            </a:pPr>
            <a:r>
              <a:rPr lang="tr-TR" b="1" dirty="0" smtClean="0"/>
              <a:t>VIN I      </a:t>
            </a:r>
            <a:r>
              <a:rPr lang="tr-TR" dirty="0" smtClean="0"/>
              <a:t>hafif </a:t>
            </a:r>
            <a:r>
              <a:rPr lang="tr-TR" dirty="0" err="1" smtClean="0"/>
              <a:t>displazi</a:t>
            </a:r>
            <a:endParaRPr lang="tr-TR" dirty="0" smtClean="0"/>
          </a:p>
          <a:p>
            <a:pPr>
              <a:buNone/>
            </a:pPr>
            <a:r>
              <a:rPr lang="tr-TR" b="1" dirty="0" smtClean="0"/>
              <a:t>VIN II    </a:t>
            </a:r>
            <a:r>
              <a:rPr lang="tr-TR" dirty="0" smtClean="0"/>
              <a:t>orta </a:t>
            </a:r>
            <a:r>
              <a:rPr lang="tr-TR" dirty="0" err="1" smtClean="0"/>
              <a:t>displazi</a:t>
            </a:r>
            <a:endParaRPr lang="tr-TR" dirty="0" smtClean="0"/>
          </a:p>
          <a:p>
            <a:pPr>
              <a:buNone/>
            </a:pPr>
            <a:r>
              <a:rPr lang="tr-TR" b="1" dirty="0" smtClean="0"/>
              <a:t>VIN III   </a:t>
            </a:r>
            <a:r>
              <a:rPr lang="tr-TR" dirty="0" smtClean="0"/>
              <a:t>şiddetli </a:t>
            </a:r>
            <a:r>
              <a:rPr lang="tr-TR" dirty="0" err="1" smtClean="0"/>
              <a:t>displazi</a:t>
            </a:r>
            <a:endParaRPr lang="tr-TR" dirty="0" smtClean="0"/>
          </a:p>
          <a:p>
            <a:pPr>
              <a:buNone/>
            </a:pPr>
            <a:r>
              <a:rPr lang="tr-TR" dirty="0" smtClean="0"/>
              <a:t> VIN III, </a:t>
            </a:r>
            <a:r>
              <a:rPr lang="tr-TR" dirty="0" err="1" smtClean="0"/>
              <a:t>serviksin</a:t>
            </a:r>
            <a:r>
              <a:rPr lang="tr-TR" dirty="0" smtClean="0"/>
              <a:t> </a:t>
            </a:r>
            <a:r>
              <a:rPr lang="tr-TR" dirty="0" err="1" smtClean="0"/>
              <a:t>preinvazif</a:t>
            </a:r>
            <a:r>
              <a:rPr lang="tr-TR" dirty="0" smtClean="0"/>
              <a:t> hastalığı gibi aynı </a:t>
            </a:r>
            <a:r>
              <a:rPr lang="tr-TR" dirty="0" err="1" smtClean="0"/>
              <a:t>malign</a:t>
            </a:r>
            <a:r>
              <a:rPr lang="tr-TR" dirty="0" smtClean="0"/>
              <a:t> potansiyeli göstermez. Ancak eğer kadın yaşlı ise, </a:t>
            </a:r>
            <a:r>
              <a:rPr lang="tr-TR" dirty="0" err="1" smtClean="0"/>
              <a:t>immunosupresif</a:t>
            </a:r>
            <a:r>
              <a:rPr lang="tr-TR" dirty="0" smtClean="0"/>
              <a:t> ise ya da çoklu hastalığı varsa </a:t>
            </a:r>
            <a:r>
              <a:rPr lang="tr-TR" dirty="0" err="1" smtClean="0"/>
              <a:t>invazif</a:t>
            </a:r>
            <a:r>
              <a:rPr lang="tr-TR" dirty="0" smtClean="0"/>
              <a:t> hastalığa ilerleme olasılığı yükselir. </a:t>
            </a:r>
            <a:endParaRPr lang="tr-TR"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836712"/>
            <a:ext cx="8640960" cy="5616624"/>
          </a:xfrm>
        </p:spPr>
        <p:txBody>
          <a:bodyPr/>
          <a:lstStyle/>
          <a:p>
            <a:pPr>
              <a:buNone/>
            </a:pPr>
            <a:r>
              <a:rPr lang="tr-TR" dirty="0" smtClean="0">
                <a:solidFill>
                  <a:srgbClr val="FF0000"/>
                </a:solidFill>
              </a:rPr>
              <a:t>Yayılım:</a:t>
            </a:r>
          </a:p>
          <a:p>
            <a:pPr>
              <a:buNone/>
            </a:pPr>
            <a:r>
              <a:rPr lang="tr-TR" dirty="0" smtClean="0"/>
              <a:t>Tümörlerin %70’i </a:t>
            </a:r>
            <a:r>
              <a:rPr lang="tr-TR" dirty="0" err="1" smtClean="0"/>
              <a:t>labia</a:t>
            </a:r>
            <a:r>
              <a:rPr lang="tr-TR" dirty="0" smtClean="0"/>
              <a:t> </a:t>
            </a:r>
            <a:r>
              <a:rPr lang="tr-TR" dirty="0" err="1" smtClean="0"/>
              <a:t>majorde</a:t>
            </a:r>
            <a:r>
              <a:rPr lang="tr-TR" dirty="0" smtClean="0"/>
              <a:t> gelişir. Bunun yanında </a:t>
            </a:r>
            <a:r>
              <a:rPr lang="tr-TR" dirty="0" err="1" smtClean="0"/>
              <a:t>labia</a:t>
            </a:r>
            <a:r>
              <a:rPr lang="tr-TR" dirty="0" smtClean="0"/>
              <a:t> minör, </a:t>
            </a:r>
            <a:r>
              <a:rPr lang="tr-TR" dirty="0" err="1" smtClean="0"/>
              <a:t>mons</a:t>
            </a:r>
            <a:r>
              <a:rPr lang="tr-TR" dirty="0" smtClean="0"/>
              <a:t> </a:t>
            </a:r>
            <a:r>
              <a:rPr lang="tr-TR" dirty="0" err="1" smtClean="0"/>
              <a:t>pubis</a:t>
            </a:r>
            <a:r>
              <a:rPr lang="tr-TR" dirty="0" smtClean="0"/>
              <a:t>, klitoris, </a:t>
            </a:r>
            <a:r>
              <a:rPr lang="tr-TR" dirty="0" err="1" smtClean="0"/>
              <a:t>vestibül</a:t>
            </a:r>
            <a:r>
              <a:rPr lang="tr-TR" dirty="0" smtClean="0"/>
              <a:t> ve </a:t>
            </a:r>
            <a:r>
              <a:rPr lang="tr-TR" dirty="0" err="1" smtClean="0"/>
              <a:t>bartolin</a:t>
            </a:r>
            <a:r>
              <a:rPr lang="tr-TR" dirty="0" smtClean="0"/>
              <a:t> </a:t>
            </a:r>
            <a:r>
              <a:rPr lang="tr-TR" dirty="0" err="1" smtClean="0"/>
              <a:t>glandlarını</a:t>
            </a:r>
            <a:r>
              <a:rPr lang="tr-TR" dirty="0" smtClean="0"/>
              <a:t> da tutar. Vulva lenfatik bir ağ ile çevrilmiştir. Bu nedenle tümörün yayılımı bölgedeki lenf </a:t>
            </a:r>
            <a:r>
              <a:rPr lang="tr-TR" dirty="0" err="1" smtClean="0"/>
              <a:t>nodlarına</a:t>
            </a:r>
            <a:r>
              <a:rPr lang="tr-TR" dirty="0" smtClean="0"/>
              <a:t> ya da doğrudan bölgeye genişlemesi ile olur. İlerlemiş evrede </a:t>
            </a:r>
            <a:r>
              <a:rPr lang="tr-TR" dirty="0" err="1" smtClean="0"/>
              <a:t>vulvar</a:t>
            </a:r>
            <a:r>
              <a:rPr lang="tr-TR" dirty="0" smtClean="0"/>
              <a:t> kanser </a:t>
            </a:r>
            <a:r>
              <a:rPr lang="tr-TR" dirty="0" err="1" smtClean="0"/>
              <a:t>uretra</a:t>
            </a:r>
            <a:r>
              <a:rPr lang="tr-TR" dirty="0" smtClean="0"/>
              <a:t>, vajina, anüs, rektum ve </a:t>
            </a:r>
            <a:r>
              <a:rPr lang="tr-TR" dirty="0" err="1" smtClean="0"/>
              <a:t>pubik</a:t>
            </a:r>
            <a:r>
              <a:rPr lang="tr-TR" dirty="0" smtClean="0"/>
              <a:t> kemiğe sıçrar. Uzak metastaz daha çok akciğerlerde görülür. </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02034"/>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692696"/>
            <a:ext cx="8640960" cy="5760640"/>
          </a:xfrm>
        </p:spPr>
        <p:txBody>
          <a:bodyPr>
            <a:normAutofit fontScale="92500" lnSpcReduction="10000"/>
          </a:bodyPr>
          <a:lstStyle/>
          <a:p>
            <a:pPr>
              <a:buNone/>
            </a:pPr>
            <a:r>
              <a:rPr lang="tr-TR" dirty="0" smtClean="0">
                <a:solidFill>
                  <a:srgbClr val="FF0000"/>
                </a:solidFill>
              </a:rPr>
              <a:t>Klinik Görünüm:</a:t>
            </a:r>
          </a:p>
          <a:p>
            <a:pPr>
              <a:buNone/>
            </a:pPr>
            <a:r>
              <a:rPr lang="tr-TR" dirty="0" smtClean="0"/>
              <a:t>VIN ve </a:t>
            </a:r>
            <a:r>
              <a:rPr lang="tr-TR" dirty="0" err="1" smtClean="0"/>
              <a:t>invazif</a:t>
            </a:r>
            <a:r>
              <a:rPr lang="tr-TR" dirty="0" smtClean="0"/>
              <a:t> </a:t>
            </a:r>
            <a:r>
              <a:rPr lang="tr-TR" dirty="0" err="1" smtClean="0"/>
              <a:t>vulvar</a:t>
            </a:r>
            <a:r>
              <a:rPr lang="tr-TR" dirty="0" smtClean="0"/>
              <a:t> </a:t>
            </a:r>
            <a:r>
              <a:rPr lang="tr-TR" dirty="0" err="1" smtClean="0"/>
              <a:t>karsinomanın</a:t>
            </a:r>
            <a:r>
              <a:rPr lang="tr-TR" dirty="0" smtClean="0"/>
              <a:t> belirtileri değişken ve sinsidir. VIN </a:t>
            </a:r>
            <a:r>
              <a:rPr lang="tr-TR" dirty="0" err="1" smtClean="0"/>
              <a:t>li</a:t>
            </a:r>
            <a:r>
              <a:rPr lang="tr-TR" dirty="0" smtClean="0"/>
              <a:t> kadınların %50 si belirti vermez, diğer yarısı </a:t>
            </a:r>
            <a:r>
              <a:rPr lang="tr-TR" dirty="0" err="1" smtClean="0"/>
              <a:t>vulvar</a:t>
            </a:r>
            <a:r>
              <a:rPr lang="tr-TR" dirty="0" smtClean="0"/>
              <a:t> kaşıntı ya da yanma ya da bir lezyonun bulunmasından yakınır. Fizik muayenede bu lezyonlar deriden kabarık, etli, ülsere </a:t>
            </a:r>
            <a:r>
              <a:rPr lang="tr-TR" dirty="0" err="1" smtClean="0"/>
              <a:t>lökoplaki</a:t>
            </a:r>
            <a:r>
              <a:rPr lang="tr-TR" dirty="0" smtClean="0"/>
              <a:t> görünümünde ya da siğil şeklinde kolay tahrip olabilen oluşumlardır. Daha az görülen semptomlar </a:t>
            </a:r>
            <a:r>
              <a:rPr lang="tr-TR" dirty="0" err="1" smtClean="0"/>
              <a:t>vulvar</a:t>
            </a:r>
            <a:r>
              <a:rPr lang="tr-TR" dirty="0" smtClean="0"/>
              <a:t> kanama, akıntı ya da </a:t>
            </a:r>
            <a:r>
              <a:rPr lang="tr-TR" dirty="0" err="1" smtClean="0"/>
              <a:t>dizüridir</a:t>
            </a:r>
            <a:r>
              <a:rPr lang="tr-TR" dirty="0" smtClean="0"/>
              <a:t>. </a:t>
            </a:r>
            <a:r>
              <a:rPr lang="tr-TR" dirty="0" err="1" smtClean="0"/>
              <a:t>Asemptomatik</a:t>
            </a:r>
            <a:r>
              <a:rPr lang="tr-TR" dirty="0" smtClean="0"/>
              <a:t> kadınların %20 sinden daha çoğunda lezyon, </a:t>
            </a:r>
            <a:r>
              <a:rPr lang="tr-TR" dirty="0" err="1" smtClean="0"/>
              <a:t>vulvar</a:t>
            </a:r>
            <a:r>
              <a:rPr lang="tr-TR" dirty="0" smtClean="0"/>
              <a:t> muayene sırasında tespit edilir. </a:t>
            </a:r>
          </a:p>
          <a:p>
            <a:pPr>
              <a:buNone/>
            </a:pPr>
            <a:r>
              <a:rPr lang="tr-TR" dirty="0" smtClean="0"/>
              <a:t>Tanıda gecikme sık görülür. </a:t>
            </a:r>
            <a:endParaRPr lang="tr-TR"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692696"/>
            <a:ext cx="8640960" cy="5832648"/>
          </a:xfrm>
        </p:spPr>
        <p:txBody>
          <a:bodyPr>
            <a:normAutofit fontScale="92500" lnSpcReduction="20000"/>
          </a:bodyPr>
          <a:lstStyle/>
          <a:p>
            <a:pPr>
              <a:buNone/>
            </a:pPr>
            <a:r>
              <a:rPr lang="tr-TR" dirty="0" err="1" smtClean="0">
                <a:solidFill>
                  <a:srgbClr val="FF0000"/>
                </a:solidFill>
              </a:rPr>
              <a:t>Evreleme</a:t>
            </a:r>
            <a:r>
              <a:rPr lang="tr-TR" dirty="0" smtClean="0">
                <a:solidFill>
                  <a:srgbClr val="FF0000"/>
                </a:solidFill>
              </a:rPr>
              <a:t>:</a:t>
            </a:r>
          </a:p>
          <a:p>
            <a:pPr>
              <a:buNone/>
            </a:pPr>
            <a:r>
              <a:rPr lang="tr-TR" b="1" dirty="0" smtClean="0"/>
              <a:t>Evre 0:</a:t>
            </a:r>
            <a:r>
              <a:rPr lang="tr-TR" dirty="0" smtClean="0"/>
              <a:t> </a:t>
            </a:r>
            <a:r>
              <a:rPr lang="tr-TR" dirty="0" err="1" smtClean="0"/>
              <a:t>karsinoma</a:t>
            </a:r>
            <a:r>
              <a:rPr lang="tr-TR" dirty="0" smtClean="0"/>
              <a:t> </a:t>
            </a:r>
            <a:r>
              <a:rPr lang="tr-TR" dirty="0" err="1" smtClean="0"/>
              <a:t>insitu</a:t>
            </a:r>
            <a:r>
              <a:rPr lang="tr-TR" dirty="0" smtClean="0"/>
              <a:t>, VIN III, </a:t>
            </a:r>
            <a:r>
              <a:rPr lang="tr-TR" dirty="0" err="1" smtClean="0"/>
              <a:t>noninvaziv</a:t>
            </a:r>
            <a:r>
              <a:rPr lang="tr-TR" dirty="0" smtClean="0"/>
              <a:t> </a:t>
            </a:r>
            <a:r>
              <a:rPr lang="tr-TR" dirty="0" err="1" smtClean="0"/>
              <a:t>paget’s</a:t>
            </a:r>
            <a:r>
              <a:rPr lang="tr-TR" dirty="0" smtClean="0"/>
              <a:t> hastalığı </a:t>
            </a:r>
          </a:p>
          <a:p>
            <a:pPr>
              <a:buNone/>
            </a:pPr>
            <a:r>
              <a:rPr lang="tr-TR" b="1" dirty="0" smtClean="0"/>
              <a:t>Evre I: </a:t>
            </a:r>
            <a:r>
              <a:rPr lang="tr-TR" dirty="0" smtClean="0"/>
              <a:t>Tümör vulva sınırları içinde, 2 cm den daha küçük çapta, </a:t>
            </a:r>
            <a:r>
              <a:rPr lang="tr-TR" dirty="0" err="1" smtClean="0"/>
              <a:t>inguinal</a:t>
            </a:r>
            <a:r>
              <a:rPr lang="tr-TR" dirty="0" smtClean="0"/>
              <a:t> lenf </a:t>
            </a:r>
            <a:r>
              <a:rPr lang="tr-TR" dirty="0" err="1" smtClean="0"/>
              <a:t>nodları</a:t>
            </a:r>
            <a:r>
              <a:rPr lang="tr-TR" dirty="0" smtClean="0"/>
              <a:t> (-)</a:t>
            </a:r>
          </a:p>
          <a:p>
            <a:pPr>
              <a:buNone/>
            </a:pPr>
            <a:r>
              <a:rPr lang="tr-TR" b="1" dirty="0" smtClean="0"/>
              <a:t>Evre II: </a:t>
            </a:r>
            <a:r>
              <a:rPr lang="tr-TR" dirty="0" smtClean="0"/>
              <a:t>Tümör vulva sınırları içinde, 2 cm den daha büyük çapta, </a:t>
            </a:r>
            <a:r>
              <a:rPr lang="tr-TR" dirty="0" err="1" smtClean="0"/>
              <a:t>inguinal</a:t>
            </a:r>
            <a:r>
              <a:rPr lang="tr-TR" dirty="0" smtClean="0"/>
              <a:t> lenf </a:t>
            </a:r>
            <a:r>
              <a:rPr lang="tr-TR" dirty="0" err="1" smtClean="0"/>
              <a:t>nodları</a:t>
            </a:r>
            <a:r>
              <a:rPr lang="tr-TR" dirty="0" smtClean="0"/>
              <a:t> (-)</a:t>
            </a:r>
          </a:p>
          <a:p>
            <a:pPr>
              <a:buNone/>
            </a:pPr>
            <a:r>
              <a:rPr lang="tr-TR" b="1" dirty="0" smtClean="0"/>
              <a:t>Evre III:</a:t>
            </a:r>
            <a:r>
              <a:rPr lang="tr-TR" dirty="0" smtClean="0"/>
              <a:t>Tümör komşu organlara:</a:t>
            </a:r>
            <a:r>
              <a:rPr lang="tr-TR" dirty="0" err="1" smtClean="0"/>
              <a:t>uretra</a:t>
            </a:r>
            <a:r>
              <a:rPr lang="tr-TR" dirty="0" smtClean="0"/>
              <a:t> ve/veya vajina perine, anüse doğru yayılmış ve/veya </a:t>
            </a:r>
            <a:r>
              <a:rPr lang="tr-TR" dirty="0" err="1" smtClean="0"/>
              <a:t>inguinal</a:t>
            </a:r>
            <a:r>
              <a:rPr lang="tr-TR" dirty="0" smtClean="0"/>
              <a:t> lenf </a:t>
            </a:r>
            <a:r>
              <a:rPr lang="tr-TR" dirty="0" err="1" smtClean="0"/>
              <a:t>nodları</a:t>
            </a:r>
            <a:r>
              <a:rPr lang="tr-TR" dirty="0" smtClean="0"/>
              <a:t> klinik olarak şüpheli</a:t>
            </a:r>
          </a:p>
          <a:p>
            <a:pPr>
              <a:buNone/>
            </a:pPr>
            <a:r>
              <a:rPr lang="tr-TR" b="1" dirty="0" smtClean="0"/>
              <a:t>Evre IV: </a:t>
            </a:r>
            <a:r>
              <a:rPr lang="tr-TR" dirty="0" smtClean="0"/>
              <a:t>Tümör mesane mukozası, </a:t>
            </a:r>
            <a:r>
              <a:rPr lang="tr-TR" dirty="0" err="1" smtClean="0"/>
              <a:t>rektal</a:t>
            </a:r>
            <a:r>
              <a:rPr lang="tr-TR" dirty="0" smtClean="0"/>
              <a:t> mukoza ya da her ikisine birden üst </a:t>
            </a:r>
            <a:r>
              <a:rPr lang="tr-TR" dirty="0" err="1" smtClean="0"/>
              <a:t>üretral</a:t>
            </a:r>
            <a:r>
              <a:rPr lang="tr-TR" dirty="0" smtClean="0"/>
              <a:t> mukozaya yayılım göstermiş ve/veya </a:t>
            </a:r>
            <a:r>
              <a:rPr lang="tr-TR" dirty="0" err="1" smtClean="0"/>
              <a:t>pelvik</a:t>
            </a:r>
            <a:r>
              <a:rPr lang="tr-TR" dirty="0" smtClean="0"/>
              <a:t> kemiğe metastaz ve lenf </a:t>
            </a:r>
            <a:r>
              <a:rPr lang="tr-TR" dirty="0" err="1" smtClean="0"/>
              <a:t>nodu</a:t>
            </a:r>
            <a:r>
              <a:rPr lang="tr-TR" dirty="0" smtClean="0"/>
              <a:t> metastazı ve/veya uzak metastaz mevcut</a:t>
            </a:r>
            <a:endParaRPr lang="tr-TR"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764704"/>
            <a:ext cx="8568952" cy="5688632"/>
          </a:xfrm>
        </p:spPr>
        <p:txBody>
          <a:bodyPr>
            <a:normAutofit lnSpcReduction="10000"/>
          </a:bodyPr>
          <a:lstStyle/>
          <a:p>
            <a:pPr>
              <a:buNone/>
            </a:pPr>
            <a:r>
              <a:rPr lang="tr-TR" dirty="0" smtClean="0">
                <a:solidFill>
                  <a:srgbClr val="FF0000"/>
                </a:solidFill>
              </a:rPr>
              <a:t>Tedavi:</a:t>
            </a:r>
          </a:p>
          <a:p>
            <a:pPr>
              <a:buNone/>
            </a:pPr>
            <a:r>
              <a:rPr lang="tr-TR" b="1" dirty="0" smtClean="0"/>
              <a:t>Cerrahi: </a:t>
            </a:r>
            <a:r>
              <a:rPr lang="tr-TR" dirty="0" smtClean="0"/>
              <a:t>Geçmişte basit </a:t>
            </a:r>
            <a:r>
              <a:rPr lang="tr-TR" dirty="0" err="1" smtClean="0"/>
              <a:t>vulvektomi</a:t>
            </a:r>
            <a:r>
              <a:rPr lang="tr-TR" dirty="0" smtClean="0"/>
              <a:t> ile birlikte vulvanın </a:t>
            </a:r>
            <a:r>
              <a:rPr lang="tr-TR" dirty="0" err="1" smtClean="0"/>
              <a:t>eksizyonu</a:t>
            </a:r>
            <a:r>
              <a:rPr lang="tr-TR" dirty="0" smtClean="0"/>
              <a:t> yapılırken, şimdi lezyonun lokal </a:t>
            </a:r>
            <a:r>
              <a:rPr lang="tr-TR" dirty="0" err="1" smtClean="0"/>
              <a:t>eksizyonu</a:t>
            </a:r>
            <a:r>
              <a:rPr lang="tr-TR" dirty="0" smtClean="0"/>
              <a:t> yapılmaktadır. Bu cerrahi yaklaşım hastanın fiziksel ve </a:t>
            </a:r>
            <a:r>
              <a:rPr lang="tr-TR" dirty="0" err="1" smtClean="0"/>
              <a:t>psikososyal</a:t>
            </a:r>
            <a:r>
              <a:rPr lang="tr-TR" dirty="0" smtClean="0"/>
              <a:t> olarak daha az etkilenmesi ve cinsel ve üreme fonksiyonlarını sürdürmesi için önemlidir. Çoklu oluşumlarda yağ, kas ve </a:t>
            </a:r>
            <a:r>
              <a:rPr lang="tr-TR" dirty="0" err="1" smtClean="0"/>
              <a:t>glandlar</a:t>
            </a:r>
            <a:r>
              <a:rPr lang="tr-TR" dirty="0" smtClean="0"/>
              <a:t> ile birlikte </a:t>
            </a:r>
            <a:r>
              <a:rPr lang="tr-TR" dirty="0" err="1" smtClean="0"/>
              <a:t>vulvar</a:t>
            </a:r>
            <a:r>
              <a:rPr lang="tr-TR" dirty="0" smtClean="0"/>
              <a:t> deri eksize edilir. </a:t>
            </a:r>
          </a:p>
          <a:p>
            <a:pPr>
              <a:buNone/>
            </a:pPr>
            <a:r>
              <a:rPr lang="tr-TR" dirty="0" err="1" smtClean="0"/>
              <a:t>Vulvar</a:t>
            </a:r>
            <a:r>
              <a:rPr lang="tr-TR" dirty="0" smtClean="0"/>
              <a:t> lezyonun </a:t>
            </a:r>
            <a:r>
              <a:rPr lang="tr-TR" dirty="0" err="1" smtClean="0"/>
              <a:t>eksizyonuna</a:t>
            </a:r>
            <a:r>
              <a:rPr lang="tr-TR" dirty="0" smtClean="0"/>
              <a:t> alternatif diğer tedaviler, lokal </a:t>
            </a:r>
            <a:r>
              <a:rPr lang="tr-TR" dirty="0" err="1" smtClean="0"/>
              <a:t>koter</a:t>
            </a:r>
            <a:r>
              <a:rPr lang="tr-TR" dirty="0" smtClean="0"/>
              <a:t> uygulaması, lazer cerrahi ya da </a:t>
            </a:r>
            <a:r>
              <a:rPr lang="tr-TR" dirty="0" err="1" smtClean="0"/>
              <a:t>kriyocerrahidir</a:t>
            </a:r>
            <a:r>
              <a:rPr lang="tr-TR" dirty="0" smtClean="0"/>
              <a:t>. </a:t>
            </a:r>
            <a:endParaRPr lang="tr-TR"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18058"/>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179512" y="836712"/>
            <a:ext cx="8712968" cy="5688632"/>
          </a:xfrm>
        </p:spPr>
        <p:txBody>
          <a:bodyPr>
            <a:normAutofit fontScale="92500" lnSpcReduction="20000"/>
          </a:bodyPr>
          <a:lstStyle/>
          <a:p>
            <a:pPr>
              <a:buNone/>
            </a:pPr>
            <a:r>
              <a:rPr lang="tr-TR" dirty="0" smtClean="0"/>
              <a:t>Hastaya VIN ile </a:t>
            </a:r>
            <a:r>
              <a:rPr lang="tr-TR" dirty="0" err="1" smtClean="0"/>
              <a:t>invazif</a:t>
            </a:r>
            <a:r>
              <a:rPr lang="tr-TR" dirty="0" smtClean="0"/>
              <a:t> </a:t>
            </a:r>
            <a:r>
              <a:rPr lang="tr-TR" dirty="0" err="1" smtClean="0"/>
              <a:t>karsinoma</a:t>
            </a:r>
            <a:r>
              <a:rPr lang="tr-TR" dirty="0" smtClean="0"/>
              <a:t> arasındaki farkın açıklanması ve önerilen tedavi tipinin açıklanması önemlidir. </a:t>
            </a:r>
            <a:r>
              <a:rPr lang="tr-TR" dirty="0" err="1" smtClean="0"/>
              <a:t>VIN’in</a:t>
            </a:r>
            <a:r>
              <a:rPr lang="tr-TR" dirty="0" smtClean="0"/>
              <a:t> </a:t>
            </a:r>
            <a:r>
              <a:rPr lang="tr-TR" dirty="0" err="1" smtClean="0"/>
              <a:t>malignite</a:t>
            </a:r>
            <a:r>
              <a:rPr lang="tr-TR" dirty="0" smtClean="0"/>
              <a:t> ve tekrarlama potansiyeli nedeni ile yakın ve uzun bir izlemin olması hastada stres yaratacaktır. Bu dönemde hemşire desteği önem taşır. </a:t>
            </a:r>
          </a:p>
          <a:p>
            <a:pPr>
              <a:buNone/>
            </a:pPr>
            <a:r>
              <a:rPr lang="tr-TR" dirty="0" smtClean="0"/>
              <a:t>Vulvanın </a:t>
            </a:r>
            <a:r>
              <a:rPr lang="tr-TR" dirty="0" err="1" smtClean="0"/>
              <a:t>invazif</a:t>
            </a:r>
            <a:r>
              <a:rPr lang="tr-TR" dirty="0" smtClean="0"/>
              <a:t> kanserinde Evre I ve II de radikal </a:t>
            </a:r>
            <a:r>
              <a:rPr lang="tr-TR" dirty="0" err="1" smtClean="0"/>
              <a:t>vulvektomiye</a:t>
            </a:r>
            <a:r>
              <a:rPr lang="tr-TR" dirty="0" smtClean="0"/>
              <a:t> (</a:t>
            </a:r>
            <a:r>
              <a:rPr lang="tr-TR" dirty="0" err="1" smtClean="0"/>
              <a:t>labia</a:t>
            </a:r>
            <a:r>
              <a:rPr lang="tr-TR" dirty="0" smtClean="0"/>
              <a:t> majör, minör,klitoris, </a:t>
            </a:r>
            <a:r>
              <a:rPr lang="tr-TR" dirty="0" err="1" smtClean="0"/>
              <a:t>perineal</a:t>
            </a:r>
            <a:r>
              <a:rPr lang="tr-TR" dirty="0" smtClean="0"/>
              <a:t> alan, </a:t>
            </a:r>
            <a:r>
              <a:rPr lang="tr-TR" dirty="0" err="1" smtClean="0"/>
              <a:t>inguinal</a:t>
            </a:r>
            <a:r>
              <a:rPr lang="tr-TR" dirty="0" smtClean="0"/>
              <a:t> ve </a:t>
            </a:r>
            <a:r>
              <a:rPr lang="tr-TR" dirty="0" err="1" smtClean="0"/>
              <a:t>femoral</a:t>
            </a:r>
            <a:r>
              <a:rPr lang="tr-TR" dirty="0" smtClean="0"/>
              <a:t> lenf </a:t>
            </a:r>
            <a:r>
              <a:rPr lang="tr-TR" dirty="0" err="1" smtClean="0"/>
              <a:t>nodları</a:t>
            </a:r>
            <a:r>
              <a:rPr lang="tr-TR" dirty="0" smtClean="0"/>
              <a:t> birlikte çıkarılır)başvurulur. Radikal </a:t>
            </a:r>
            <a:r>
              <a:rPr lang="tr-TR" dirty="0" err="1" smtClean="0"/>
              <a:t>vulvektomi</a:t>
            </a:r>
            <a:r>
              <a:rPr lang="tr-TR" dirty="0" smtClean="0"/>
              <a:t> hastanın vücut imajını ve cinsel fonksiyonlarını bozan cerrahi bir yöntem olduğu için hastanın yaşı, </a:t>
            </a:r>
            <a:r>
              <a:rPr lang="tr-TR" dirty="0" err="1" smtClean="0"/>
              <a:t>psikososyal</a:t>
            </a:r>
            <a:r>
              <a:rPr lang="tr-TR" dirty="0" smtClean="0"/>
              <a:t> durumu, kanserin lokalizasyonu ve genişliğine bakılarak her hasta için cerrahi yöntem farklı seçilebilir.  </a:t>
            </a:r>
            <a:endParaRPr lang="tr-TR"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764704"/>
            <a:ext cx="8640960" cy="5616624"/>
          </a:xfrm>
        </p:spPr>
        <p:txBody>
          <a:bodyPr>
            <a:normAutofit fontScale="92500" lnSpcReduction="10000"/>
          </a:bodyPr>
          <a:lstStyle/>
          <a:p>
            <a:pPr>
              <a:buNone/>
            </a:pPr>
            <a:r>
              <a:rPr lang="tr-TR" dirty="0" smtClean="0"/>
              <a:t>Evre </a:t>
            </a:r>
            <a:r>
              <a:rPr lang="tr-TR" dirty="0" err="1" smtClean="0"/>
              <a:t>III’de</a:t>
            </a:r>
            <a:r>
              <a:rPr lang="tr-TR" dirty="0" smtClean="0"/>
              <a:t> radikal </a:t>
            </a:r>
            <a:r>
              <a:rPr lang="tr-TR" dirty="0" err="1" smtClean="0"/>
              <a:t>vulvektomiye</a:t>
            </a:r>
            <a:r>
              <a:rPr lang="tr-TR" dirty="0" smtClean="0"/>
              <a:t> ek olarak </a:t>
            </a:r>
            <a:r>
              <a:rPr lang="tr-TR" dirty="0" err="1" smtClean="0"/>
              <a:t>distal</a:t>
            </a:r>
            <a:r>
              <a:rPr lang="tr-TR" dirty="0" smtClean="0"/>
              <a:t> </a:t>
            </a:r>
            <a:r>
              <a:rPr lang="tr-TR" dirty="0" err="1" smtClean="0"/>
              <a:t>uretra</a:t>
            </a:r>
            <a:r>
              <a:rPr lang="tr-TR" dirty="0" smtClean="0"/>
              <a:t> ya da vajina gibi organlarında </a:t>
            </a:r>
            <a:r>
              <a:rPr lang="tr-TR" dirty="0" err="1" smtClean="0"/>
              <a:t>eksizyonu</a:t>
            </a:r>
            <a:r>
              <a:rPr lang="tr-TR" dirty="0" smtClean="0"/>
              <a:t> gerekebilir. Tekrarı önlemek için lokal radyoterapi ya da </a:t>
            </a:r>
            <a:r>
              <a:rPr lang="tr-TR" dirty="0" err="1" smtClean="0"/>
              <a:t>kemo</a:t>
            </a:r>
            <a:r>
              <a:rPr lang="tr-TR" dirty="0" smtClean="0"/>
              <a:t>-radyoterapi  tedavisi uygulanabilir. Evre IV deki hastalar için eğer mesane ve rektuma da yayılma varsa radikal </a:t>
            </a:r>
            <a:r>
              <a:rPr lang="tr-TR" dirty="0" err="1" smtClean="0"/>
              <a:t>vulvektomiye</a:t>
            </a:r>
            <a:r>
              <a:rPr lang="tr-TR" dirty="0" smtClean="0"/>
              <a:t> ek olarak </a:t>
            </a:r>
            <a:r>
              <a:rPr lang="tr-TR" dirty="0" err="1" smtClean="0"/>
              <a:t>pelvik</a:t>
            </a:r>
            <a:r>
              <a:rPr lang="tr-TR" dirty="0" smtClean="0"/>
              <a:t> </a:t>
            </a:r>
            <a:r>
              <a:rPr lang="tr-TR" dirty="0" err="1" smtClean="0"/>
              <a:t>egzantrasyon</a:t>
            </a:r>
            <a:r>
              <a:rPr lang="tr-TR" dirty="0" smtClean="0"/>
              <a:t> (vajina, </a:t>
            </a:r>
            <a:r>
              <a:rPr lang="tr-TR" dirty="0" err="1" smtClean="0"/>
              <a:t>uterus</a:t>
            </a:r>
            <a:r>
              <a:rPr lang="tr-TR" dirty="0" smtClean="0"/>
              <a:t>, </a:t>
            </a:r>
            <a:r>
              <a:rPr lang="tr-TR" dirty="0" err="1" smtClean="0"/>
              <a:t>fallop</a:t>
            </a:r>
            <a:r>
              <a:rPr lang="tr-TR" dirty="0" smtClean="0"/>
              <a:t> tüpleri, mesane ve rektumun çıkarılması) uygulanır. Hastada </a:t>
            </a:r>
            <a:r>
              <a:rPr lang="tr-TR" dirty="0" err="1" smtClean="0"/>
              <a:t>kolostomi</a:t>
            </a:r>
            <a:r>
              <a:rPr lang="tr-TR" dirty="0" smtClean="0"/>
              <a:t> ve </a:t>
            </a:r>
            <a:r>
              <a:rPr lang="tr-TR" dirty="0" err="1" smtClean="0"/>
              <a:t>üriner</a:t>
            </a:r>
            <a:r>
              <a:rPr lang="tr-TR" dirty="0" smtClean="0"/>
              <a:t> yol açılır. Bu cerrahi hastada önemli derecede psikolojik sorun yaratır. Eğer tümörün kemiğe yayılım ya da uzak metastaz varsa tedavi sadece palyatif ve radyoterapi olarak planlanır. </a:t>
            </a:r>
            <a:endParaRPr lang="tr-TR"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18058"/>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323528" y="836712"/>
            <a:ext cx="8496944" cy="5688632"/>
          </a:xfrm>
        </p:spPr>
        <p:txBody>
          <a:bodyPr/>
          <a:lstStyle/>
          <a:p>
            <a:pPr>
              <a:buNone/>
            </a:pPr>
            <a:r>
              <a:rPr lang="tr-TR" b="1" dirty="0" err="1" smtClean="0"/>
              <a:t>Postoperatif</a:t>
            </a:r>
            <a:r>
              <a:rPr lang="tr-TR" b="1" dirty="0" smtClean="0"/>
              <a:t> komplikasyonlar</a:t>
            </a:r>
          </a:p>
          <a:p>
            <a:pPr>
              <a:buNone/>
            </a:pPr>
            <a:r>
              <a:rPr lang="tr-TR" i="1" u="sng" dirty="0" smtClean="0"/>
              <a:t>Erken komplikasyonlar: </a:t>
            </a:r>
            <a:r>
              <a:rPr lang="tr-TR" dirty="0" smtClean="0"/>
              <a:t>yara enfeksiyonu, yaranın kapanmaması, </a:t>
            </a:r>
            <a:r>
              <a:rPr lang="tr-TR" dirty="0" err="1" smtClean="0"/>
              <a:t>üriner</a:t>
            </a:r>
            <a:r>
              <a:rPr lang="tr-TR" dirty="0" smtClean="0"/>
              <a:t> sistem enfeksiyonu, derin </a:t>
            </a:r>
            <a:r>
              <a:rPr lang="tr-TR" dirty="0" err="1" smtClean="0"/>
              <a:t>ven</a:t>
            </a:r>
            <a:r>
              <a:rPr lang="tr-TR" dirty="0" smtClean="0"/>
              <a:t> </a:t>
            </a:r>
            <a:r>
              <a:rPr lang="tr-TR" dirty="0" err="1" smtClean="0"/>
              <a:t>trombozu</a:t>
            </a:r>
            <a:r>
              <a:rPr lang="tr-TR" dirty="0" smtClean="0"/>
              <a:t> ve </a:t>
            </a:r>
            <a:r>
              <a:rPr lang="tr-TR" dirty="0" err="1" smtClean="0"/>
              <a:t>pulmoner</a:t>
            </a:r>
            <a:r>
              <a:rPr lang="tr-TR" dirty="0" smtClean="0"/>
              <a:t> </a:t>
            </a:r>
            <a:r>
              <a:rPr lang="tr-TR" dirty="0" err="1" smtClean="0"/>
              <a:t>emboli</a:t>
            </a:r>
            <a:endParaRPr lang="tr-TR" dirty="0" smtClean="0"/>
          </a:p>
          <a:p>
            <a:pPr>
              <a:buNone/>
            </a:pPr>
            <a:endParaRPr lang="tr-TR" dirty="0" smtClean="0"/>
          </a:p>
          <a:p>
            <a:pPr>
              <a:buNone/>
            </a:pPr>
            <a:r>
              <a:rPr lang="tr-TR" dirty="0" smtClean="0"/>
              <a:t>Geç komplikasyonlar: Kronik bacak ödemi, </a:t>
            </a:r>
            <a:r>
              <a:rPr lang="tr-TR" dirty="0" err="1" smtClean="0"/>
              <a:t>üriner</a:t>
            </a:r>
            <a:r>
              <a:rPr lang="tr-TR" dirty="0" smtClean="0"/>
              <a:t> stres </a:t>
            </a:r>
            <a:r>
              <a:rPr lang="tr-TR" dirty="0" err="1" smtClean="0"/>
              <a:t>inkontinans</a:t>
            </a:r>
            <a:r>
              <a:rPr lang="tr-TR" dirty="0" smtClean="0"/>
              <a:t>, </a:t>
            </a:r>
            <a:r>
              <a:rPr lang="tr-TR" dirty="0" err="1" smtClean="0"/>
              <a:t>genital</a:t>
            </a:r>
            <a:r>
              <a:rPr lang="tr-TR" dirty="0" smtClean="0"/>
              <a:t> </a:t>
            </a:r>
            <a:r>
              <a:rPr lang="tr-TR" dirty="0" err="1" smtClean="0"/>
              <a:t>prolapsusi</a:t>
            </a:r>
            <a:r>
              <a:rPr lang="tr-TR" dirty="0" smtClean="0"/>
              <a:t> </a:t>
            </a:r>
            <a:r>
              <a:rPr lang="tr-TR" dirty="0" err="1" smtClean="0"/>
              <a:t>psikososyal</a:t>
            </a:r>
            <a:r>
              <a:rPr lang="tr-TR" dirty="0" smtClean="0"/>
              <a:t> sorunlar</a:t>
            </a:r>
            <a:endParaRPr lang="tr-TR"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18058"/>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764704"/>
            <a:ext cx="8640960" cy="5688632"/>
          </a:xfrm>
        </p:spPr>
        <p:txBody>
          <a:bodyPr>
            <a:normAutofit lnSpcReduction="10000"/>
          </a:bodyPr>
          <a:lstStyle/>
          <a:p>
            <a:pPr>
              <a:buNone/>
            </a:pPr>
            <a:r>
              <a:rPr lang="tr-TR" dirty="0" smtClean="0"/>
              <a:t>Radyoterapi: yeterli geniş radikal cerrahi yapılamayan vakalarda ya da iki ya da daha fazla lenf </a:t>
            </a:r>
            <a:r>
              <a:rPr lang="tr-TR" dirty="0" err="1" smtClean="0"/>
              <a:t>nodu</a:t>
            </a:r>
            <a:r>
              <a:rPr lang="tr-TR" dirty="0" smtClean="0"/>
              <a:t> pozitif olan hastada tekrarlama riski yüksektir. Bu </a:t>
            </a:r>
            <a:r>
              <a:rPr lang="tr-TR" dirty="0" err="1" smtClean="0"/>
              <a:t>vakalarada</a:t>
            </a:r>
            <a:r>
              <a:rPr lang="tr-TR" dirty="0" smtClean="0"/>
              <a:t> tekrarlama riskini azaltmak için radyoterapiye başvurulur. </a:t>
            </a:r>
          </a:p>
          <a:p>
            <a:pPr>
              <a:buNone/>
            </a:pPr>
            <a:r>
              <a:rPr lang="tr-TR" dirty="0" smtClean="0"/>
              <a:t>Vulvaya </a:t>
            </a:r>
            <a:r>
              <a:rPr lang="tr-TR" dirty="0" err="1" smtClean="0"/>
              <a:t>eksternal</a:t>
            </a:r>
            <a:r>
              <a:rPr lang="tr-TR" dirty="0" smtClean="0"/>
              <a:t> radyoterapi uygulanan hastalar-da </a:t>
            </a:r>
            <a:r>
              <a:rPr lang="tr-TR" dirty="0" err="1" smtClean="0"/>
              <a:t>eritem</a:t>
            </a:r>
            <a:r>
              <a:rPr lang="tr-TR" dirty="0" smtClean="0"/>
              <a:t> ve ödem gelişebilir. Deri bütünlüğünün korunması, ağrı ve rahatsızlığın kontrol edilmesi, hemşirelik bakımının amacını oluşturur. </a:t>
            </a:r>
            <a:r>
              <a:rPr lang="tr-TR" dirty="0" err="1" smtClean="0"/>
              <a:t>Pelvik</a:t>
            </a:r>
            <a:r>
              <a:rPr lang="tr-TR" dirty="0" smtClean="0"/>
              <a:t> radyoterapi sonrası sistit ortaya çıkabilir. </a:t>
            </a:r>
            <a:r>
              <a:rPr lang="tr-TR" dirty="0" err="1" smtClean="0"/>
              <a:t>Vulvar</a:t>
            </a:r>
            <a:r>
              <a:rPr lang="tr-TR" dirty="0" smtClean="0"/>
              <a:t> </a:t>
            </a:r>
            <a:r>
              <a:rPr lang="tr-TR" dirty="0" err="1" smtClean="0"/>
              <a:t>fibrozis</a:t>
            </a:r>
            <a:r>
              <a:rPr lang="tr-TR" dirty="0" smtClean="0"/>
              <a:t>, </a:t>
            </a:r>
            <a:r>
              <a:rPr lang="tr-TR" dirty="0" err="1" smtClean="0"/>
              <a:t>atrofi</a:t>
            </a:r>
            <a:r>
              <a:rPr lang="tr-TR" dirty="0" smtClean="0"/>
              <a:t> hatta nekroz ciddi geç </a:t>
            </a:r>
            <a:r>
              <a:rPr lang="tr-TR" dirty="0" err="1" smtClean="0"/>
              <a:t>komplikas</a:t>
            </a:r>
            <a:r>
              <a:rPr lang="tr-TR" dirty="0" smtClean="0"/>
              <a:t>-yon olarak ortaya çıkabilir.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428604"/>
            <a:ext cx="8472518" cy="5697559"/>
          </a:xfrm>
        </p:spPr>
        <p:txBody>
          <a:bodyPr>
            <a:normAutofit fontScale="92500"/>
          </a:bodyPr>
          <a:lstStyle/>
          <a:p>
            <a:pPr>
              <a:buNone/>
            </a:pPr>
            <a:r>
              <a:rPr lang="tr-TR" dirty="0" smtClean="0"/>
              <a:t>Hemşire </a:t>
            </a:r>
            <a:r>
              <a:rPr lang="tr-TR" dirty="0" err="1" smtClean="0"/>
              <a:t>servikal</a:t>
            </a:r>
            <a:r>
              <a:rPr lang="tr-TR" dirty="0" smtClean="0"/>
              <a:t> kanser riskleri ve korunma konusunda aşağıdaki konulara dikkat çekmelidir. </a:t>
            </a:r>
          </a:p>
          <a:p>
            <a:pPr>
              <a:buFont typeface="Arial" charset="0"/>
              <a:buChar char="•"/>
            </a:pPr>
            <a:r>
              <a:rPr lang="tr-TR" dirty="0" smtClean="0"/>
              <a:t>CYBH dan korunmak için kondom kullanımı, şüpheli kişilerle </a:t>
            </a:r>
            <a:r>
              <a:rPr lang="tr-TR" dirty="0" err="1" smtClean="0"/>
              <a:t>genital</a:t>
            </a:r>
            <a:r>
              <a:rPr lang="tr-TR" dirty="0" smtClean="0"/>
              <a:t> temas ve cinsel ilişkiden kaçınma</a:t>
            </a:r>
          </a:p>
          <a:p>
            <a:pPr>
              <a:buFont typeface="Arial" charset="0"/>
              <a:buChar char="•"/>
            </a:pPr>
            <a:r>
              <a:rPr lang="tr-TR" dirty="0" smtClean="0"/>
              <a:t>Cinsel yönden aktif olan kişilerin </a:t>
            </a:r>
            <a:r>
              <a:rPr lang="tr-TR" dirty="0" err="1" smtClean="0"/>
              <a:t>enfekte</a:t>
            </a:r>
            <a:r>
              <a:rPr lang="tr-TR" dirty="0" smtClean="0"/>
              <a:t> olmamış bir eş ile tek eşli cinsel yaşam    </a:t>
            </a:r>
            <a:r>
              <a:rPr lang="tr-TR" dirty="0" err="1" smtClean="0"/>
              <a:t>genital</a:t>
            </a:r>
            <a:r>
              <a:rPr lang="tr-TR" dirty="0" smtClean="0"/>
              <a:t> HPV enfeksiyonlarını önlemede en etkili yoldur.</a:t>
            </a:r>
          </a:p>
          <a:p>
            <a:pPr>
              <a:buFont typeface="Arial" charset="0"/>
              <a:buChar char="•"/>
            </a:pPr>
            <a:r>
              <a:rPr lang="tr-TR" dirty="0" smtClean="0"/>
              <a:t>Cinsel ilişki yaşının geciktirilmesi</a:t>
            </a:r>
          </a:p>
          <a:p>
            <a:pPr>
              <a:buFont typeface="Arial" charset="0"/>
              <a:buChar char="•"/>
            </a:pPr>
            <a:r>
              <a:rPr lang="tr-TR" dirty="0" smtClean="0"/>
              <a:t>Sigara alkol kullanılmaması</a:t>
            </a:r>
          </a:p>
          <a:p>
            <a:pPr>
              <a:buFont typeface="Arial" charset="0"/>
              <a:buChar char="•"/>
            </a:pPr>
            <a:r>
              <a:rPr lang="tr-TR" dirty="0" smtClean="0"/>
              <a:t>Vitamin A,C, </a:t>
            </a:r>
            <a:r>
              <a:rPr lang="tr-TR" dirty="0" err="1" smtClean="0"/>
              <a:t>folik</a:t>
            </a:r>
            <a:r>
              <a:rPr lang="tr-TR" dirty="0" smtClean="0"/>
              <a:t> asit yönünden</a:t>
            </a:r>
          </a:p>
          <a:p>
            <a:pPr>
              <a:buFont typeface="Arial" charset="0"/>
              <a:buChar char="•"/>
            </a:pPr>
            <a:r>
              <a:rPr lang="tr-TR" dirty="0" smtClean="0"/>
              <a:t> zengin diyet</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692696"/>
            <a:ext cx="8640960" cy="5832648"/>
          </a:xfrm>
        </p:spPr>
        <p:txBody>
          <a:bodyPr/>
          <a:lstStyle/>
          <a:p>
            <a:pPr>
              <a:buNone/>
            </a:pPr>
            <a:r>
              <a:rPr lang="tr-TR" b="1" dirty="0" smtClean="0"/>
              <a:t>Kemoterapi:</a:t>
            </a:r>
          </a:p>
          <a:p>
            <a:pPr>
              <a:buNone/>
            </a:pPr>
            <a:r>
              <a:rPr lang="tr-TR" dirty="0" smtClean="0"/>
              <a:t>Radyoterapi ile birlikte kemoterapi genellikle iyi </a:t>
            </a:r>
            <a:r>
              <a:rPr lang="tr-TR" dirty="0" err="1" smtClean="0"/>
              <a:t>tolere</a:t>
            </a:r>
            <a:r>
              <a:rPr lang="tr-TR" dirty="0" smtClean="0"/>
              <a:t> edilir. Bununla birlikte bu kadınlar yaşlı olduğu için yan etkiler yönünden dikkatle izlenmelidir. </a:t>
            </a:r>
          </a:p>
          <a:p>
            <a:pPr>
              <a:buNone/>
            </a:pPr>
            <a:endParaRPr lang="tr-TR"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764704"/>
            <a:ext cx="8640960" cy="5688632"/>
          </a:xfrm>
        </p:spPr>
        <p:txBody>
          <a:bodyPr>
            <a:normAutofit/>
          </a:bodyPr>
          <a:lstStyle/>
          <a:p>
            <a:pPr>
              <a:buNone/>
            </a:pPr>
            <a:r>
              <a:rPr lang="tr-TR" dirty="0" smtClean="0">
                <a:solidFill>
                  <a:srgbClr val="FF0000"/>
                </a:solidFill>
              </a:rPr>
              <a:t>Semptom kontrolü ve destekleyici bakım</a:t>
            </a:r>
          </a:p>
          <a:p>
            <a:pPr>
              <a:buNone/>
            </a:pPr>
            <a:r>
              <a:rPr lang="tr-TR" dirty="0" smtClean="0"/>
              <a:t>İlerlemiş vulva kanserli kadınlarda ağrı kontrolü bakımın en önemli parçasıdır. Eğer tümör ülsere ise deri bakımı, bacak ödemi için varis çorabı önerilir. Enfeksiyon ve </a:t>
            </a:r>
            <a:r>
              <a:rPr lang="tr-TR" dirty="0" err="1" smtClean="0"/>
              <a:t>selluliti</a:t>
            </a:r>
            <a:r>
              <a:rPr lang="tr-TR" dirty="0" smtClean="0"/>
              <a:t> önlemek için deri bakımı önemlidir. Deri nemlendirilmesi bakıma yardımcıdır. </a:t>
            </a:r>
          </a:p>
          <a:p>
            <a:pPr>
              <a:buNone/>
            </a:pPr>
            <a:r>
              <a:rPr lang="tr-TR" dirty="0" smtClean="0"/>
              <a:t>Ev bakım hizmetleri hastane bakımını tamamlayan bir unsur olarak organize edilmelidir. </a:t>
            </a:r>
          </a:p>
          <a:p>
            <a:pPr>
              <a:buNone/>
            </a:pPr>
            <a:r>
              <a:rPr lang="tr-TR" dirty="0" smtClean="0"/>
              <a:t>Operasyon öncesi hasta ve ailesi bilgilendirilmelidir. </a:t>
            </a:r>
          </a:p>
          <a:p>
            <a:pPr>
              <a:buNone/>
            </a:pPr>
            <a:endParaRPr lang="tr-TR"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Autofit/>
          </a:bodyPr>
          <a:lstStyle/>
          <a:p>
            <a:r>
              <a:rPr lang="tr-TR" sz="5400" b="1" dirty="0" smtClean="0">
                <a:solidFill>
                  <a:srgbClr val="FF0000"/>
                </a:solidFill>
              </a:rPr>
              <a:t>VAJİNA KANSERİ</a:t>
            </a:r>
            <a:endParaRPr lang="tr-TR" sz="5400" b="1" dirty="0"/>
          </a:p>
        </p:txBody>
      </p:sp>
      <p:sp>
        <p:nvSpPr>
          <p:cNvPr id="3" name="2 İçerik Yer Tutucusu"/>
          <p:cNvSpPr>
            <a:spLocks noGrp="1"/>
          </p:cNvSpPr>
          <p:nvPr>
            <p:ph idx="1"/>
          </p:nvPr>
        </p:nvSpPr>
        <p:spPr>
          <a:xfrm>
            <a:off x="251520" y="980728"/>
            <a:ext cx="8712968" cy="5544616"/>
          </a:xfrm>
        </p:spPr>
        <p:txBody>
          <a:bodyPr>
            <a:normAutofit lnSpcReduction="10000"/>
          </a:bodyPr>
          <a:lstStyle/>
          <a:p>
            <a:pPr>
              <a:buNone/>
            </a:pPr>
            <a:r>
              <a:rPr lang="tr-TR" dirty="0" smtClean="0"/>
              <a:t>Jinekolojik </a:t>
            </a:r>
            <a:r>
              <a:rPr lang="tr-TR" dirty="0" err="1" smtClean="0"/>
              <a:t>malignensiler</a:t>
            </a:r>
            <a:r>
              <a:rPr lang="tr-TR" dirty="0" smtClean="0"/>
              <a:t> arasında %2 oranında görülen nadir bir kanserdir. </a:t>
            </a:r>
          </a:p>
          <a:p>
            <a:pPr>
              <a:buNone/>
            </a:pPr>
            <a:r>
              <a:rPr lang="tr-TR" dirty="0" smtClean="0"/>
              <a:t>Risk faktörleri ve etiyoloji:</a:t>
            </a:r>
          </a:p>
          <a:p>
            <a:pPr>
              <a:buNone/>
            </a:pPr>
            <a:r>
              <a:rPr lang="tr-TR" dirty="0" smtClean="0"/>
              <a:t>* 50-70 yaş arasında olmak</a:t>
            </a:r>
          </a:p>
          <a:p>
            <a:pPr>
              <a:buNone/>
            </a:pPr>
            <a:r>
              <a:rPr lang="tr-TR" dirty="0" smtClean="0"/>
              <a:t>* </a:t>
            </a:r>
            <a:r>
              <a:rPr lang="tr-TR" dirty="0" err="1" smtClean="0"/>
              <a:t>İntrauterin</a:t>
            </a:r>
            <a:r>
              <a:rPr lang="tr-TR" dirty="0" smtClean="0"/>
              <a:t> </a:t>
            </a:r>
            <a:r>
              <a:rPr lang="tr-TR" dirty="0" err="1" smtClean="0"/>
              <a:t>DES’e</a:t>
            </a:r>
            <a:r>
              <a:rPr lang="tr-TR" dirty="0" smtClean="0"/>
              <a:t> maruz kalmak</a:t>
            </a:r>
          </a:p>
          <a:p>
            <a:pPr>
              <a:buNone/>
            </a:pPr>
            <a:r>
              <a:rPr lang="tr-TR" dirty="0" smtClean="0"/>
              <a:t>* </a:t>
            </a:r>
            <a:r>
              <a:rPr lang="tr-TR" dirty="0" err="1" smtClean="0"/>
              <a:t>Pelvik</a:t>
            </a:r>
            <a:r>
              <a:rPr lang="tr-TR" dirty="0" smtClean="0"/>
              <a:t> radyasyon</a:t>
            </a:r>
          </a:p>
          <a:p>
            <a:pPr>
              <a:buNone/>
            </a:pPr>
            <a:r>
              <a:rPr lang="tr-TR" dirty="0" smtClean="0"/>
              <a:t>* </a:t>
            </a:r>
            <a:r>
              <a:rPr lang="tr-TR" dirty="0" err="1" smtClean="0"/>
              <a:t>İntravajinal</a:t>
            </a:r>
            <a:r>
              <a:rPr lang="tr-TR" dirty="0" smtClean="0"/>
              <a:t> </a:t>
            </a:r>
            <a:r>
              <a:rPr lang="tr-TR" dirty="0" err="1" smtClean="0"/>
              <a:t>peser</a:t>
            </a:r>
            <a:r>
              <a:rPr lang="tr-TR" dirty="0" smtClean="0"/>
              <a:t> kullanma</a:t>
            </a:r>
          </a:p>
          <a:p>
            <a:pPr>
              <a:buNone/>
            </a:pPr>
            <a:r>
              <a:rPr lang="tr-TR" dirty="0" smtClean="0"/>
              <a:t>* </a:t>
            </a:r>
            <a:r>
              <a:rPr lang="tr-TR" dirty="0" err="1" smtClean="0"/>
              <a:t>Genital</a:t>
            </a:r>
            <a:r>
              <a:rPr lang="tr-TR" dirty="0" smtClean="0"/>
              <a:t> </a:t>
            </a:r>
            <a:r>
              <a:rPr lang="tr-TR" dirty="0" err="1" smtClean="0"/>
              <a:t>human</a:t>
            </a:r>
            <a:r>
              <a:rPr lang="tr-TR" dirty="0" smtClean="0"/>
              <a:t> </a:t>
            </a:r>
            <a:r>
              <a:rPr lang="tr-TR" dirty="0" err="1" smtClean="0"/>
              <a:t>papilloma</a:t>
            </a:r>
            <a:r>
              <a:rPr lang="tr-TR" dirty="0" smtClean="0"/>
              <a:t> virüs enfeksiyonu</a:t>
            </a:r>
            <a:r>
              <a:rPr lang="tr-TR" dirty="0"/>
              <a:t> </a:t>
            </a:r>
            <a:r>
              <a:rPr lang="tr-TR" dirty="0" smtClean="0"/>
              <a:t>(</a:t>
            </a:r>
            <a:r>
              <a:rPr lang="tr-TR" dirty="0" err="1" smtClean="0"/>
              <a:t>genital</a:t>
            </a:r>
            <a:r>
              <a:rPr lang="tr-TR" dirty="0" smtClean="0"/>
              <a:t> siğiller) ve </a:t>
            </a:r>
            <a:r>
              <a:rPr lang="tr-TR" dirty="0" err="1" smtClean="0"/>
              <a:t>herpes</a:t>
            </a:r>
            <a:r>
              <a:rPr lang="tr-TR" dirty="0" smtClean="0"/>
              <a:t> </a:t>
            </a:r>
            <a:r>
              <a:rPr lang="tr-TR" dirty="0" err="1" smtClean="0"/>
              <a:t>simpleks</a:t>
            </a:r>
            <a:r>
              <a:rPr lang="tr-TR" dirty="0" smtClean="0"/>
              <a:t> tip 2</a:t>
            </a:r>
          </a:p>
          <a:p>
            <a:pPr>
              <a:buNone/>
            </a:pPr>
            <a:r>
              <a:rPr lang="tr-TR" dirty="0" smtClean="0"/>
              <a:t>* </a:t>
            </a:r>
            <a:r>
              <a:rPr lang="tr-TR" dirty="0" err="1" smtClean="0"/>
              <a:t>Servikal</a:t>
            </a:r>
            <a:r>
              <a:rPr lang="tr-TR" dirty="0" smtClean="0"/>
              <a:t> ve </a:t>
            </a:r>
            <a:r>
              <a:rPr lang="tr-TR" dirty="0" err="1" smtClean="0"/>
              <a:t>vulvar</a:t>
            </a:r>
            <a:r>
              <a:rPr lang="tr-TR" dirty="0" smtClean="0"/>
              <a:t> kanser hikayesi </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764704"/>
            <a:ext cx="8712968" cy="5832648"/>
          </a:xfrm>
        </p:spPr>
        <p:txBody>
          <a:bodyPr/>
          <a:lstStyle/>
          <a:p>
            <a:pPr>
              <a:buNone/>
            </a:pPr>
            <a:r>
              <a:rPr lang="tr-TR" dirty="0" smtClean="0"/>
              <a:t>DES (</a:t>
            </a:r>
            <a:r>
              <a:rPr lang="tr-TR" dirty="0" err="1" smtClean="0"/>
              <a:t>Diethhylstil</a:t>
            </a:r>
            <a:r>
              <a:rPr lang="tr-TR" dirty="0" smtClean="0"/>
              <a:t> </a:t>
            </a:r>
            <a:r>
              <a:rPr lang="tr-TR" dirty="0" err="1" smtClean="0"/>
              <a:t>bestro</a:t>
            </a:r>
            <a:r>
              <a:rPr lang="tr-TR" dirty="0" smtClean="0"/>
              <a:t>-</a:t>
            </a:r>
            <a:r>
              <a:rPr lang="tr-TR" dirty="0" err="1" smtClean="0"/>
              <a:t>sentettik</a:t>
            </a:r>
            <a:r>
              <a:rPr lang="tr-TR" dirty="0" smtClean="0"/>
              <a:t> östrojen), 1940-70 yılları arasında </a:t>
            </a:r>
            <a:r>
              <a:rPr lang="tr-TR" dirty="0" err="1" smtClean="0"/>
              <a:t>spontan</a:t>
            </a:r>
            <a:r>
              <a:rPr lang="tr-TR" dirty="0" smtClean="0"/>
              <a:t> düşük tehdidinin tedavisinde özellikle </a:t>
            </a:r>
            <a:r>
              <a:rPr lang="tr-TR" dirty="0" err="1" smtClean="0"/>
              <a:t>USA’da</a:t>
            </a:r>
            <a:r>
              <a:rPr lang="tr-TR" dirty="0" smtClean="0"/>
              <a:t> yaygın olarak kullanılan bir ilaçtır. </a:t>
            </a:r>
            <a:r>
              <a:rPr lang="tr-TR" dirty="0" err="1" smtClean="0"/>
              <a:t>İntrauterin</a:t>
            </a:r>
            <a:r>
              <a:rPr lang="tr-TR" dirty="0" smtClean="0"/>
              <a:t> 12. gebelik haftasından önce </a:t>
            </a:r>
            <a:r>
              <a:rPr lang="tr-TR" dirty="0" err="1" smtClean="0"/>
              <a:t>DES’e</a:t>
            </a:r>
            <a:r>
              <a:rPr lang="tr-TR" dirty="0" smtClean="0"/>
              <a:t> maruz kalan kız çocuklarında </a:t>
            </a:r>
            <a:r>
              <a:rPr lang="tr-TR" dirty="0" err="1" smtClean="0"/>
              <a:t>adenokarsinom</a:t>
            </a:r>
            <a:r>
              <a:rPr lang="tr-TR" dirty="0" smtClean="0"/>
              <a:t> genellikle </a:t>
            </a:r>
            <a:r>
              <a:rPr lang="tr-TR" dirty="0" err="1" smtClean="0"/>
              <a:t>menarş</a:t>
            </a:r>
            <a:r>
              <a:rPr lang="tr-TR" dirty="0" smtClean="0"/>
              <a:t> ile 30 yaş arasında ortaya çıkmaktadır. Bu popülasyonda riskin %18’e kadar yükseldiği tahmin edilmektedir.</a:t>
            </a:r>
          </a:p>
          <a:p>
            <a:pPr>
              <a:buNone/>
            </a:pPr>
            <a:r>
              <a:rPr lang="tr-TR" dirty="0" smtClean="0"/>
              <a:t> Lezyon genellikle vajinanın 1/3 üst kısmında görülür ve sıklıklar rektum ve mesaneye genişler.</a:t>
            </a:r>
          </a:p>
          <a:p>
            <a:pPr>
              <a:buNone/>
            </a:pPr>
            <a:endParaRPr lang="tr-TR"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6632"/>
            <a:ext cx="8229600" cy="360040"/>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620688"/>
            <a:ext cx="8712968" cy="5904656"/>
          </a:xfrm>
        </p:spPr>
        <p:txBody>
          <a:bodyPr/>
          <a:lstStyle/>
          <a:p>
            <a:pPr>
              <a:buNone/>
            </a:pPr>
            <a:r>
              <a:rPr lang="tr-TR" dirty="0" smtClean="0"/>
              <a:t>Vajinanın </a:t>
            </a:r>
            <a:r>
              <a:rPr lang="tr-TR" dirty="0" err="1" smtClean="0"/>
              <a:t>intraepiteyal</a:t>
            </a:r>
            <a:r>
              <a:rPr lang="tr-TR" dirty="0" smtClean="0"/>
              <a:t> </a:t>
            </a:r>
            <a:r>
              <a:rPr lang="tr-TR" dirty="0" err="1" smtClean="0"/>
              <a:t>neoplazisi</a:t>
            </a:r>
            <a:r>
              <a:rPr lang="tr-TR" dirty="0" smtClean="0"/>
              <a:t> (VAIN) üç kategoride incelenir.</a:t>
            </a:r>
          </a:p>
          <a:p>
            <a:pPr>
              <a:buNone/>
            </a:pPr>
            <a:r>
              <a:rPr lang="tr-TR" dirty="0" smtClean="0"/>
              <a:t>VAIN I     hafif </a:t>
            </a:r>
            <a:r>
              <a:rPr lang="tr-TR" dirty="0" err="1" smtClean="0"/>
              <a:t>displazi</a:t>
            </a:r>
            <a:endParaRPr lang="tr-TR" dirty="0" smtClean="0"/>
          </a:p>
          <a:p>
            <a:pPr>
              <a:buNone/>
            </a:pPr>
            <a:r>
              <a:rPr lang="tr-TR" dirty="0" smtClean="0"/>
              <a:t>VAIN II    orta </a:t>
            </a:r>
            <a:r>
              <a:rPr lang="tr-TR" dirty="0" err="1" smtClean="0"/>
              <a:t>displazi</a:t>
            </a:r>
            <a:endParaRPr lang="tr-TR" dirty="0" smtClean="0"/>
          </a:p>
          <a:p>
            <a:pPr>
              <a:buNone/>
            </a:pPr>
            <a:r>
              <a:rPr lang="tr-TR" dirty="0" smtClean="0"/>
              <a:t>VAIN III   ciddi </a:t>
            </a:r>
            <a:r>
              <a:rPr lang="tr-TR" dirty="0" err="1" smtClean="0"/>
              <a:t>displazi</a:t>
            </a:r>
            <a:r>
              <a:rPr lang="tr-TR" dirty="0" smtClean="0"/>
              <a:t> ya da </a:t>
            </a:r>
            <a:r>
              <a:rPr lang="tr-TR" dirty="0" err="1" smtClean="0"/>
              <a:t>karsinoma</a:t>
            </a:r>
            <a:r>
              <a:rPr lang="tr-TR" dirty="0" smtClean="0"/>
              <a:t> </a:t>
            </a:r>
            <a:r>
              <a:rPr lang="tr-TR" dirty="0" err="1" smtClean="0"/>
              <a:t>insitu</a:t>
            </a:r>
            <a:endParaRPr lang="tr-TR" dirty="0" smtClean="0"/>
          </a:p>
          <a:p>
            <a:pPr>
              <a:buNone/>
            </a:pPr>
            <a:endParaRPr lang="tr-TR" dirty="0" smtClean="0"/>
          </a:p>
          <a:p>
            <a:pPr>
              <a:buNone/>
            </a:pPr>
            <a:r>
              <a:rPr lang="tr-TR" dirty="0" err="1" smtClean="0"/>
              <a:t>VAIN’lı</a:t>
            </a:r>
            <a:r>
              <a:rPr lang="tr-TR" dirty="0" smtClean="0"/>
              <a:t> kadınların büyük bir kısmında </a:t>
            </a:r>
            <a:r>
              <a:rPr lang="tr-TR" dirty="0" err="1" smtClean="0"/>
              <a:t>servikal</a:t>
            </a:r>
            <a:r>
              <a:rPr lang="tr-TR" dirty="0" smtClean="0"/>
              <a:t> kanser hikayesi vardır. </a:t>
            </a:r>
          </a:p>
          <a:p>
            <a:pPr>
              <a:buNone/>
            </a:pPr>
            <a:endParaRPr lang="tr-TR"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323528" y="836712"/>
            <a:ext cx="8496944" cy="5544616"/>
          </a:xfrm>
        </p:spPr>
        <p:txBody>
          <a:bodyPr>
            <a:normAutofit lnSpcReduction="10000"/>
          </a:bodyPr>
          <a:lstStyle/>
          <a:p>
            <a:pPr>
              <a:buNone/>
            </a:pPr>
            <a:r>
              <a:rPr lang="tr-TR" dirty="0" smtClean="0">
                <a:solidFill>
                  <a:srgbClr val="FF0000"/>
                </a:solidFill>
              </a:rPr>
              <a:t>Önleme ve tarama:</a:t>
            </a:r>
          </a:p>
          <a:p>
            <a:pPr>
              <a:buNone/>
            </a:pPr>
            <a:r>
              <a:rPr lang="tr-TR" dirty="0" err="1" smtClean="0"/>
              <a:t>Vajinal</a:t>
            </a:r>
            <a:r>
              <a:rPr lang="tr-TR" dirty="0" smtClean="0"/>
              <a:t> kanser nadir olduğu için tüm kadınlara tarama yapmak uygun değildir.</a:t>
            </a:r>
          </a:p>
          <a:p>
            <a:pPr>
              <a:buNone/>
            </a:pPr>
            <a:r>
              <a:rPr lang="tr-TR" dirty="0" smtClean="0"/>
              <a:t>Ancak riskli grupları yıllık </a:t>
            </a:r>
            <a:r>
              <a:rPr lang="tr-TR" dirty="0" err="1" smtClean="0"/>
              <a:t>pap</a:t>
            </a:r>
            <a:r>
              <a:rPr lang="tr-TR" dirty="0" smtClean="0"/>
              <a:t> test yaptırmaya yönlendirmeli, bu test sırasında vajina dikkatlice gözlenmelidir. </a:t>
            </a:r>
          </a:p>
          <a:p>
            <a:pPr>
              <a:buNone/>
            </a:pPr>
            <a:r>
              <a:rPr lang="tr-TR" dirty="0" err="1" smtClean="0">
                <a:solidFill>
                  <a:srgbClr val="FF0000"/>
                </a:solidFill>
              </a:rPr>
              <a:t>Patofizyoloji</a:t>
            </a:r>
            <a:r>
              <a:rPr lang="tr-TR" dirty="0" smtClean="0">
                <a:solidFill>
                  <a:srgbClr val="FF0000"/>
                </a:solidFill>
              </a:rPr>
              <a:t>:</a:t>
            </a:r>
          </a:p>
          <a:p>
            <a:pPr>
              <a:buNone/>
            </a:pPr>
            <a:r>
              <a:rPr lang="tr-TR" dirty="0" err="1" smtClean="0"/>
              <a:t>Vajinal</a:t>
            </a:r>
            <a:r>
              <a:rPr lang="tr-TR" dirty="0" smtClean="0"/>
              <a:t> kanserlerin %95’i </a:t>
            </a:r>
            <a:r>
              <a:rPr lang="tr-TR" dirty="0" err="1" smtClean="0"/>
              <a:t>squamoz</a:t>
            </a:r>
            <a:r>
              <a:rPr lang="tr-TR" dirty="0" smtClean="0"/>
              <a:t> hücreli </a:t>
            </a:r>
            <a:r>
              <a:rPr lang="tr-TR" dirty="0" err="1" smtClean="0"/>
              <a:t>karsinomdur</a:t>
            </a:r>
            <a:r>
              <a:rPr lang="tr-TR" dirty="0" smtClean="0"/>
              <a:t>. </a:t>
            </a:r>
          </a:p>
          <a:p>
            <a:pPr>
              <a:buNone/>
            </a:pPr>
            <a:r>
              <a:rPr lang="tr-TR" dirty="0" smtClean="0"/>
              <a:t>Lezyon kırmızı, beyaz, gri renklerde ülsere görünümde olabilir. </a:t>
            </a:r>
            <a:endParaRPr lang="tr-TR"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179512" y="764704"/>
            <a:ext cx="8712968" cy="5760640"/>
          </a:xfrm>
        </p:spPr>
        <p:txBody>
          <a:bodyPr>
            <a:normAutofit lnSpcReduction="10000"/>
          </a:bodyPr>
          <a:lstStyle/>
          <a:p>
            <a:pPr>
              <a:buNone/>
            </a:pPr>
            <a:r>
              <a:rPr lang="tr-TR" dirty="0" smtClean="0">
                <a:solidFill>
                  <a:srgbClr val="FF0000"/>
                </a:solidFill>
              </a:rPr>
              <a:t>Hastalığın ilerlemesi:</a:t>
            </a:r>
          </a:p>
          <a:p>
            <a:pPr>
              <a:buNone/>
            </a:pPr>
            <a:r>
              <a:rPr lang="tr-TR" dirty="0" smtClean="0"/>
              <a:t>Vajinanın 2/3 üst kısmı </a:t>
            </a:r>
            <a:r>
              <a:rPr lang="tr-TR" dirty="0" err="1" smtClean="0"/>
              <a:t>serviksin</a:t>
            </a:r>
            <a:r>
              <a:rPr lang="tr-TR" dirty="0" smtClean="0"/>
              <a:t> lenfatik </a:t>
            </a:r>
            <a:r>
              <a:rPr lang="tr-TR" dirty="0" err="1" smtClean="0"/>
              <a:t>drenejını</a:t>
            </a:r>
            <a:r>
              <a:rPr lang="tr-TR" dirty="0" smtClean="0"/>
              <a:t> ve kan damarlarını, 1/3 lük alt kısmı ise vulvanın lenfatik sistemi ve kan damarlarını paylaşır. </a:t>
            </a:r>
            <a:r>
              <a:rPr lang="tr-TR" dirty="0" err="1" smtClean="0"/>
              <a:t>Vajinal</a:t>
            </a:r>
            <a:r>
              <a:rPr lang="tr-TR" dirty="0" smtClean="0"/>
              <a:t> kanser daha çok vajinanın 2/3 üst kısmında gelişir. </a:t>
            </a:r>
          </a:p>
          <a:p>
            <a:pPr>
              <a:buNone/>
            </a:pPr>
            <a:r>
              <a:rPr lang="tr-TR" dirty="0" err="1" smtClean="0"/>
              <a:t>Vajenin</a:t>
            </a:r>
            <a:r>
              <a:rPr lang="tr-TR" dirty="0" smtClean="0"/>
              <a:t> </a:t>
            </a:r>
            <a:r>
              <a:rPr lang="tr-TR" dirty="0" err="1" smtClean="0"/>
              <a:t>uretra</a:t>
            </a:r>
            <a:r>
              <a:rPr lang="tr-TR" dirty="0" smtClean="0"/>
              <a:t>, mesane ve rektum ile yakın ilişkide olmasına rağmen tümörün bu yapıları etkileme oranı %10 dur. </a:t>
            </a:r>
          </a:p>
          <a:p>
            <a:pPr>
              <a:buNone/>
            </a:pPr>
            <a:r>
              <a:rPr lang="tr-TR" dirty="0" err="1" smtClean="0"/>
              <a:t>Serviks</a:t>
            </a:r>
            <a:r>
              <a:rPr lang="tr-TR" dirty="0" smtClean="0"/>
              <a:t> ve vulva </a:t>
            </a:r>
            <a:r>
              <a:rPr lang="tr-TR" dirty="0" err="1" smtClean="0"/>
              <a:t>karsinomlarının</a:t>
            </a:r>
            <a:r>
              <a:rPr lang="tr-TR" dirty="0" smtClean="0"/>
              <a:t> vajinaya metastazı, </a:t>
            </a:r>
            <a:r>
              <a:rPr lang="tr-TR" dirty="0" err="1" smtClean="0"/>
              <a:t>primer</a:t>
            </a:r>
            <a:r>
              <a:rPr lang="tr-TR" dirty="0" smtClean="0"/>
              <a:t> </a:t>
            </a:r>
            <a:r>
              <a:rPr lang="tr-TR" dirty="0" err="1" smtClean="0"/>
              <a:t>vajinal</a:t>
            </a:r>
            <a:r>
              <a:rPr lang="tr-TR" dirty="0" smtClean="0"/>
              <a:t> kanserden daha sık görülür. </a:t>
            </a:r>
            <a:r>
              <a:rPr lang="tr-TR" dirty="0" err="1" smtClean="0"/>
              <a:t>Serviks</a:t>
            </a:r>
            <a:r>
              <a:rPr lang="tr-TR" dirty="0" smtClean="0"/>
              <a:t> kanseri en sık vajinaya atlar. </a:t>
            </a:r>
            <a:endParaRPr lang="tr-TR"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692696"/>
            <a:ext cx="8568952" cy="5760640"/>
          </a:xfrm>
        </p:spPr>
        <p:txBody>
          <a:bodyPr/>
          <a:lstStyle/>
          <a:p>
            <a:pPr>
              <a:buNone/>
            </a:pPr>
            <a:r>
              <a:rPr lang="tr-TR" dirty="0" err="1" smtClean="0"/>
              <a:t>Evreleme</a:t>
            </a:r>
            <a:endParaRPr lang="tr-TR" dirty="0" smtClean="0"/>
          </a:p>
          <a:p>
            <a:pPr>
              <a:buNone/>
            </a:pPr>
            <a:r>
              <a:rPr lang="tr-TR" dirty="0" smtClean="0"/>
              <a:t>Evre 0: </a:t>
            </a:r>
            <a:r>
              <a:rPr lang="tr-TR" dirty="0" err="1" smtClean="0"/>
              <a:t>Karsinoma</a:t>
            </a:r>
            <a:r>
              <a:rPr lang="tr-TR" dirty="0" smtClean="0"/>
              <a:t> in </a:t>
            </a:r>
            <a:r>
              <a:rPr lang="tr-TR" dirty="0" err="1" smtClean="0"/>
              <a:t>situ</a:t>
            </a:r>
            <a:r>
              <a:rPr lang="tr-TR" dirty="0" smtClean="0"/>
              <a:t>, </a:t>
            </a:r>
            <a:r>
              <a:rPr lang="tr-TR" dirty="0" err="1" smtClean="0"/>
              <a:t>intraepitelyal</a:t>
            </a:r>
            <a:r>
              <a:rPr lang="tr-TR" dirty="0" smtClean="0"/>
              <a:t> </a:t>
            </a:r>
            <a:r>
              <a:rPr lang="tr-TR" dirty="0" err="1" smtClean="0"/>
              <a:t>karsinoma</a:t>
            </a:r>
            <a:endParaRPr lang="tr-TR" dirty="0" smtClean="0"/>
          </a:p>
          <a:p>
            <a:pPr>
              <a:buNone/>
            </a:pPr>
            <a:r>
              <a:rPr lang="tr-TR" dirty="0" smtClean="0"/>
              <a:t>Evre 1: </a:t>
            </a:r>
            <a:r>
              <a:rPr lang="tr-TR" dirty="0" err="1" smtClean="0"/>
              <a:t>Karsinoma</a:t>
            </a:r>
            <a:r>
              <a:rPr lang="tr-TR" dirty="0" smtClean="0"/>
              <a:t> </a:t>
            </a:r>
            <a:r>
              <a:rPr lang="tr-TR" dirty="0" err="1" smtClean="0"/>
              <a:t>vajinal</a:t>
            </a:r>
            <a:r>
              <a:rPr lang="tr-TR" dirty="0" smtClean="0"/>
              <a:t> duvar ile sınırlı</a:t>
            </a:r>
          </a:p>
          <a:p>
            <a:pPr>
              <a:buNone/>
            </a:pPr>
            <a:r>
              <a:rPr lang="tr-TR" dirty="0" smtClean="0"/>
              <a:t>Evre II: </a:t>
            </a:r>
            <a:r>
              <a:rPr lang="tr-TR" dirty="0" err="1" smtClean="0"/>
              <a:t>Karsinoma</a:t>
            </a:r>
            <a:r>
              <a:rPr lang="tr-TR" dirty="0" smtClean="0"/>
              <a:t> </a:t>
            </a:r>
            <a:r>
              <a:rPr lang="tr-TR" dirty="0" err="1" smtClean="0"/>
              <a:t>subvajinal</a:t>
            </a:r>
            <a:r>
              <a:rPr lang="tr-TR" dirty="0" smtClean="0"/>
              <a:t> dokuya yayılmış, fakat </a:t>
            </a:r>
            <a:r>
              <a:rPr lang="tr-TR" dirty="0" err="1" smtClean="0"/>
              <a:t>pelvik</a:t>
            </a:r>
            <a:r>
              <a:rPr lang="tr-TR" dirty="0" smtClean="0"/>
              <a:t> duvara kadar genişlememiş</a:t>
            </a:r>
          </a:p>
          <a:p>
            <a:pPr>
              <a:buNone/>
            </a:pPr>
            <a:r>
              <a:rPr lang="tr-TR" dirty="0" smtClean="0"/>
              <a:t>Evre III: </a:t>
            </a:r>
            <a:r>
              <a:rPr lang="tr-TR" dirty="0" err="1" smtClean="0"/>
              <a:t>Karsinoma</a:t>
            </a:r>
            <a:r>
              <a:rPr lang="tr-TR" dirty="0" smtClean="0"/>
              <a:t> </a:t>
            </a:r>
            <a:r>
              <a:rPr lang="tr-TR" dirty="0" err="1" smtClean="0"/>
              <a:t>pelvik</a:t>
            </a:r>
            <a:r>
              <a:rPr lang="tr-TR" dirty="0" smtClean="0"/>
              <a:t> duvara kadar genişlemiş</a:t>
            </a:r>
          </a:p>
          <a:p>
            <a:pPr>
              <a:buNone/>
            </a:pPr>
            <a:r>
              <a:rPr lang="tr-TR" dirty="0" smtClean="0"/>
              <a:t>Evre IV:</a:t>
            </a:r>
            <a:r>
              <a:rPr lang="tr-TR" dirty="0" err="1" smtClean="0"/>
              <a:t>Karsinoma</a:t>
            </a:r>
            <a:r>
              <a:rPr lang="tr-TR" dirty="0" smtClean="0"/>
              <a:t> küçük </a:t>
            </a:r>
            <a:r>
              <a:rPr lang="tr-TR" dirty="0" err="1" smtClean="0"/>
              <a:t>pelvis</a:t>
            </a:r>
            <a:r>
              <a:rPr lang="tr-TR" dirty="0" smtClean="0"/>
              <a:t> dışına ulaşmış</a:t>
            </a:r>
          </a:p>
          <a:p>
            <a:pPr>
              <a:buNone/>
            </a:pPr>
            <a:r>
              <a:rPr lang="tr-TR" dirty="0" err="1" smtClean="0"/>
              <a:t>EvreIVa</a:t>
            </a:r>
            <a:r>
              <a:rPr lang="tr-TR" dirty="0" smtClean="0"/>
              <a:t>: </a:t>
            </a:r>
            <a:r>
              <a:rPr lang="tr-TR" dirty="0" err="1" smtClean="0"/>
              <a:t>Karsinom</a:t>
            </a:r>
            <a:r>
              <a:rPr lang="tr-TR" dirty="0" smtClean="0"/>
              <a:t> komşu organlara yayılmış</a:t>
            </a:r>
          </a:p>
          <a:p>
            <a:pPr>
              <a:buNone/>
            </a:pPr>
            <a:r>
              <a:rPr lang="tr-TR" dirty="0" err="1" smtClean="0"/>
              <a:t>EvreIVb</a:t>
            </a:r>
            <a:r>
              <a:rPr lang="tr-TR" dirty="0" smtClean="0"/>
              <a:t>: </a:t>
            </a:r>
            <a:r>
              <a:rPr lang="tr-TR" dirty="0" err="1" smtClean="0"/>
              <a:t>Karsinom</a:t>
            </a:r>
            <a:r>
              <a:rPr lang="tr-TR" dirty="0" smtClean="0"/>
              <a:t> uzak organlara yayılmış</a:t>
            </a:r>
          </a:p>
          <a:p>
            <a:pPr>
              <a:buNone/>
            </a:pPr>
            <a:endParaRPr lang="tr-TR"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764704"/>
            <a:ext cx="8640960" cy="5832648"/>
          </a:xfrm>
        </p:spPr>
        <p:txBody>
          <a:bodyPr/>
          <a:lstStyle/>
          <a:p>
            <a:pPr>
              <a:buNone/>
            </a:pPr>
            <a:r>
              <a:rPr lang="tr-TR" dirty="0" smtClean="0">
                <a:solidFill>
                  <a:srgbClr val="FF0000"/>
                </a:solidFill>
              </a:rPr>
              <a:t>Klinik Görünüm:</a:t>
            </a:r>
          </a:p>
          <a:p>
            <a:pPr>
              <a:buNone/>
            </a:pPr>
            <a:r>
              <a:rPr lang="tr-TR" dirty="0" err="1" smtClean="0"/>
              <a:t>İnvaziv</a:t>
            </a:r>
            <a:r>
              <a:rPr lang="tr-TR" dirty="0" smtClean="0"/>
              <a:t> </a:t>
            </a:r>
            <a:r>
              <a:rPr lang="tr-TR" dirty="0" err="1" smtClean="0"/>
              <a:t>vajinal</a:t>
            </a:r>
            <a:r>
              <a:rPr lang="tr-TR" dirty="0" smtClean="0"/>
              <a:t> kanserin en sık belirtisi ağrısız </a:t>
            </a:r>
            <a:r>
              <a:rPr lang="tr-TR" dirty="0" err="1" smtClean="0"/>
              <a:t>vajinal</a:t>
            </a:r>
            <a:r>
              <a:rPr lang="tr-TR" dirty="0" smtClean="0"/>
              <a:t> kanama ve akıntıdır. Kanama genellikle </a:t>
            </a:r>
            <a:r>
              <a:rPr lang="tr-TR" dirty="0" err="1" smtClean="0"/>
              <a:t>postmenopozal</a:t>
            </a:r>
            <a:r>
              <a:rPr lang="tr-TR" dirty="0" smtClean="0"/>
              <a:t> ve </a:t>
            </a:r>
            <a:r>
              <a:rPr lang="tr-TR" dirty="0" err="1" smtClean="0"/>
              <a:t>postkoitaldir</a:t>
            </a:r>
            <a:r>
              <a:rPr lang="tr-TR" dirty="0" smtClean="0"/>
              <a:t>. Kanserin vajinaya yayıldığı durumlarda alt </a:t>
            </a:r>
            <a:r>
              <a:rPr lang="tr-TR" dirty="0" err="1" smtClean="0"/>
              <a:t>pelvik</a:t>
            </a:r>
            <a:r>
              <a:rPr lang="tr-TR" dirty="0" smtClean="0"/>
              <a:t> bölgede ağrı olur. Mesane boynu vajinaya yakın olduğundan mesane ağrısı ve sık idrara çıkma erken ortaya çıkan bulgulardır. Hastalığın ilerlediği durumlarda yayıldığı </a:t>
            </a:r>
            <a:r>
              <a:rPr lang="tr-TR" dirty="0" err="1" smtClean="0"/>
              <a:t>oragan</a:t>
            </a:r>
            <a:r>
              <a:rPr lang="tr-TR" dirty="0" smtClean="0"/>
              <a:t> ile ilgili bulgular verir. </a:t>
            </a:r>
          </a:p>
          <a:p>
            <a:pPr>
              <a:buNone/>
            </a:pPr>
            <a:endParaRPr lang="tr-TR"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323528" y="764704"/>
            <a:ext cx="8363272" cy="5760640"/>
          </a:xfrm>
        </p:spPr>
        <p:txBody>
          <a:bodyPr/>
          <a:lstStyle/>
          <a:p>
            <a:pPr>
              <a:buNone/>
            </a:pPr>
            <a:r>
              <a:rPr lang="tr-TR" dirty="0" smtClean="0"/>
              <a:t>Tüm kadınlardan belirti ve bulguların süresi ve ciddiyeti konusunda bilgi alınmalıdır. </a:t>
            </a:r>
          </a:p>
          <a:p>
            <a:pPr>
              <a:buNone/>
            </a:pPr>
            <a:r>
              <a:rPr lang="tr-TR" dirty="0" err="1" smtClean="0"/>
              <a:t>Vajinal</a:t>
            </a:r>
            <a:r>
              <a:rPr lang="tr-TR" dirty="0" smtClean="0"/>
              <a:t> </a:t>
            </a:r>
            <a:r>
              <a:rPr lang="tr-TR" dirty="0" err="1" smtClean="0"/>
              <a:t>neoplazmın</a:t>
            </a:r>
            <a:r>
              <a:rPr lang="tr-TR" dirty="0" smtClean="0"/>
              <a:t> klinik tanısı, vajinanın gözle ve </a:t>
            </a:r>
            <a:r>
              <a:rPr lang="tr-TR" dirty="0" err="1" smtClean="0"/>
              <a:t>palpasyonla</a:t>
            </a:r>
            <a:r>
              <a:rPr lang="tr-TR" dirty="0" smtClean="0"/>
              <a:t> dikkatlice muayenesi ile konur. </a:t>
            </a:r>
            <a:r>
              <a:rPr lang="tr-TR" dirty="0" err="1" smtClean="0"/>
              <a:t>Pap</a:t>
            </a:r>
            <a:r>
              <a:rPr lang="tr-TR" dirty="0" smtClean="0"/>
              <a:t> </a:t>
            </a:r>
            <a:r>
              <a:rPr lang="tr-TR" dirty="0" err="1" smtClean="0"/>
              <a:t>smear</a:t>
            </a:r>
            <a:r>
              <a:rPr lang="tr-TR" dirty="0" smtClean="0"/>
              <a:t> </a:t>
            </a:r>
            <a:r>
              <a:rPr lang="tr-TR" dirty="0" err="1" smtClean="0"/>
              <a:t>squamoz</a:t>
            </a:r>
            <a:r>
              <a:rPr lang="tr-TR" dirty="0" smtClean="0"/>
              <a:t> hücreli </a:t>
            </a:r>
            <a:r>
              <a:rPr lang="tr-TR" dirty="0" err="1" smtClean="0"/>
              <a:t>karsinomanın</a:t>
            </a:r>
            <a:r>
              <a:rPr lang="tr-TR" dirty="0" smtClean="0"/>
              <a:t> tanılanmasında yardımcıdır fakat </a:t>
            </a:r>
            <a:r>
              <a:rPr lang="tr-TR" dirty="0" err="1" smtClean="0"/>
              <a:t>adenokarsinoma</a:t>
            </a:r>
            <a:r>
              <a:rPr lang="tr-TR" dirty="0" smtClean="0"/>
              <a:t> için değildir. Çünkü </a:t>
            </a:r>
            <a:r>
              <a:rPr lang="tr-TR" dirty="0" err="1" smtClean="0"/>
              <a:t>adenokarsinoma</a:t>
            </a:r>
            <a:r>
              <a:rPr lang="tr-TR" dirty="0" smtClean="0"/>
              <a:t> genellikle </a:t>
            </a:r>
            <a:r>
              <a:rPr lang="tr-TR" dirty="0" err="1" smtClean="0"/>
              <a:t>subepitelyaldir</a:t>
            </a:r>
            <a:r>
              <a:rPr lang="tr-TR" dirty="0" smtClean="0"/>
              <a:t>. Anormal </a:t>
            </a:r>
            <a:r>
              <a:rPr lang="tr-TR" dirty="0" err="1" smtClean="0"/>
              <a:t>vajinal</a:t>
            </a:r>
            <a:r>
              <a:rPr lang="tr-TR" dirty="0" smtClean="0"/>
              <a:t> alanlardan doğrudan biyopsi yapabilmek için </a:t>
            </a:r>
            <a:r>
              <a:rPr lang="tr-TR" dirty="0" err="1" smtClean="0"/>
              <a:t>kolposkopi</a:t>
            </a:r>
            <a:r>
              <a:rPr lang="tr-TR" dirty="0" smtClean="0"/>
              <a:t> özellikle yardımcıdır.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428604"/>
            <a:ext cx="8258204" cy="6143668"/>
          </a:xfrm>
        </p:spPr>
        <p:txBody>
          <a:bodyPr>
            <a:normAutofit fontScale="92500" lnSpcReduction="10000"/>
          </a:bodyPr>
          <a:lstStyle/>
          <a:p>
            <a:r>
              <a:rPr lang="tr-TR" dirty="0" smtClean="0"/>
              <a:t>Kişisel hijyen, özellikle vulva hijyeni konularında eğitimler verilmesi</a:t>
            </a:r>
          </a:p>
          <a:p>
            <a:r>
              <a:rPr lang="tr-TR" dirty="0" err="1" smtClean="0"/>
              <a:t>Serviksin</a:t>
            </a:r>
            <a:r>
              <a:rPr lang="tr-TR" dirty="0" smtClean="0"/>
              <a:t> </a:t>
            </a:r>
            <a:r>
              <a:rPr lang="tr-TR" dirty="0" err="1" smtClean="0"/>
              <a:t>preinvaziv</a:t>
            </a:r>
            <a:r>
              <a:rPr lang="tr-TR" dirty="0" smtClean="0"/>
              <a:t> lezyonlarının </a:t>
            </a:r>
            <a:r>
              <a:rPr lang="tr-TR" dirty="0" err="1" smtClean="0"/>
              <a:t>pap</a:t>
            </a:r>
            <a:r>
              <a:rPr lang="tr-TR" dirty="0" smtClean="0"/>
              <a:t> test ile erken dönemde ve kolayca tanılanmasının mümkün olduğu ve bu lezyonların tedavi şansının yüksek olduğunun vurgulanması</a:t>
            </a:r>
          </a:p>
          <a:p>
            <a:r>
              <a:rPr lang="tr-TR" dirty="0" smtClean="0"/>
              <a:t>HPV aşısı ile </a:t>
            </a:r>
            <a:r>
              <a:rPr lang="tr-TR" dirty="0" err="1" smtClean="0"/>
              <a:t>primer</a:t>
            </a:r>
            <a:r>
              <a:rPr lang="tr-TR" dirty="0" smtClean="0"/>
              <a:t> korunmanın sağlanması</a:t>
            </a:r>
          </a:p>
          <a:p>
            <a:endParaRPr lang="tr-TR" dirty="0" smtClean="0"/>
          </a:p>
          <a:p>
            <a:endParaRPr lang="tr-TR" dirty="0" smtClean="0"/>
          </a:p>
          <a:p>
            <a:pPr>
              <a:buNone/>
            </a:pPr>
            <a:r>
              <a:rPr lang="tr-TR" sz="3100" dirty="0" smtClean="0">
                <a:solidFill>
                  <a:srgbClr val="FF0000"/>
                </a:solidFill>
              </a:rPr>
              <a:t>(</a:t>
            </a:r>
            <a:r>
              <a:rPr lang="tr-TR" sz="3100" dirty="0" err="1" smtClean="0">
                <a:solidFill>
                  <a:srgbClr val="FF0000"/>
                </a:solidFill>
              </a:rPr>
              <a:t>Kuadrivalan</a:t>
            </a:r>
            <a:r>
              <a:rPr lang="tr-TR" sz="3100" dirty="0" smtClean="0">
                <a:solidFill>
                  <a:srgbClr val="FF0000"/>
                </a:solidFill>
              </a:rPr>
              <a:t> HPV aşısı, </a:t>
            </a:r>
            <a:r>
              <a:rPr lang="tr-TR" sz="3100" dirty="0" err="1" smtClean="0">
                <a:solidFill>
                  <a:srgbClr val="FF0000"/>
                </a:solidFill>
              </a:rPr>
              <a:t>HPV’nin</a:t>
            </a:r>
            <a:r>
              <a:rPr lang="tr-TR" sz="3100" dirty="0" smtClean="0">
                <a:solidFill>
                  <a:srgbClr val="FF0000"/>
                </a:solidFill>
              </a:rPr>
              <a:t> 6, 11, 16 ve 18 </a:t>
            </a:r>
            <a:r>
              <a:rPr lang="tr-TR" sz="3100" dirty="0" err="1" smtClean="0">
                <a:solidFill>
                  <a:srgbClr val="FF0000"/>
                </a:solidFill>
              </a:rPr>
              <a:t>genotiplerine</a:t>
            </a:r>
            <a:r>
              <a:rPr lang="tr-TR" sz="3100" dirty="0" smtClean="0">
                <a:solidFill>
                  <a:srgbClr val="FF0000"/>
                </a:solidFill>
              </a:rPr>
              <a:t> karşı geliştirilmiştir,</a:t>
            </a:r>
          </a:p>
          <a:p>
            <a:pPr>
              <a:buNone/>
            </a:pPr>
            <a:r>
              <a:rPr lang="tr-TR" sz="3100" dirty="0" err="1" smtClean="0">
                <a:solidFill>
                  <a:srgbClr val="FF0000"/>
                </a:solidFill>
              </a:rPr>
              <a:t>Bivalan</a:t>
            </a:r>
            <a:r>
              <a:rPr lang="tr-TR" sz="3100" dirty="0" smtClean="0">
                <a:solidFill>
                  <a:srgbClr val="FF0000"/>
                </a:solidFill>
              </a:rPr>
              <a:t> HPV  aşısı , </a:t>
            </a:r>
            <a:r>
              <a:rPr lang="tr-TR" sz="3100" dirty="0" err="1" smtClean="0">
                <a:solidFill>
                  <a:srgbClr val="FF0000"/>
                </a:solidFill>
              </a:rPr>
              <a:t>HPV’nin</a:t>
            </a:r>
            <a:r>
              <a:rPr lang="tr-TR" sz="3100" dirty="0" smtClean="0">
                <a:solidFill>
                  <a:srgbClr val="FF0000"/>
                </a:solidFill>
              </a:rPr>
              <a:t> 16 ve 18  </a:t>
            </a:r>
            <a:r>
              <a:rPr lang="tr-TR" sz="3100" dirty="0" err="1" smtClean="0">
                <a:solidFill>
                  <a:srgbClr val="FF0000"/>
                </a:solidFill>
              </a:rPr>
              <a:t>genotiplerine</a:t>
            </a:r>
            <a:r>
              <a:rPr lang="tr-TR" sz="3100" dirty="0" smtClean="0">
                <a:solidFill>
                  <a:srgbClr val="FF0000"/>
                </a:solidFill>
              </a:rPr>
              <a:t> karşı geliştirilmiştir.)</a:t>
            </a:r>
            <a:endParaRPr lang="tr-TR" sz="3100" dirty="0">
              <a:solidFill>
                <a:srgbClr val="FF0000"/>
              </a:solidFill>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764704"/>
            <a:ext cx="8640960" cy="5616624"/>
          </a:xfrm>
        </p:spPr>
        <p:txBody>
          <a:bodyPr>
            <a:normAutofit lnSpcReduction="10000"/>
          </a:bodyPr>
          <a:lstStyle/>
          <a:p>
            <a:pPr>
              <a:buNone/>
            </a:pPr>
            <a:r>
              <a:rPr lang="tr-TR" dirty="0" err="1" smtClean="0">
                <a:solidFill>
                  <a:srgbClr val="FF0000"/>
                </a:solidFill>
              </a:rPr>
              <a:t>Prognoz</a:t>
            </a:r>
            <a:r>
              <a:rPr lang="tr-TR" dirty="0" smtClean="0">
                <a:solidFill>
                  <a:srgbClr val="FF0000"/>
                </a:solidFill>
              </a:rPr>
              <a:t>:</a:t>
            </a:r>
          </a:p>
          <a:p>
            <a:pPr>
              <a:buNone/>
            </a:pPr>
            <a:r>
              <a:rPr lang="tr-TR" dirty="0" smtClean="0"/>
              <a:t>En önemli </a:t>
            </a:r>
            <a:r>
              <a:rPr lang="tr-TR" dirty="0" err="1" smtClean="0"/>
              <a:t>prognostik</a:t>
            </a:r>
            <a:r>
              <a:rPr lang="tr-TR" dirty="0" smtClean="0"/>
              <a:t> gösterge klinik evredir. Erken evre ve lenf </a:t>
            </a:r>
            <a:r>
              <a:rPr lang="tr-TR" dirty="0" err="1" smtClean="0"/>
              <a:t>nodlarının</a:t>
            </a:r>
            <a:r>
              <a:rPr lang="tr-TR" dirty="0" smtClean="0"/>
              <a:t> negatif olması </a:t>
            </a:r>
            <a:r>
              <a:rPr lang="tr-TR" dirty="0" err="1" smtClean="0"/>
              <a:t>prognozun</a:t>
            </a:r>
            <a:r>
              <a:rPr lang="tr-TR" dirty="0" smtClean="0"/>
              <a:t> iyi olacağını gösterir. </a:t>
            </a:r>
          </a:p>
          <a:p>
            <a:pPr>
              <a:buNone/>
            </a:pPr>
            <a:r>
              <a:rPr lang="tr-TR" dirty="0" smtClean="0">
                <a:solidFill>
                  <a:srgbClr val="FF0000"/>
                </a:solidFill>
              </a:rPr>
              <a:t>Tedavi: </a:t>
            </a:r>
            <a:r>
              <a:rPr lang="tr-TR" dirty="0" smtClean="0"/>
              <a:t>Lezyonun </a:t>
            </a:r>
            <a:r>
              <a:rPr lang="tr-TR" dirty="0" err="1" smtClean="0"/>
              <a:t>lokasyonu</a:t>
            </a:r>
            <a:r>
              <a:rPr lang="tr-TR" dirty="0" smtClean="0"/>
              <a:t>, boyutları ve tekli ya da çoklu yerleşimine göre tedavi planlanır. VAN I tedaviye gerek olmadan lezyon kaybolur. VAN II lazer ya da 5-Fu krem lezyonun üzerine uygulanır. </a:t>
            </a:r>
          </a:p>
          <a:p>
            <a:pPr>
              <a:buNone/>
            </a:pPr>
            <a:r>
              <a:rPr lang="tr-TR" b="1" dirty="0" smtClean="0"/>
              <a:t>Radyoterapi: </a:t>
            </a:r>
            <a:r>
              <a:rPr lang="tr-TR" dirty="0" smtClean="0"/>
              <a:t>Vajina kanserlerinde seçilen tedavi yöntemi genellikle radyoterapidir. Küçük </a:t>
            </a:r>
            <a:r>
              <a:rPr lang="tr-TR" dirty="0" err="1" smtClean="0"/>
              <a:t>yüzeyel</a:t>
            </a:r>
            <a:r>
              <a:rPr lang="tr-TR" dirty="0" smtClean="0"/>
              <a:t> tümörlerin tedavileri için </a:t>
            </a:r>
            <a:r>
              <a:rPr lang="tr-TR" dirty="0" err="1" smtClean="0"/>
              <a:t>brakiterapi</a:t>
            </a:r>
            <a:r>
              <a:rPr lang="tr-TR" dirty="0" smtClean="0"/>
              <a:t> yeterlidir. </a:t>
            </a:r>
            <a:endParaRPr lang="tr-TR"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836712"/>
            <a:ext cx="8568952" cy="5289451"/>
          </a:xfrm>
        </p:spPr>
        <p:txBody>
          <a:bodyPr>
            <a:normAutofit lnSpcReduction="10000"/>
          </a:bodyPr>
          <a:lstStyle/>
          <a:p>
            <a:pPr>
              <a:buNone/>
            </a:pPr>
            <a:r>
              <a:rPr lang="tr-TR" b="1" dirty="0" smtClean="0"/>
              <a:t>Komplikasyonlar:</a:t>
            </a:r>
          </a:p>
          <a:p>
            <a:pPr>
              <a:buNone/>
            </a:pPr>
            <a:r>
              <a:rPr lang="tr-TR" dirty="0" smtClean="0"/>
              <a:t>Vajinaya uygulanan radyoterapi kan elemanlarının kaybına, </a:t>
            </a:r>
            <a:r>
              <a:rPr lang="tr-TR" dirty="0" err="1" smtClean="0"/>
              <a:t>vajinal</a:t>
            </a:r>
            <a:r>
              <a:rPr lang="tr-TR" dirty="0" smtClean="0"/>
              <a:t> </a:t>
            </a:r>
            <a:r>
              <a:rPr lang="tr-TR" dirty="0" err="1" smtClean="0"/>
              <a:t>fibrozis</a:t>
            </a:r>
            <a:r>
              <a:rPr lang="tr-TR" dirty="0" smtClean="0"/>
              <a:t> ve </a:t>
            </a:r>
            <a:r>
              <a:rPr lang="tr-TR" dirty="0" err="1" smtClean="0"/>
              <a:t>skar</a:t>
            </a:r>
            <a:r>
              <a:rPr lang="tr-TR" dirty="0" smtClean="0"/>
              <a:t> dokusuna ve vajinada elastikiyet azalmasına neden olur. Bu etkiden dolayı cinsel ilişki zorlaşır. Seksüel yönden aktif hastalar devamlı ve düzenli cinsel ilişkiye (</a:t>
            </a:r>
            <a:r>
              <a:rPr lang="tr-TR" dirty="0" err="1" smtClean="0"/>
              <a:t>vajinal</a:t>
            </a:r>
            <a:r>
              <a:rPr lang="tr-TR" dirty="0" smtClean="0"/>
              <a:t> esnekliğe ve </a:t>
            </a:r>
            <a:r>
              <a:rPr lang="tr-TR" dirty="0" err="1" smtClean="0"/>
              <a:t>dilatasyona</a:t>
            </a:r>
            <a:r>
              <a:rPr lang="tr-TR" dirty="0" smtClean="0"/>
              <a:t> yardımcı olması için), seksüel yönden aktif olmayan hastalar ya da ilişkisi çok ağrılı olanlar </a:t>
            </a:r>
          </a:p>
          <a:p>
            <a:pPr>
              <a:buNone/>
            </a:pPr>
            <a:r>
              <a:rPr lang="tr-TR" dirty="0" smtClean="0"/>
              <a:t>ise östrojenli krem ve </a:t>
            </a:r>
            <a:r>
              <a:rPr lang="tr-TR" dirty="0" err="1" smtClean="0"/>
              <a:t>vajinal</a:t>
            </a:r>
            <a:r>
              <a:rPr lang="tr-TR" dirty="0" smtClean="0"/>
              <a:t> </a:t>
            </a:r>
            <a:r>
              <a:rPr lang="tr-TR" dirty="0" err="1" smtClean="0"/>
              <a:t>dilatör</a:t>
            </a:r>
            <a:r>
              <a:rPr lang="tr-TR" dirty="0" smtClean="0"/>
              <a:t> </a:t>
            </a:r>
          </a:p>
          <a:p>
            <a:pPr>
              <a:buNone/>
            </a:pPr>
            <a:r>
              <a:rPr lang="tr-TR" dirty="0" smtClean="0"/>
              <a:t>kullanmaya teşvik edilmelidir.  </a:t>
            </a:r>
            <a:endParaRPr lang="tr-TR"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764704"/>
            <a:ext cx="8640960" cy="5688632"/>
          </a:xfrm>
        </p:spPr>
        <p:txBody>
          <a:bodyPr/>
          <a:lstStyle/>
          <a:p>
            <a:pPr>
              <a:buNone/>
            </a:pPr>
            <a:r>
              <a:rPr lang="tr-TR" dirty="0" smtClean="0"/>
              <a:t>Radyoterapiye bağlı vulva ve kasık bölgesindeki deride </a:t>
            </a:r>
            <a:r>
              <a:rPr lang="tr-TR" dirty="0" err="1" smtClean="0"/>
              <a:t>desguamasyon</a:t>
            </a:r>
            <a:r>
              <a:rPr lang="tr-TR" dirty="0" smtClean="0"/>
              <a:t> görülebilir. </a:t>
            </a:r>
            <a:r>
              <a:rPr lang="tr-TR" dirty="0" err="1" smtClean="0"/>
              <a:t>Kortikosteroid</a:t>
            </a:r>
            <a:r>
              <a:rPr lang="tr-TR" dirty="0" smtClean="0"/>
              <a:t> ve antibiyotikli kremler, deri enfeksiyonunu önler. </a:t>
            </a:r>
          </a:p>
          <a:p>
            <a:pPr>
              <a:buNone/>
            </a:pPr>
            <a:r>
              <a:rPr lang="tr-TR" dirty="0" smtClean="0"/>
              <a:t>Rektum, mesane ve </a:t>
            </a:r>
            <a:r>
              <a:rPr lang="tr-TR" dirty="0" err="1" smtClean="0"/>
              <a:t>uretranın</a:t>
            </a:r>
            <a:r>
              <a:rPr lang="tr-TR" dirty="0" smtClean="0"/>
              <a:t> sıkı yakınlığı nedeni ile bu yapılara bağlı komplikasyonlar ortaya çıkar. Sistit, fistüller, darlıklar,  </a:t>
            </a:r>
            <a:r>
              <a:rPr lang="tr-TR" dirty="0" err="1" smtClean="0"/>
              <a:t>ülserasyon</a:t>
            </a:r>
            <a:r>
              <a:rPr lang="tr-TR" dirty="0" smtClean="0"/>
              <a:t>, ince barsak </a:t>
            </a:r>
            <a:r>
              <a:rPr lang="tr-TR" dirty="0" err="1" smtClean="0"/>
              <a:t>obstruksiyonu</a:t>
            </a:r>
            <a:r>
              <a:rPr lang="tr-TR" dirty="0" smtClean="0"/>
              <a:t> gibi komplikasyonlar görülebilir.  </a:t>
            </a:r>
            <a:endParaRPr lang="tr-TR"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692696"/>
            <a:ext cx="8568952" cy="5760640"/>
          </a:xfrm>
        </p:spPr>
        <p:txBody>
          <a:bodyPr/>
          <a:lstStyle/>
          <a:p>
            <a:pPr>
              <a:buNone/>
            </a:pPr>
            <a:r>
              <a:rPr lang="tr-TR" dirty="0" err="1" smtClean="0"/>
              <a:t>Pelvisin</a:t>
            </a:r>
            <a:r>
              <a:rPr lang="tr-TR" dirty="0" smtClean="0"/>
              <a:t> alt bölgesine radyoterapi alan kadınlarda deri bakımı:</a:t>
            </a:r>
          </a:p>
          <a:p>
            <a:pPr>
              <a:buNone/>
            </a:pPr>
            <a:r>
              <a:rPr lang="tr-TR" dirty="0" smtClean="0"/>
              <a:t>*Tedavi alanı hafif bir sabun ve ılık su ile yıkanır</a:t>
            </a:r>
          </a:p>
          <a:p>
            <a:pPr>
              <a:buNone/>
            </a:pPr>
            <a:r>
              <a:rPr lang="tr-TR" dirty="0" smtClean="0"/>
              <a:t>*Havlu ile ovularak derinin kurutulması yanlıştır</a:t>
            </a:r>
          </a:p>
          <a:p>
            <a:pPr>
              <a:buNone/>
            </a:pPr>
            <a:r>
              <a:rPr lang="tr-TR" dirty="0" smtClean="0"/>
              <a:t>*Krem, losyon ya da pudra tedavi alanına uygulanmaz</a:t>
            </a:r>
          </a:p>
          <a:p>
            <a:pPr>
              <a:buNone/>
            </a:pPr>
            <a:r>
              <a:rPr lang="tr-TR" dirty="0" smtClean="0"/>
              <a:t>*Deri </a:t>
            </a:r>
            <a:r>
              <a:rPr lang="tr-TR" dirty="0" err="1" smtClean="0"/>
              <a:t>traş</a:t>
            </a:r>
            <a:r>
              <a:rPr lang="tr-TR" dirty="0" smtClean="0"/>
              <a:t> edilmez</a:t>
            </a:r>
          </a:p>
          <a:p>
            <a:pPr>
              <a:buNone/>
            </a:pPr>
            <a:r>
              <a:rPr lang="tr-TR" dirty="0" smtClean="0"/>
              <a:t>*Eğer deride kızarıklık varsa doktorun önereceği </a:t>
            </a:r>
            <a:r>
              <a:rPr lang="tr-TR" dirty="0" err="1" smtClean="0"/>
              <a:t>kortikosteroid</a:t>
            </a:r>
            <a:r>
              <a:rPr lang="tr-TR" dirty="0" smtClean="0"/>
              <a:t> ya da antibiyotikli kremler önerilebilir. </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764704"/>
            <a:ext cx="8640960" cy="5760640"/>
          </a:xfrm>
        </p:spPr>
        <p:txBody>
          <a:bodyPr/>
          <a:lstStyle/>
          <a:p>
            <a:pPr>
              <a:buNone/>
            </a:pPr>
            <a:r>
              <a:rPr lang="tr-TR" b="1" dirty="0" smtClean="0"/>
              <a:t>Cerrahi:</a:t>
            </a:r>
          </a:p>
          <a:p>
            <a:pPr>
              <a:buNone/>
            </a:pPr>
            <a:r>
              <a:rPr lang="tr-TR" dirty="0" smtClean="0"/>
              <a:t>Vajinanın üst kısmındaki tümörler için radikal </a:t>
            </a:r>
            <a:r>
              <a:rPr lang="tr-TR" dirty="0" err="1" smtClean="0"/>
              <a:t>vajinektomi</a:t>
            </a:r>
            <a:r>
              <a:rPr lang="tr-TR" dirty="0" smtClean="0"/>
              <a:t> ve radikal </a:t>
            </a:r>
            <a:r>
              <a:rPr lang="tr-TR" dirty="0" err="1" smtClean="0"/>
              <a:t>histerektomi</a:t>
            </a:r>
            <a:r>
              <a:rPr lang="tr-TR" dirty="0" smtClean="0"/>
              <a:t> uygulanabilir. Radikal </a:t>
            </a:r>
            <a:r>
              <a:rPr lang="tr-TR" dirty="0" err="1" smtClean="0"/>
              <a:t>vajinektomi</a:t>
            </a:r>
            <a:r>
              <a:rPr lang="tr-TR" dirty="0" smtClean="0"/>
              <a:t> sonrası kadın, eğer seksüel yaşamını sürdürmek istiyorsa </a:t>
            </a:r>
            <a:r>
              <a:rPr lang="tr-TR" dirty="0" err="1" smtClean="0"/>
              <a:t>vajinal</a:t>
            </a:r>
            <a:r>
              <a:rPr lang="tr-TR" dirty="0" smtClean="0"/>
              <a:t> </a:t>
            </a:r>
            <a:r>
              <a:rPr lang="tr-TR" dirty="0" err="1" smtClean="0"/>
              <a:t>rekonstruksiyon</a:t>
            </a:r>
            <a:r>
              <a:rPr lang="tr-TR" dirty="0" smtClean="0"/>
              <a:t> yapılabilir. </a:t>
            </a:r>
          </a:p>
          <a:p>
            <a:pPr>
              <a:buNone/>
            </a:pPr>
            <a:r>
              <a:rPr lang="tr-TR" dirty="0" smtClean="0"/>
              <a:t>Evre </a:t>
            </a:r>
            <a:r>
              <a:rPr lang="tr-TR" dirty="0" err="1" smtClean="0"/>
              <a:t>Iva</a:t>
            </a:r>
            <a:r>
              <a:rPr lang="tr-TR" dirty="0" smtClean="0"/>
              <a:t> ya da tekrarlayan vakalar için özellikle </a:t>
            </a:r>
            <a:r>
              <a:rPr lang="tr-TR" dirty="0" err="1" smtClean="0"/>
              <a:t>rektovajinal</a:t>
            </a:r>
            <a:r>
              <a:rPr lang="tr-TR" dirty="0" smtClean="0"/>
              <a:t> ve </a:t>
            </a:r>
            <a:r>
              <a:rPr lang="tr-TR" dirty="0" err="1" smtClean="0"/>
              <a:t>vezikovajinal</a:t>
            </a:r>
            <a:r>
              <a:rPr lang="tr-TR" dirty="0" smtClean="0"/>
              <a:t> fistül varsa </a:t>
            </a:r>
            <a:r>
              <a:rPr lang="tr-TR" dirty="0" err="1" smtClean="0"/>
              <a:t>pelvik</a:t>
            </a:r>
            <a:r>
              <a:rPr lang="tr-TR" dirty="0" smtClean="0"/>
              <a:t> </a:t>
            </a:r>
            <a:r>
              <a:rPr lang="tr-TR" dirty="0" err="1" smtClean="0"/>
              <a:t>ekzantrasyon</a:t>
            </a:r>
            <a:r>
              <a:rPr lang="tr-TR" dirty="0" smtClean="0"/>
              <a:t> uygulanabilir.  </a:t>
            </a:r>
            <a:endParaRPr lang="tr-TR"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764704"/>
            <a:ext cx="8712968" cy="5760640"/>
          </a:xfrm>
        </p:spPr>
        <p:txBody>
          <a:bodyPr/>
          <a:lstStyle/>
          <a:p>
            <a:pPr>
              <a:buNone/>
            </a:pPr>
            <a:r>
              <a:rPr lang="tr-TR" b="1" dirty="0" smtClean="0"/>
              <a:t>Kemoterapi</a:t>
            </a:r>
          </a:p>
          <a:p>
            <a:pPr>
              <a:buNone/>
            </a:pPr>
            <a:r>
              <a:rPr lang="tr-TR" dirty="0" err="1" smtClean="0"/>
              <a:t>Metastatik</a:t>
            </a:r>
            <a:r>
              <a:rPr lang="tr-TR" dirty="0" smtClean="0"/>
              <a:t> ya da tekrarlayan </a:t>
            </a:r>
            <a:r>
              <a:rPr lang="tr-TR" dirty="0" err="1" smtClean="0"/>
              <a:t>vajinal</a:t>
            </a:r>
            <a:r>
              <a:rPr lang="tr-TR" dirty="0" smtClean="0"/>
              <a:t> kanserlerde cerrahi ve radyoterapi uygulanamadığı zaman kemoterapi tek seçenektir. </a:t>
            </a:r>
          </a:p>
          <a:p>
            <a:pPr>
              <a:buNone/>
            </a:pPr>
            <a:r>
              <a:rPr lang="tr-TR" dirty="0" smtClean="0">
                <a:solidFill>
                  <a:srgbClr val="FF0000"/>
                </a:solidFill>
              </a:rPr>
              <a:t>Semptom Kontrolü ve Destekleyici Bakım</a:t>
            </a:r>
          </a:p>
          <a:p>
            <a:pPr>
              <a:buNone/>
            </a:pPr>
            <a:r>
              <a:rPr lang="tr-TR" dirty="0" smtClean="0"/>
              <a:t>Evre III ve IV deki </a:t>
            </a:r>
            <a:r>
              <a:rPr lang="tr-TR" dirty="0" err="1" smtClean="0"/>
              <a:t>vajinal</a:t>
            </a:r>
            <a:r>
              <a:rPr lang="tr-TR" dirty="0" smtClean="0"/>
              <a:t> kanserlerde tekrarlama şansı yüksektir. İlerlemiş </a:t>
            </a:r>
            <a:r>
              <a:rPr lang="tr-TR" dirty="0" err="1" smtClean="0"/>
              <a:t>vajinal</a:t>
            </a:r>
            <a:r>
              <a:rPr lang="tr-TR" dirty="0" smtClean="0"/>
              <a:t> kanserlerde belirtiler tümörün </a:t>
            </a:r>
            <a:r>
              <a:rPr lang="tr-TR" dirty="0" err="1" smtClean="0"/>
              <a:t>lokasyonuna</a:t>
            </a:r>
            <a:r>
              <a:rPr lang="tr-TR" dirty="0" smtClean="0"/>
              <a:t> bağlıdır. Tümör ön </a:t>
            </a:r>
            <a:r>
              <a:rPr lang="tr-TR" dirty="0" err="1" smtClean="0"/>
              <a:t>vajinal</a:t>
            </a:r>
            <a:r>
              <a:rPr lang="tr-TR" dirty="0" smtClean="0"/>
              <a:t> duvara lokalize ise </a:t>
            </a:r>
            <a:r>
              <a:rPr lang="tr-TR" dirty="0" err="1" smtClean="0"/>
              <a:t>üriner</a:t>
            </a:r>
            <a:r>
              <a:rPr lang="tr-TR" dirty="0" smtClean="0"/>
              <a:t> problemler yaşanır. Eğer tümör </a:t>
            </a:r>
            <a:r>
              <a:rPr lang="tr-TR" dirty="0" err="1" smtClean="0"/>
              <a:t>posterior</a:t>
            </a:r>
            <a:r>
              <a:rPr lang="tr-TR" dirty="0" smtClean="0"/>
              <a:t> olarak büyümüş ise </a:t>
            </a:r>
            <a:r>
              <a:rPr lang="tr-TR" dirty="0" err="1" smtClean="0"/>
              <a:t>konstipasyon</a:t>
            </a:r>
            <a:r>
              <a:rPr lang="tr-TR" dirty="0" smtClean="0"/>
              <a:t> ve kanlı gaita ortaya çıkabilir. </a:t>
            </a:r>
            <a:endParaRPr lang="tr-TR"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VAJİNA KANSERİ</a:t>
            </a:r>
            <a:endParaRPr lang="tr-TR" dirty="0"/>
          </a:p>
        </p:txBody>
      </p:sp>
      <p:sp>
        <p:nvSpPr>
          <p:cNvPr id="3" name="2 İçerik Yer Tutucusu"/>
          <p:cNvSpPr>
            <a:spLocks noGrp="1"/>
          </p:cNvSpPr>
          <p:nvPr>
            <p:ph idx="1"/>
          </p:nvPr>
        </p:nvSpPr>
        <p:spPr>
          <a:xfrm>
            <a:off x="251520" y="692696"/>
            <a:ext cx="8640960" cy="5688632"/>
          </a:xfrm>
        </p:spPr>
        <p:txBody>
          <a:bodyPr/>
          <a:lstStyle/>
          <a:p>
            <a:pPr>
              <a:buNone/>
            </a:pPr>
            <a:r>
              <a:rPr lang="tr-TR" dirty="0" err="1" smtClean="0"/>
              <a:t>Vajinal</a:t>
            </a:r>
            <a:r>
              <a:rPr lang="tr-TR" dirty="0" smtClean="0"/>
              <a:t> kanser hastayı hem fiziksel hem de </a:t>
            </a:r>
            <a:r>
              <a:rPr lang="tr-TR" dirty="0" err="1" smtClean="0"/>
              <a:t>emosyonel</a:t>
            </a:r>
            <a:r>
              <a:rPr lang="tr-TR" dirty="0" smtClean="0"/>
              <a:t> olarak tehdit eder. Kanserin erken teşhisi için kadının düzenli jinekolojik kanserlere gelmesi teşvik edilmelidir. </a:t>
            </a:r>
            <a:endParaRPr lang="tr-TR"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lstStyle/>
          <a:p>
            <a:r>
              <a:rPr lang="tr-TR" dirty="0" smtClean="0"/>
              <a:t>TAŞKIN L (2016). Doğum ve Kadın Sağlığı Hemşireliği. XIII. Basım. </a:t>
            </a:r>
            <a:r>
              <a:rPr lang="tr-TR" i="1" dirty="0" smtClean="0"/>
              <a:t>Akademisyen Tıp </a:t>
            </a:r>
            <a:r>
              <a:rPr lang="tr-TR" i="1" dirty="0" err="1" smtClean="0"/>
              <a:t>Kitabevi</a:t>
            </a:r>
            <a:r>
              <a:rPr lang="tr-TR" dirty="0" smtClean="0"/>
              <a:t> </a:t>
            </a:r>
            <a:r>
              <a:rPr lang="tr-TR" smtClean="0"/>
              <a:t>Ankara.</a:t>
            </a:r>
            <a:endParaRPr lang="tr-TR" smtClean="0">
              <a:hlinkClick r:id="rId2"/>
            </a:endParaRPr>
          </a:p>
          <a:p>
            <a:r>
              <a:rPr lang="tr-TR" dirty="0" smtClean="0">
                <a:hlinkClick r:id="rId2"/>
              </a:rPr>
              <a:t>http://ketem.org/istatistik.</a:t>
            </a:r>
            <a:r>
              <a:rPr lang="tr-TR" dirty="0" err="1" smtClean="0">
                <a:hlinkClick r:id="rId2"/>
              </a:rPr>
              <a:t>php</a:t>
            </a:r>
            <a:endParaRPr lang="tr-TR" dirty="0" smtClean="0"/>
          </a:p>
          <a:p>
            <a:r>
              <a:rPr lang="tr-TR" dirty="0" smtClean="0">
                <a:solidFill>
                  <a:schemeClr val="tx1">
                    <a:lumMod val="50000"/>
                    <a:lumOff val="50000"/>
                  </a:schemeClr>
                </a:solidFill>
                <a:hlinkClick r:id="rId3"/>
              </a:rPr>
              <a:t>http://www.</a:t>
            </a:r>
            <a:r>
              <a:rPr lang="tr-TR" dirty="0" err="1" smtClean="0">
                <a:solidFill>
                  <a:schemeClr val="tx1">
                    <a:lumMod val="50000"/>
                    <a:lumOff val="50000"/>
                  </a:schemeClr>
                </a:solidFill>
                <a:hlinkClick r:id="rId3"/>
              </a:rPr>
              <a:t>burclab</a:t>
            </a:r>
            <a:r>
              <a:rPr lang="tr-TR" dirty="0" smtClean="0">
                <a:solidFill>
                  <a:schemeClr val="tx1">
                    <a:lumMod val="50000"/>
                    <a:lumOff val="50000"/>
                  </a:schemeClr>
                </a:solidFill>
                <a:hlinkClick r:id="rId3"/>
              </a:rPr>
              <a:t>.com/tr/genetik/teknik-</a:t>
            </a:r>
            <a:r>
              <a:rPr lang="tr-TR" dirty="0" err="1" smtClean="0">
                <a:solidFill>
                  <a:schemeClr val="tx1">
                    <a:lumMod val="50000"/>
                    <a:lumOff val="50000"/>
                  </a:schemeClr>
                </a:solidFill>
                <a:hlinkClick r:id="rId3"/>
              </a:rPr>
              <a:t>bultenler</a:t>
            </a:r>
            <a:r>
              <a:rPr lang="tr-TR" dirty="0" smtClean="0">
                <a:solidFill>
                  <a:schemeClr val="tx1">
                    <a:lumMod val="50000"/>
                    <a:lumOff val="50000"/>
                  </a:schemeClr>
                </a:solidFill>
                <a:hlinkClick r:id="rId3"/>
              </a:rPr>
              <a:t>/</a:t>
            </a:r>
            <a:r>
              <a:rPr lang="tr-TR" dirty="0" err="1" smtClean="0">
                <a:solidFill>
                  <a:schemeClr val="tx1">
                    <a:lumMod val="50000"/>
                    <a:lumOff val="50000"/>
                  </a:schemeClr>
                </a:solidFill>
                <a:hlinkClick r:id="rId3"/>
              </a:rPr>
              <a:t>hpv</a:t>
            </a:r>
            <a:r>
              <a:rPr lang="tr-TR" dirty="0" smtClean="0">
                <a:solidFill>
                  <a:schemeClr val="tx1">
                    <a:lumMod val="50000"/>
                    <a:lumOff val="50000"/>
                  </a:schemeClr>
                </a:solidFill>
                <a:hlinkClick r:id="rId3"/>
              </a:rPr>
              <a:t>-testi-</a:t>
            </a:r>
            <a:r>
              <a:rPr lang="tr-TR" dirty="0" err="1" smtClean="0">
                <a:solidFill>
                  <a:schemeClr val="tx1">
                    <a:lumMod val="50000"/>
                    <a:lumOff val="50000"/>
                  </a:schemeClr>
                </a:solidFill>
                <a:hlinkClick r:id="rId3"/>
              </a:rPr>
              <a:t>kondilom</a:t>
            </a:r>
            <a:endParaRPr lang="tr-TR" dirty="0" smtClean="0">
              <a:solidFill>
                <a:schemeClr val="tx1">
                  <a:lumMod val="50000"/>
                  <a:lumOff val="50000"/>
                </a:schemeClr>
              </a:solidFill>
            </a:endParaRPr>
          </a:p>
          <a:p>
            <a:endParaRPr lang="tr-TR" dirty="0" smtClean="0">
              <a:solidFill>
                <a:schemeClr val="tx1">
                  <a:lumMod val="50000"/>
                  <a:lumOff val="50000"/>
                </a:schemeClr>
              </a:solidFill>
            </a:endParaRPr>
          </a:p>
          <a:p>
            <a:endParaRPr lang="tr-TR" dirty="0" smtClean="0"/>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lstStyle/>
          <a:p>
            <a:pPr>
              <a:buNone/>
            </a:pPr>
            <a:r>
              <a:rPr lang="tr-TR" dirty="0" err="1" smtClean="0">
                <a:solidFill>
                  <a:srgbClr val="FF0000"/>
                </a:solidFill>
              </a:rPr>
              <a:t>Patofizyoloji</a:t>
            </a:r>
            <a:r>
              <a:rPr lang="tr-TR" dirty="0" smtClean="0">
                <a:solidFill>
                  <a:srgbClr val="FF0000"/>
                </a:solidFill>
              </a:rPr>
              <a:t>:</a:t>
            </a:r>
          </a:p>
          <a:p>
            <a:pPr>
              <a:buNone/>
            </a:pPr>
            <a:r>
              <a:rPr lang="tr-TR" dirty="0" err="1" smtClean="0"/>
              <a:t>Serviks</a:t>
            </a:r>
            <a:r>
              <a:rPr lang="tr-TR" dirty="0" smtClean="0"/>
              <a:t> tümörlerinin %80-90’ı </a:t>
            </a:r>
            <a:r>
              <a:rPr lang="tr-TR" dirty="0" err="1" smtClean="0"/>
              <a:t>squamoz</a:t>
            </a:r>
            <a:r>
              <a:rPr lang="tr-TR" dirty="0" smtClean="0"/>
              <a:t> hücreli </a:t>
            </a:r>
            <a:r>
              <a:rPr lang="tr-TR" dirty="0" err="1" smtClean="0"/>
              <a:t>karsinom</a:t>
            </a:r>
            <a:r>
              <a:rPr lang="tr-TR" dirty="0" smtClean="0"/>
              <a:t>, %11-20’si </a:t>
            </a:r>
            <a:r>
              <a:rPr lang="tr-TR" dirty="0" err="1" smtClean="0"/>
              <a:t>adenokarsinomdur</a:t>
            </a:r>
            <a:r>
              <a:rPr lang="tr-TR" dirty="0" smtClean="0"/>
              <a:t>. </a:t>
            </a:r>
            <a:r>
              <a:rPr lang="tr-TR" dirty="0" err="1" smtClean="0"/>
              <a:t>Squamoz</a:t>
            </a:r>
            <a:r>
              <a:rPr lang="tr-TR" dirty="0" smtClean="0"/>
              <a:t> </a:t>
            </a:r>
            <a:r>
              <a:rPr lang="tr-TR" dirty="0" err="1" smtClean="0"/>
              <a:t>karsinom</a:t>
            </a:r>
            <a:r>
              <a:rPr lang="tr-TR" dirty="0" smtClean="0"/>
              <a:t>, </a:t>
            </a:r>
            <a:r>
              <a:rPr lang="tr-TR" dirty="0" err="1" smtClean="0"/>
              <a:t>serviksin</a:t>
            </a:r>
            <a:r>
              <a:rPr lang="tr-TR" dirty="0" smtClean="0"/>
              <a:t> yüzeyini örten </a:t>
            </a:r>
            <a:r>
              <a:rPr lang="tr-TR" dirty="0" err="1" smtClean="0"/>
              <a:t>squamoz</a:t>
            </a:r>
            <a:r>
              <a:rPr lang="tr-TR" dirty="0" smtClean="0"/>
              <a:t> </a:t>
            </a:r>
            <a:r>
              <a:rPr lang="tr-TR" dirty="0" err="1" smtClean="0"/>
              <a:t>epitel</a:t>
            </a:r>
            <a:r>
              <a:rPr lang="tr-TR" dirty="0" smtClean="0"/>
              <a:t> (yassı) ile </a:t>
            </a:r>
            <a:r>
              <a:rPr lang="tr-TR" dirty="0" err="1" smtClean="0"/>
              <a:t>sevikal</a:t>
            </a:r>
            <a:r>
              <a:rPr lang="tr-TR" dirty="0" smtClean="0"/>
              <a:t> kanalın iç yüzeyini örten </a:t>
            </a:r>
            <a:r>
              <a:rPr lang="tr-TR" dirty="0" err="1" smtClean="0"/>
              <a:t>kolumnar</a:t>
            </a:r>
            <a:r>
              <a:rPr lang="tr-TR" dirty="0" smtClean="0"/>
              <a:t> (silindirik) </a:t>
            </a:r>
            <a:r>
              <a:rPr lang="tr-TR" dirty="0" err="1" smtClean="0"/>
              <a:t>epitelin</a:t>
            </a:r>
            <a:r>
              <a:rPr lang="tr-TR" dirty="0" smtClean="0"/>
              <a:t> birleştiği sınır olan </a:t>
            </a:r>
            <a:r>
              <a:rPr lang="tr-TR" dirty="0" err="1" smtClean="0"/>
              <a:t>ekstrenel</a:t>
            </a:r>
            <a:r>
              <a:rPr lang="tr-TR" dirty="0" smtClean="0"/>
              <a:t> </a:t>
            </a:r>
            <a:r>
              <a:rPr lang="tr-TR" dirty="0" err="1" smtClean="0"/>
              <a:t>os</a:t>
            </a:r>
            <a:r>
              <a:rPr lang="tr-TR" dirty="0" smtClean="0"/>
              <a:t> çevresinde lokalize olur. </a:t>
            </a:r>
            <a:r>
              <a:rPr lang="tr-TR" dirty="0" err="1" smtClean="0"/>
              <a:t>Serviksin</a:t>
            </a:r>
            <a:r>
              <a:rPr lang="tr-TR" dirty="0" smtClean="0"/>
              <a:t> </a:t>
            </a:r>
            <a:r>
              <a:rPr lang="tr-TR" dirty="0" err="1" smtClean="0"/>
              <a:t>adenokarsinomu</a:t>
            </a:r>
            <a:r>
              <a:rPr lang="tr-TR" dirty="0" smtClean="0"/>
              <a:t> ise </a:t>
            </a:r>
            <a:r>
              <a:rPr lang="tr-TR" dirty="0" err="1" smtClean="0"/>
              <a:t>servikal</a:t>
            </a:r>
            <a:r>
              <a:rPr lang="tr-TR" dirty="0" smtClean="0"/>
              <a:t> </a:t>
            </a:r>
            <a:r>
              <a:rPr lang="tr-TR" dirty="0" err="1" smtClean="0"/>
              <a:t>glandları</a:t>
            </a:r>
            <a:r>
              <a:rPr lang="tr-TR" dirty="0" smtClean="0"/>
              <a:t> içine alır ve daha çok genç kadınlarda görülür. </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214422"/>
          </a:xfrm>
        </p:spPr>
        <p:txBody>
          <a:bodyPr/>
          <a:lstStyle/>
          <a:p>
            <a:r>
              <a:rPr lang="tr-TR" dirty="0" smtClean="0">
                <a:solidFill>
                  <a:srgbClr val="FF0000"/>
                </a:solidFill>
                <a:effectLst>
                  <a:outerShdw blurRad="38100" dist="38100" dir="2700000" algn="tl">
                    <a:srgbClr val="000000">
                      <a:alpha val="43137"/>
                    </a:srgbClr>
                  </a:outerShdw>
                </a:effectLst>
              </a:rPr>
              <a:t>PREİNVAZİV SERVİKAL KANSER</a:t>
            </a:r>
            <a:endParaRPr lang="tr-TR"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1214422"/>
            <a:ext cx="8401080" cy="4911741"/>
          </a:xfrm>
        </p:spPr>
        <p:txBody>
          <a:bodyPr>
            <a:normAutofit fontScale="92500"/>
          </a:bodyPr>
          <a:lstStyle/>
          <a:p>
            <a:pPr>
              <a:buNone/>
            </a:pPr>
            <a:r>
              <a:rPr lang="tr-TR" dirty="0" err="1" smtClean="0"/>
              <a:t>Servikal</a:t>
            </a:r>
            <a:r>
              <a:rPr lang="tr-TR" dirty="0" smtClean="0"/>
              <a:t> </a:t>
            </a:r>
            <a:r>
              <a:rPr lang="tr-TR" dirty="0" err="1" smtClean="0"/>
              <a:t>İntraepitelyal</a:t>
            </a:r>
            <a:r>
              <a:rPr lang="tr-TR" dirty="0" smtClean="0"/>
              <a:t> </a:t>
            </a:r>
            <a:r>
              <a:rPr lang="tr-TR" dirty="0" err="1" smtClean="0"/>
              <a:t>Neoplazi</a:t>
            </a:r>
            <a:r>
              <a:rPr lang="tr-TR" dirty="0" smtClean="0"/>
              <a:t> (CIN) ya da </a:t>
            </a:r>
            <a:r>
              <a:rPr lang="tr-TR" dirty="0" err="1" smtClean="0"/>
              <a:t>preinvaziv</a:t>
            </a:r>
            <a:r>
              <a:rPr lang="tr-TR" dirty="0" smtClean="0"/>
              <a:t> </a:t>
            </a:r>
            <a:r>
              <a:rPr lang="tr-TR" dirty="0" err="1" smtClean="0"/>
              <a:t>neoplazi</a:t>
            </a:r>
            <a:r>
              <a:rPr lang="tr-TR" dirty="0" smtClean="0"/>
              <a:t>, </a:t>
            </a:r>
            <a:r>
              <a:rPr lang="tr-TR" dirty="0" err="1" smtClean="0"/>
              <a:t>serviksin</a:t>
            </a:r>
            <a:r>
              <a:rPr lang="tr-TR" dirty="0" smtClean="0"/>
              <a:t> erken dönemdeki anormallik-</a:t>
            </a:r>
            <a:r>
              <a:rPr lang="tr-TR" dirty="0" err="1" smtClean="0"/>
              <a:t>lerini</a:t>
            </a:r>
            <a:r>
              <a:rPr lang="tr-TR" dirty="0" smtClean="0"/>
              <a:t> açıklamak için kullanılan bir terimdir. </a:t>
            </a:r>
            <a:r>
              <a:rPr lang="tr-TR" dirty="0" err="1" smtClean="0"/>
              <a:t>Preinvaziv</a:t>
            </a:r>
            <a:r>
              <a:rPr lang="tr-TR" dirty="0" smtClean="0"/>
              <a:t> dönemde anormallik hücre ile sınırlıdır. </a:t>
            </a:r>
          </a:p>
          <a:p>
            <a:pPr>
              <a:buNone/>
            </a:pPr>
            <a:r>
              <a:rPr lang="tr-TR" b="1" dirty="0" smtClean="0"/>
              <a:t>CIN için ortalama yaş </a:t>
            </a:r>
            <a:r>
              <a:rPr lang="tr-TR" b="1" dirty="0" err="1" smtClean="0"/>
              <a:t>serviks</a:t>
            </a:r>
            <a:r>
              <a:rPr lang="tr-TR" b="1" dirty="0" smtClean="0"/>
              <a:t> </a:t>
            </a:r>
            <a:r>
              <a:rPr lang="tr-TR" b="1" dirty="0" err="1" smtClean="0"/>
              <a:t>invaziv</a:t>
            </a:r>
            <a:r>
              <a:rPr lang="tr-TR" b="1" dirty="0" smtClean="0"/>
              <a:t> kanser yaşından ortalama 10 yıl daha erkendir. </a:t>
            </a:r>
          </a:p>
          <a:p>
            <a:pPr>
              <a:buNone/>
            </a:pPr>
            <a:r>
              <a:rPr lang="tr-TR" dirty="0" smtClean="0"/>
              <a:t>Hücrelerdeki bozukluklar genellikle </a:t>
            </a:r>
            <a:r>
              <a:rPr lang="tr-TR" dirty="0" err="1" smtClean="0"/>
              <a:t>serviks</a:t>
            </a:r>
            <a:r>
              <a:rPr lang="tr-TR" dirty="0" smtClean="0"/>
              <a:t> </a:t>
            </a:r>
            <a:r>
              <a:rPr lang="tr-TR" dirty="0" err="1" smtClean="0"/>
              <a:t>ülserasyonuna</a:t>
            </a:r>
            <a:r>
              <a:rPr lang="tr-TR" dirty="0" smtClean="0"/>
              <a:t> yol açmadığından anormal </a:t>
            </a:r>
            <a:r>
              <a:rPr lang="tr-TR" dirty="0" err="1" smtClean="0"/>
              <a:t>uterus</a:t>
            </a:r>
            <a:r>
              <a:rPr lang="tr-TR" dirty="0" smtClean="0"/>
              <a:t> kanamalarına rastlanmaz, </a:t>
            </a:r>
            <a:r>
              <a:rPr lang="tr-TR" dirty="0" err="1" smtClean="0"/>
              <a:t>spekulum</a:t>
            </a:r>
            <a:r>
              <a:rPr lang="tr-TR" dirty="0" smtClean="0"/>
              <a:t> muayenesinde </a:t>
            </a:r>
            <a:r>
              <a:rPr lang="tr-TR" dirty="0" err="1" smtClean="0"/>
              <a:t>serviks</a:t>
            </a:r>
            <a:r>
              <a:rPr lang="tr-TR" dirty="0" smtClean="0"/>
              <a:t> sağlıklı sağlıklı görülür.</a:t>
            </a:r>
          </a:p>
          <a:p>
            <a:pPr>
              <a:buNone/>
            </a:pPr>
            <a:endParaRPr lang="tr-TR"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417638"/>
          </a:xfrm>
        </p:spPr>
        <p:txBody>
          <a:bodyPr/>
          <a:lstStyle/>
          <a:p>
            <a:r>
              <a:rPr lang="tr-TR" dirty="0" err="1" smtClean="0">
                <a:solidFill>
                  <a:srgbClr val="FF0000"/>
                </a:solidFill>
                <a:effectLst>
                  <a:outerShdw blurRad="38100" dist="38100" dir="2700000" algn="tl">
                    <a:srgbClr val="000000">
                      <a:alpha val="43137"/>
                    </a:srgbClr>
                  </a:outerShdw>
                </a:effectLst>
              </a:rPr>
              <a:t>Preinvaziv</a:t>
            </a:r>
            <a:r>
              <a:rPr lang="tr-TR" dirty="0" smtClean="0">
                <a:solidFill>
                  <a:srgbClr val="FF0000"/>
                </a:solidFill>
                <a:effectLst>
                  <a:outerShdw blurRad="38100" dist="38100" dir="2700000" algn="tl">
                    <a:srgbClr val="000000">
                      <a:alpha val="43137"/>
                    </a:srgbClr>
                  </a:outerShdw>
                </a:effectLst>
              </a:rPr>
              <a:t> </a:t>
            </a:r>
            <a:r>
              <a:rPr lang="tr-TR" dirty="0" err="1" smtClean="0">
                <a:solidFill>
                  <a:srgbClr val="FF0000"/>
                </a:solidFill>
                <a:effectLst>
                  <a:outerShdw blurRad="38100" dist="38100" dir="2700000" algn="tl">
                    <a:srgbClr val="000000">
                      <a:alpha val="43137"/>
                    </a:srgbClr>
                  </a:outerShdw>
                </a:effectLst>
              </a:rPr>
              <a:t>Servikal</a:t>
            </a:r>
            <a:r>
              <a:rPr lang="tr-TR" dirty="0" smtClean="0">
                <a:solidFill>
                  <a:srgbClr val="FF0000"/>
                </a:solidFill>
                <a:effectLst>
                  <a:outerShdw blurRad="38100" dist="38100" dir="2700000" algn="tl">
                    <a:srgbClr val="000000">
                      <a:alpha val="43137"/>
                    </a:srgbClr>
                  </a:outerShdw>
                </a:effectLst>
              </a:rPr>
              <a:t> Kanser</a:t>
            </a:r>
            <a:endParaRPr lang="tr-TR" dirty="0"/>
          </a:p>
        </p:txBody>
      </p:sp>
      <p:sp>
        <p:nvSpPr>
          <p:cNvPr id="3" name="2 İçerik Yer Tutucusu"/>
          <p:cNvSpPr>
            <a:spLocks noGrp="1"/>
          </p:cNvSpPr>
          <p:nvPr>
            <p:ph idx="1"/>
          </p:nvPr>
        </p:nvSpPr>
        <p:spPr>
          <a:xfrm>
            <a:off x="0" y="1071546"/>
            <a:ext cx="9144000" cy="5286412"/>
          </a:xfrm>
        </p:spPr>
        <p:txBody>
          <a:bodyPr>
            <a:normAutofit fontScale="92500" lnSpcReduction="10000"/>
          </a:bodyPr>
          <a:lstStyle/>
          <a:p>
            <a:pPr>
              <a:buNone/>
            </a:pPr>
            <a:r>
              <a:rPr lang="tr-TR" dirty="0" err="1" smtClean="0">
                <a:solidFill>
                  <a:srgbClr val="FF0000"/>
                </a:solidFill>
              </a:rPr>
              <a:t>Preinvaziv</a:t>
            </a:r>
            <a:r>
              <a:rPr lang="tr-TR" dirty="0" smtClean="0">
                <a:solidFill>
                  <a:srgbClr val="FF0000"/>
                </a:solidFill>
              </a:rPr>
              <a:t> </a:t>
            </a:r>
            <a:r>
              <a:rPr lang="tr-TR" dirty="0" err="1" smtClean="0">
                <a:solidFill>
                  <a:srgbClr val="FF0000"/>
                </a:solidFill>
              </a:rPr>
              <a:t>servikal</a:t>
            </a:r>
            <a:r>
              <a:rPr lang="tr-TR" dirty="0" smtClean="0">
                <a:solidFill>
                  <a:srgbClr val="FF0000"/>
                </a:solidFill>
              </a:rPr>
              <a:t> kanser sınıflaması:</a:t>
            </a:r>
          </a:p>
          <a:p>
            <a:pPr>
              <a:buNone/>
            </a:pPr>
            <a:r>
              <a:rPr lang="tr-TR" b="1" i="1" u="sng" dirty="0" smtClean="0"/>
              <a:t>CIN I Hafif </a:t>
            </a:r>
            <a:r>
              <a:rPr lang="tr-TR" b="1" i="1" u="sng" dirty="0" err="1" smtClean="0"/>
              <a:t>displazi</a:t>
            </a:r>
            <a:r>
              <a:rPr lang="tr-TR" b="1" i="1" u="sng" dirty="0" smtClean="0"/>
              <a:t>: </a:t>
            </a:r>
            <a:r>
              <a:rPr lang="tr-TR" dirty="0" err="1" smtClean="0"/>
              <a:t>epitelin</a:t>
            </a:r>
            <a:r>
              <a:rPr lang="tr-TR" dirty="0" smtClean="0"/>
              <a:t> 1/3’ünden daha azını içine alan </a:t>
            </a:r>
            <a:r>
              <a:rPr lang="tr-TR" dirty="0" err="1" smtClean="0"/>
              <a:t>neoplastik</a:t>
            </a:r>
            <a:r>
              <a:rPr lang="tr-TR" dirty="0" smtClean="0"/>
              <a:t> değişimler</a:t>
            </a:r>
          </a:p>
          <a:p>
            <a:pPr>
              <a:buNone/>
            </a:pPr>
            <a:r>
              <a:rPr lang="tr-TR" b="1" i="1" u="sng" dirty="0" smtClean="0"/>
              <a:t>CIN II Orta şiddette </a:t>
            </a:r>
            <a:r>
              <a:rPr lang="tr-TR" b="1" i="1" u="sng" dirty="0" err="1" smtClean="0"/>
              <a:t>displazi</a:t>
            </a:r>
            <a:r>
              <a:rPr lang="tr-TR" b="1" i="1" u="sng" dirty="0" smtClean="0"/>
              <a:t>: </a:t>
            </a:r>
            <a:r>
              <a:rPr lang="tr-TR" dirty="0" err="1" smtClean="0"/>
              <a:t>epitelin</a:t>
            </a:r>
            <a:r>
              <a:rPr lang="tr-TR" dirty="0" smtClean="0"/>
              <a:t> 2/3’ünü kapsayan </a:t>
            </a:r>
            <a:r>
              <a:rPr lang="tr-TR" dirty="0" err="1" smtClean="0"/>
              <a:t>neoplastik</a:t>
            </a:r>
            <a:r>
              <a:rPr lang="tr-TR" dirty="0" smtClean="0"/>
              <a:t> değişimler</a:t>
            </a:r>
          </a:p>
          <a:p>
            <a:pPr>
              <a:buNone/>
            </a:pPr>
            <a:r>
              <a:rPr lang="tr-TR" b="1" i="1" u="sng" dirty="0" smtClean="0"/>
              <a:t>CIN III  </a:t>
            </a:r>
            <a:r>
              <a:rPr lang="tr-TR" b="1" i="1" u="sng" dirty="0" err="1" smtClean="0"/>
              <a:t>şiddettli</a:t>
            </a:r>
            <a:r>
              <a:rPr lang="tr-TR" b="1" i="1" u="sng" dirty="0" smtClean="0"/>
              <a:t> </a:t>
            </a:r>
            <a:r>
              <a:rPr lang="tr-TR" b="1" i="1" u="sng" dirty="0" err="1" smtClean="0"/>
              <a:t>displazi</a:t>
            </a:r>
            <a:r>
              <a:rPr lang="tr-TR" b="1" i="1" u="sng" dirty="0" smtClean="0"/>
              <a:t> ya da </a:t>
            </a:r>
            <a:r>
              <a:rPr lang="tr-TR" b="1" i="1" u="sng" dirty="0" err="1" smtClean="0"/>
              <a:t>karsinoma</a:t>
            </a:r>
            <a:r>
              <a:rPr lang="tr-TR" b="1" i="1" u="sng" dirty="0" smtClean="0"/>
              <a:t> </a:t>
            </a:r>
            <a:r>
              <a:rPr lang="tr-TR" b="1" i="1" u="sng" dirty="0" err="1" smtClean="0"/>
              <a:t>insitu</a:t>
            </a:r>
            <a:r>
              <a:rPr lang="tr-TR" b="1" i="1" u="sng" dirty="0" smtClean="0"/>
              <a:t>: </a:t>
            </a:r>
            <a:r>
              <a:rPr lang="tr-TR" dirty="0" err="1" smtClean="0"/>
              <a:t>epitel</a:t>
            </a:r>
            <a:r>
              <a:rPr lang="tr-TR" dirty="0" smtClean="0"/>
              <a:t> kalınlığını tümü ile kapsayan </a:t>
            </a:r>
            <a:r>
              <a:rPr lang="tr-TR" dirty="0" err="1" smtClean="0"/>
              <a:t>neoplastik</a:t>
            </a:r>
            <a:r>
              <a:rPr lang="tr-TR" dirty="0" smtClean="0"/>
              <a:t> değişimler mevcut ancak </a:t>
            </a:r>
            <a:r>
              <a:rPr lang="tr-TR" dirty="0" err="1" smtClean="0"/>
              <a:t>stromaya</a:t>
            </a:r>
            <a:r>
              <a:rPr lang="tr-TR" dirty="0" smtClean="0"/>
              <a:t> </a:t>
            </a:r>
            <a:r>
              <a:rPr lang="tr-TR" dirty="0" err="1" smtClean="0"/>
              <a:t>invazyon</a:t>
            </a:r>
            <a:r>
              <a:rPr lang="tr-TR" dirty="0" smtClean="0"/>
              <a:t> ya da metastaz yoktur. </a:t>
            </a:r>
          </a:p>
          <a:p>
            <a:pPr>
              <a:buNone/>
            </a:pPr>
            <a:r>
              <a:rPr lang="tr-TR" dirty="0" smtClean="0"/>
              <a:t>(Tümörün </a:t>
            </a:r>
            <a:r>
              <a:rPr lang="tr-TR" dirty="0" err="1" smtClean="0"/>
              <a:t>intraepitelyal</a:t>
            </a:r>
            <a:r>
              <a:rPr lang="tr-TR" dirty="0" smtClean="0"/>
              <a:t> sınırlardan çıkıp </a:t>
            </a:r>
            <a:r>
              <a:rPr lang="tr-TR" dirty="0" err="1" smtClean="0"/>
              <a:t>serviks</a:t>
            </a:r>
            <a:r>
              <a:rPr lang="tr-TR" dirty="0" smtClean="0"/>
              <a:t> </a:t>
            </a:r>
            <a:r>
              <a:rPr lang="tr-TR" dirty="0" err="1" smtClean="0"/>
              <a:t>stromasına</a:t>
            </a:r>
            <a:r>
              <a:rPr lang="tr-TR" dirty="0" smtClean="0"/>
              <a:t> yayıldığı durumlara </a:t>
            </a:r>
            <a:r>
              <a:rPr lang="tr-TR" b="1" i="1" u="sng" dirty="0" err="1" smtClean="0"/>
              <a:t>invaziv</a:t>
            </a:r>
            <a:r>
              <a:rPr lang="tr-TR" b="1" i="1" u="sng" dirty="0" smtClean="0"/>
              <a:t> </a:t>
            </a:r>
            <a:r>
              <a:rPr lang="tr-TR" b="1" i="1" u="sng" dirty="0" err="1" smtClean="0"/>
              <a:t>karsinoma</a:t>
            </a:r>
            <a:r>
              <a:rPr lang="tr-TR" b="1" i="1" u="sng" dirty="0" smtClean="0"/>
              <a:t> </a:t>
            </a:r>
            <a:r>
              <a:rPr lang="tr-TR" dirty="0" smtClean="0"/>
              <a:t>denir.)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lstStyle/>
          <a:p>
            <a:r>
              <a:rPr lang="tr-TR" dirty="0" err="1" smtClean="0"/>
              <a:t>Serviks</a:t>
            </a:r>
            <a:r>
              <a:rPr lang="tr-TR" dirty="0" smtClean="0"/>
              <a:t> kanserinin oluşum evresinin uzun olduğu bilinmektedir. Çıplak gözle </a:t>
            </a:r>
            <a:r>
              <a:rPr lang="tr-TR" dirty="0" err="1" smtClean="0"/>
              <a:t>farkedilmeyen</a:t>
            </a:r>
            <a:r>
              <a:rPr lang="tr-TR" dirty="0" smtClean="0"/>
              <a:t> ve hiçbir belirtinin olmadığı dönemde </a:t>
            </a:r>
            <a:r>
              <a:rPr lang="tr-TR" dirty="0" err="1" smtClean="0"/>
              <a:t>epitel</a:t>
            </a:r>
            <a:r>
              <a:rPr lang="tr-TR" dirty="0" smtClean="0"/>
              <a:t> içinde başlayan patolojik değişimler (CIN) </a:t>
            </a:r>
            <a:r>
              <a:rPr lang="tr-TR" dirty="0" err="1" smtClean="0"/>
              <a:t>pap</a:t>
            </a:r>
            <a:r>
              <a:rPr lang="tr-TR" dirty="0" smtClean="0"/>
              <a:t> test ile kolaylıkla teşhis edilebilmektedir. </a:t>
            </a:r>
          </a:p>
          <a:p>
            <a:r>
              <a:rPr lang="tr-TR" dirty="0" err="1" smtClean="0"/>
              <a:t>Pap</a:t>
            </a:r>
            <a:r>
              <a:rPr lang="tr-TR" dirty="0" smtClean="0"/>
              <a:t> test basit ve ekonomik bir klinik testtir. Örnek almak kolaydır ve hastayı</a:t>
            </a:r>
          </a:p>
          <a:p>
            <a:pPr>
              <a:buNone/>
            </a:pPr>
            <a:r>
              <a:rPr lang="tr-TR" dirty="0" smtClean="0"/>
              <a:t> rahatsız etmez.</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500042"/>
            <a:ext cx="8715436" cy="5626121"/>
          </a:xfrm>
        </p:spPr>
        <p:txBody>
          <a:bodyPr>
            <a:normAutofit lnSpcReduction="10000"/>
          </a:bodyPr>
          <a:lstStyle/>
          <a:p>
            <a:r>
              <a:rPr lang="tr-TR" dirty="0" err="1" smtClean="0"/>
              <a:t>Pap</a:t>
            </a:r>
            <a:r>
              <a:rPr lang="tr-TR" dirty="0" smtClean="0"/>
              <a:t> test ile </a:t>
            </a:r>
            <a:r>
              <a:rPr lang="tr-TR" dirty="0" err="1" smtClean="0"/>
              <a:t>servikal</a:t>
            </a:r>
            <a:r>
              <a:rPr lang="tr-TR" dirty="0" smtClean="0"/>
              <a:t> </a:t>
            </a:r>
            <a:r>
              <a:rPr lang="tr-TR" dirty="0" err="1" smtClean="0"/>
              <a:t>neoplazilerin</a:t>
            </a:r>
            <a:r>
              <a:rPr lang="tr-TR" dirty="0" smtClean="0"/>
              <a:t> </a:t>
            </a:r>
          </a:p>
          <a:p>
            <a:pPr>
              <a:buNone/>
            </a:pPr>
            <a:r>
              <a:rPr lang="tr-TR" dirty="0" smtClean="0"/>
              <a:t>%90’ı erken dönemde teşhis edile-</a:t>
            </a:r>
          </a:p>
          <a:p>
            <a:pPr>
              <a:buNone/>
            </a:pPr>
            <a:r>
              <a:rPr lang="tr-TR" dirty="0" smtClean="0"/>
              <a:t>bilmektedir. Erken tanı </a:t>
            </a:r>
            <a:r>
              <a:rPr lang="tr-TR" dirty="0" err="1" smtClean="0"/>
              <a:t>servikal</a:t>
            </a:r>
            <a:r>
              <a:rPr lang="tr-TR" dirty="0" smtClean="0"/>
              <a:t> </a:t>
            </a:r>
          </a:p>
          <a:p>
            <a:pPr>
              <a:buNone/>
            </a:pPr>
            <a:r>
              <a:rPr lang="tr-TR" dirty="0" smtClean="0"/>
              <a:t>kanserde tedavi şansını hemen</a:t>
            </a:r>
          </a:p>
          <a:p>
            <a:pPr>
              <a:buNone/>
            </a:pPr>
            <a:r>
              <a:rPr lang="tr-TR" dirty="0" smtClean="0"/>
              <a:t> hemen %100’e çıkarırken, </a:t>
            </a:r>
            <a:r>
              <a:rPr lang="tr-TR" dirty="0" err="1" smtClean="0"/>
              <a:t>servikal</a:t>
            </a:r>
            <a:r>
              <a:rPr lang="tr-TR" dirty="0" smtClean="0"/>
              <a:t> kanser ile ilgili ölümleri de %50 azaltmaktadır. </a:t>
            </a:r>
          </a:p>
          <a:p>
            <a:pPr>
              <a:buNone/>
            </a:pPr>
            <a:r>
              <a:rPr lang="tr-TR" dirty="0" err="1" smtClean="0"/>
              <a:t>Smear</a:t>
            </a:r>
            <a:r>
              <a:rPr lang="tr-TR" dirty="0" smtClean="0"/>
              <a:t> sonucu </a:t>
            </a:r>
            <a:r>
              <a:rPr lang="tr-TR" dirty="0" err="1" smtClean="0"/>
              <a:t>SIL’e</a:t>
            </a:r>
            <a:r>
              <a:rPr lang="tr-TR" dirty="0" smtClean="0"/>
              <a:t> (</a:t>
            </a:r>
            <a:r>
              <a:rPr lang="tr-TR" dirty="0" err="1" smtClean="0"/>
              <a:t>squamoz</a:t>
            </a:r>
            <a:r>
              <a:rPr lang="tr-TR" dirty="0" smtClean="0"/>
              <a:t> </a:t>
            </a:r>
          </a:p>
          <a:p>
            <a:pPr>
              <a:buNone/>
            </a:pPr>
            <a:r>
              <a:rPr lang="tr-TR" dirty="0" err="1" smtClean="0"/>
              <a:t>intraepitelyal</a:t>
            </a:r>
            <a:r>
              <a:rPr lang="tr-TR" dirty="0" smtClean="0"/>
              <a:t> lezyon)</a:t>
            </a:r>
          </a:p>
          <a:p>
            <a:pPr>
              <a:buNone/>
            </a:pPr>
            <a:r>
              <a:rPr lang="tr-TR" dirty="0" smtClean="0"/>
              <a:t>işaret ediyorsa </a:t>
            </a:r>
            <a:r>
              <a:rPr lang="tr-TR" dirty="0" err="1" smtClean="0"/>
              <a:t>kolposkopi</a:t>
            </a:r>
            <a:r>
              <a:rPr lang="tr-TR" dirty="0" smtClean="0"/>
              <a:t> ve</a:t>
            </a:r>
          </a:p>
          <a:p>
            <a:pPr>
              <a:buNone/>
            </a:pPr>
            <a:r>
              <a:rPr lang="tr-TR" dirty="0" smtClean="0"/>
              <a:t> biyopsi yapılır.    </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071546"/>
          </a:xfrm>
        </p:spPr>
        <p:txBody>
          <a:bodyPr/>
          <a:lstStyle/>
          <a:p>
            <a:r>
              <a:rPr lang="tr-TR" dirty="0" err="1" smtClean="0">
                <a:solidFill>
                  <a:srgbClr val="FF0000"/>
                </a:solidFill>
                <a:effectLst>
                  <a:outerShdw blurRad="38100" dist="38100" dir="2700000" algn="tl">
                    <a:srgbClr val="000000">
                      <a:alpha val="43137"/>
                    </a:srgbClr>
                  </a:outerShdw>
                </a:effectLst>
              </a:rPr>
              <a:t>Preinvaziv</a:t>
            </a:r>
            <a:r>
              <a:rPr lang="tr-TR" dirty="0" smtClean="0">
                <a:solidFill>
                  <a:srgbClr val="FF0000"/>
                </a:solidFill>
                <a:effectLst>
                  <a:outerShdw blurRad="38100" dist="38100" dir="2700000" algn="tl">
                    <a:srgbClr val="000000">
                      <a:alpha val="43137"/>
                    </a:srgbClr>
                  </a:outerShdw>
                </a:effectLst>
              </a:rPr>
              <a:t> </a:t>
            </a:r>
            <a:r>
              <a:rPr lang="tr-TR" dirty="0" err="1" smtClean="0">
                <a:solidFill>
                  <a:srgbClr val="FF0000"/>
                </a:solidFill>
                <a:effectLst>
                  <a:outerShdw blurRad="38100" dist="38100" dir="2700000" algn="tl">
                    <a:srgbClr val="000000">
                      <a:alpha val="43137"/>
                    </a:srgbClr>
                  </a:outerShdw>
                </a:effectLst>
              </a:rPr>
              <a:t>Servikal</a:t>
            </a:r>
            <a:r>
              <a:rPr lang="tr-TR" dirty="0" smtClean="0">
                <a:solidFill>
                  <a:srgbClr val="FF0000"/>
                </a:solidFill>
                <a:effectLst>
                  <a:outerShdw blurRad="38100" dist="38100" dir="2700000" algn="tl">
                    <a:srgbClr val="000000">
                      <a:alpha val="43137"/>
                    </a:srgbClr>
                  </a:outerShdw>
                </a:effectLst>
              </a:rPr>
              <a:t> Kanser</a:t>
            </a:r>
            <a:endParaRPr lang="tr-TR" dirty="0"/>
          </a:p>
        </p:txBody>
      </p:sp>
      <p:sp>
        <p:nvSpPr>
          <p:cNvPr id="3" name="2 İçerik Yer Tutucusu"/>
          <p:cNvSpPr>
            <a:spLocks noGrp="1"/>
          </p:cNvSpPr>
          <p:nvPr>
            <p:ph idx="1"/>
          </p:nvPr>
        </p:nvSpPr>
        <p:spPr>
          <a:xfrm>
            <a:off x="457200" y="1000108"/>
            <a:ext cx="8229600" cy="5126055"/>
          </a:xfrm>
        </p:spPr>
        <p:txBody>
          <a:bodyPr/>
          <a:lstStyle/>
          <a:p>
            <a:pPr>
              <a:buNone/>
            </a:pPr>
            <a:r>
              <a:rPr lang="tr-TR" dirty="0" smtClean="0">
                <a:solidFill>
                  <a:srgbClr val="FF0000"/>
                </a:solidFill>
              </a:rPr>
              <a:t>Tedavi:</a:t>
            </a:r>
          </a:p>
          <a:p>
            <a:pPr>
              <a:buNone/>
            </a:pPr>
            <a:r>
              <a:rPr lang="tr-TR" dirty="0" err="1" smtClean="0"/>
              <a:t>Preinvaziv</a:t>
            </a:r>
            <a:r>
              <a:rPr lang="tr-TR" dirty="0" smtClean="0"/>
              <a:t> </a:t>
            </a:r>
            <a:r>
              <a:rPr lang="tr-TR" dirty="0" err="1" smtClean="0"/>
              <a:t>neoplaziler</a:t>
            </a:r>
            <a:r>
              <a:rPr lang="tr-TR" dirty="0" smtClean="0"/>
              <a:t>/</a:t>
            </a:r>
            <a:r>
              <a:rPr lang="tr-TR" dirty="0" err="1" smtClean="0"/>
              <a:t>SIL’ın</a:t>
            </a:r>
            <a:r>
              <a:rPr lang="tr-TR" dirty="0" smtClean="0"/>
              <a:t> tedavisi </a:t>
            </a:r>
            <a:r>
              <a:rPr lang="tr-TR" dirty="0" err="1" smtClean="0"/>
              <a:t>kriyocerrahi</a:t>
            </a:r>
            <a:r>
              <a:rPr lang="tr-TR" dirty="0" smtClean="0"/>
              <a:t>, lazer cerrahi ya da </a:t>
            </a:r>
            <a:r>
              <a:rPr lang="tr-TR" dirty="0" err="1" smtClean="0"/>
              <a:t>elektrokoter</a:t>
            </a:r>
            <a:r>
              <a:rPr lang="tr-TR" dirty="0" smtClean="0"/>
              <a:t> ile </a:t>
            </a:r>
            <a:r>
              <a:rPr lang="tr-TR" dirty="0" err="1" smtClean="0"/>
              <a:t>yüzeyel</a:t>
            </a:r>
            <a:r>
              <a:rPr lang="tr-TR" dirty="0" smtClean="0"/>
              <a:t> anormal hücrelerin yıkımı sağlanarak gerçekleştirilebilir. </a:t>
            </a:r>
            <a:r>
              <a:rPr lang="tr-TR" dirty="0" err="1" smtClean="0"/>
              <a:t>Kone</a:t>
            </a:r>
            <a:r>
              <a:rPr lang="tr-TR" dirty="0" smtClean="0"/>
              <a:t> biyopsi ve </a:t>
            </a:r>
            <a:r>
              <a:rPr lang="tr-TR" dirty="0" err="1" smtClean="0"/>
              <a:t>histerektomi</a:t>
            </a:r>
            <a:r>
              <a:rPr lang="tr-TR" dirty="0" smtClean="0"/>
              <a:t> diğer tedavi seçenekleridir. </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96908"/>
          </a:xfrm>
        </p:spPr>
        <p:txBody>
          <a:bodyPr/>
          <a:lstStyle/>
          <a:p>
            <a:r>
              <a:rPr lang="tr-TR" dirty="0" err="1" smtClean="0">
                <a:solidFill>
                  <a:srgbClr val="FF0000"/>
                </a:solidFill>
                <a:effectLst>
                  <a:outerShdw blurRad="38100" dist="38100" dir="2700000" algn="tl">
                    <a:srgbClr val="000000">
                      <a:alpha val="43137"/>
                    </a:srgbClr>
                  </a:outerShdw>
                </a:effectLst>
              </a:rPr>
              <a:t>Preinvaziv</a:t>
            </a:r>
            <a:r>
              <a:rPr lang="tr-TR" dirty="0" smtClean="0">
                <a:solidFill>
                  <a:srgbClr val="FF0000"/>
                </a:solidFill>
                <a:effectLst>
                  <a:outerShdw blurRad="38100" dist="38100" dir="2700000" algn="tl">
                    <a:srgbClr val="000000">
                      <a:alpha val="43137"/>
                    </a:srgbClr>
                  </a:outerShdw>
                </a:effectLst>
              </a:rPr>
              <a:t> </a:t>
            </a:r>
            <a:r>
              <a:rPr lang="tr-TR" dirty="0" err="1" smtClean="0">
                <a:solidFill>
                  <a:srgbClr val="FF0000"/>
                </a:solidFill>
                <a:effectLst>
                  <a:outerShdw blurRad="38100" dist="38100" dir="2700000" algn="tl">
                    <a:srgbClr val="000000">
                      <a:alpha val="43137"/>
                    </a:srgbClr>
                  </a:outerShdw>
                </a:effectLst>
              </a:rPr>
              <a:t>Servikal</a:t>
            </a:r>
            <a:r>
              <a:rPr lang="tr-TR" dirty="0" smtClean="0">
                <a:solidFill>
                  <a:srgbClr val="FF0000"/>
                </a:solidFill>
                <a:effectLst>
                  <a:outerShdw blurRad="38100" dist="38100" dir="2700000" algn="tl">
                    <a:srgbClr val="000000">
                      <a:alpha val="43137"/>
                    </a:srgbClr>
                  </a:outerShdw>
                </a:effectLst>
              </a:rPr>
              <a:t> Kanser</a:t>
            </a:r>
            <a:endParaRPr lang="tr-TR" dirty="0"/>
          </a:p>
        </p:txBody>
      </p:sp>
      <p:sp>
        <p:nvSpPr>
          <p:cNvPr id="3" name="2 İçerik Yer Tutucusu"/>
          <p:cNvSpPr>
            <a:spLocks noGrp="1"/>
          </p:cNvSpPr>
          <p:nvPr>
            <p:ph idx="1"/>
          </p:nvPr>
        </p:nvSpPr>
        <p:spPr>
          <a:xfrm>
            <a:off x="357158" y="1142984"/>
            <a:ext cx="8329642" cy="4983179"/>
          </a:xfrm>
        </p:spPr>
        <p:txBody>
          <a:bodyPr/>
          <a:lstStyle/>
          <a:p>
            <a:pPr>
              <a:buNone/>
            </a:pPr>
            <a:r>
              <a:rPr lang="tr-TR" dirty="0" smtClean="0">
                <a:solidFill>
                  <a:srgbClr val="FF0000"/>
                </a:solidFill>
              </a:rPr>
              <a:t>Hemşirelik Yaklaşımı:</a:t>
            </a:r>
          </a:p>
          <a:p>
            <a:pPr>
              <a:buNone/>
            </a:pPr>
            <a:r>
              <a:rPr lang="tr-TR" dirty="0" smtClean="0"/>
              <a:t>SIL tanısı alan hastalar için hemşirelik yaklaşımı daha çok eğitim üzerine odaklanmalıdır. </a:t>
            </a:r>
          </a:p>
          <a:p>
            <a:pPr>
              <a:buNone/>
            </a:pPr>
            <a:r>
              <a:rPr lang="tr-TR" dirty="0" err="1" smtClean="0"/>
              <a:t>SIL’ın</a:t>
            </a:r>
            <a:r>
              <a:rPr lang="tr-TR" dirty="0" smtClean="0"/>
              <a:t> kolay tedavi edilebilir bir durum olduğu hastaya açıklanır. </a:t>
            </a:r>
          </a:p>
          <a:p>
            <a:pPr>
              <a:buNone/>
            </a:pPr>
            <a:r>
              <a:rPr lang="tr-TR" dirty="0" smtClean="0"/>
              <a:t>Hasta </a:t>
            </a:r>
            <a:r>
              <a:rPr lang="tr-TR" dirty="0" err="1" smtClean="0"/>
              <a:t>anksiyete</a:t>
            </a:r>
            <a:r>
              <a:rPr lang="tr-TR" dirty="0" smtClean="0"/>
              <a:t> ve seksüel aktivitelerini yitireceği endişesi yaşayabilir. </a:t>
            </a:r>
          </a:p>
          <a:p>
            <a:pPr>
              <a:buNone/>
            </a:pPr>
            <a:r>
              <a:rPr lang="tr-TR" dirty="0" smtClean="0"/>
              <a:t>Hastaya tedavinin tipi, amacı, etkileri açıklanmalıdır.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SERVİKAL KANSER</a:t>
            </a:r>
            <a:endParaRPr lang="tr-TR" b="1" dirty="0">
              <a:solidFill>
                <a:srgbClr val="FF0000"/>
              </a:solidFill>
            </a:endParaRPr>
          </a:p>
        </p:txBody>
      </p:sp>
      <p:sp>
        <p:nvSpPr>
          <p:cNvPr id="3" name="2 İçerik Yer Tutucusu"/>
          <p:cNvSpPr>
            <a:spLocks noGrp="1"/>
          </p:cNvSpPr>
          <p:nvPr>
            <p:ph idx="1"/>
          </p:nvPr>
        </p:nvSpPr>
        <p:spPr>
          <a:xfrm>
            <a:off x="457200" y="1357298"/>
            <a:ext cx="8229600" cy="4768865"/>
          </a:xfrm>
        </p:spPr>
        <p:txBody>
          <a:bodyPr/>
          <a:lstStyle/>
          <a:p>
            <a:r>
              <a:rPr lang="tr-TR" dirty="0" smtClean="0"/>
              <a:t>Daha çok 30-55 yaş grubundaki kadınlarda görülmekler birlikte erken tanı yöntemleri ile erken devrede kolayca tanınabilmesi nedeniyle gittikçe genç yaştaki kadınlarda da görülmeye başlamıştır. </a:t>
            </a:r>
          </a:p>
          <a:p>
            <a:r>
              <a:rPr lang="tr-TR" dirty="0" err="1" smtClean="0"/>
              <a:t>Serviks</a:t>
            </a:r>
            <a:r>
              <a:rPr lang="tr-TR" dirty="0" smtClean="0"/>
              <a:t> fizik muayeneye, </a:t>
            </a:r>
          </a:p>
          <a:p>
            <a:r>
              <a:rPr lang="tr-TR" dirty="0" smtClean="0"/>
              <a:t>hücre ve doku analizine uygundur.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000108"/>
          </a:xfrm>
        </p:spPr>
        <p:txBody>
          <a:bodyPr/>
          <a:lstStyle/>
          <a:p>
            <a:r>
              <a:rPr lang="tr-TR" dirty="0" err="1" smtClean="0">
                <a:solidFill>
                  <a:srgbClr val="FF0000"/>
                </a:solidFill>
                <a:effectLst>
                  <a:outerShdw blurRad="38100" dist="38100" dir="2700000" algn="tl">
                    <a:srgbClr val="000000">
                      <a:alpha val="43137"/>
                    </a:srgbClr>
                  </a:outerShdw>
                </a:effectLst>
              </a:rPr>
              <a:t>Preinvaziv</a:t>
            </a:r>
            <a:r>
              <a:rPr lang="tr-TR" dirty="0" smtClean="0">
                <a:solidFill>
                  <a:srgbClr val="FF0000"/>
                </a:solidFill>
                <a:effectLst>
                  <a:outerShdw blurRad="38100" dist="38100" dir="2700000" algn="tl">
                    <a:srgbClr val="000000">
                      <a:alpha val="43137"/>
                    </a:srgbClr>
                  </a:outerShdw>
                </a:effectLst>
              </a:rPr>
              <a:t> </a:t>
            </a:r>
            <a:r>
              <a:rPr lang="tr-TR" dirty="0" err="1" smtClean="0">
                <a:solidFill>
                  <a:srgbClr val="FF0000"/>
                </a:solidFill>
                <a:effectLst>
                  <a:outerShdw blurRad="38100" dist="38100" dir="2700000" algn="tl">
                    <a:srgbClr val="000000">
                      <a:alpha val="43137"/>
                    </a:srgbClr>
                  </a:outerShdw>
                </a:effectLst>
              </a:rPr>
              <a:t>Servikal</a:t>
            </a:r>
            <a:r>
              <a:rPr lang="tr-TR" dirty="0" smtClean="0">
                <a:solidFill>
                  <a:srgbClr val="FF0000"/>
                </a:solidFill>
                <a:effectLst>
                  <a:outerShdw blurRad="38100" dist="38100" dir="2700000" algn="tl">
                    <a:srgbClr val="000000">
                      <a:alpha val="43137"/>
                    </a:srgbClr>
                  </a:outerShdw>
                </a:effectLst>
              </a:rPr>
              <a:t> Kanser</a:t>
            </a:r>
            <a:endParaRPr lang="tr-TR" dirty="0"/>
          </a:p>
        </p:txBody>
      </p:sp>
      <p:sp>
        <p:nvSpPr>
          <p:cNvPr id="3" name="2 İçerik Yer Tutucusu"/>
          <p:cNvSpPr>
            <a:spLocks noGrp="1"/>
          </p:cNvSpPr>
          <p:nvPr>
            <p:ph idx="1"/>
          </p:nvPr>
        </p:nvSpPr>
        <p:spPr>
          <a:xfrm>
            <a:off x="457200" y="928670"/>
            <a:ext cx="8229600" cy="5197493"/>
          </a:xfrm>
        </p:spPr>
        <p:txBody>
          <a:bodyPr/>
          <a:lstStyle/>
          <a:p>
            <a:r>
              <a:rPr lang="tr-TR" dirty="0" smtClean="0">
                <a:solidFill>
                  <a:srgbClr val="FF0000"/>
                </a:solidFill>
              </a:rPr>
              <a:t>Hemşirelik Yaklaşımı:</a:t>
            </a:r>
          </a:p>
          <a:p>
            <a:r>
              <a:rPr lang="tr-TR" dirty="0" smtClean="0"/>
              <a:t>Evdeki bakımı hakkında bilgi verilir. </a:t>
            </a:r>
          </a:p>
          <a:p>
            <a:r>
              <a:rPr lang="tr-TR" dirty="0" smtClean="0"/>
              <a:t>Duş, tampon ve cinsel ilişkiden en az 2-4 hafta kaçınması,</a:t>
            </a:r>
          </a:p>
          <a:p>
            <a:r>
              <a:rPr lang="tr-TR" dirty="0" smtClean="0"/>
              <a:t>Önerilen aralıklarla kontrole gelmesi önerilir. </a:t>
            </a:r>
          </a:p>
          <a:p>
            <a:r>
              <a:rPr lang="tr-TR" dirty="0" smtClean="0"/>
              <a:t>İşlem sonrası minimal </a:t>
            </a:r>
            <a:r>
              <a:rPr lang="tr-TR" dirty="0" err="1" smtClean="0"/>
              <a:t>vajinal</a:t>
            </a:r>
            <a:r>
              <a:rPr lang="tr-TR" dirty="0" smtClean="0"/>
              <a:t> akıntı ve kanamanın 1-2 hafta devam edeceği, eğer </a:t>
            </a:r>
            <a:r>
              <a:rPr lang="tr-TR" dirty="0" err="1" smtClean="0"/>
              <a:t>konizasyon</a:t>
            </a:r>
            <a:r>
              <a:rPr lang="tr-TR" dirty="0" smtClean="0"/>
              <a:t> yapılmışsa bu belirtilerin daha uzun süreceği açıklanır.</a:t>
            </a: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857232"/>
          </a:xfrm>
        </p:spPr>
        <p:txBody>
          <a:bodyPr>
            <a:normAutofit/>
          </a:bodyPr>
          <a:lstStyle/>
          <a:p>
            <a:r>
              <a:rPr lang="tr-TR" dirty="0" err="1" smtClean="0">
                <a:solidFill>
                  <a:srgbClr val="FF0000"/>
                </a:solidFill>
                <a:effectLst>
                  <a:outerShdw blurRad="38100" dist="38100" dir="2700000" algn="tl">
                    <a:srgbClr val="000000">
                      <a:alpha val="43137"/>
                    </a:srgbClr>
                  </a:outerShdw>
                </a:effectLst>
              </a:rPr>
              <a:t>Preinvaziv</a:t>
            </a:r>
            <a:r>
              <a:rPr lang="tr-TR" dirty="0" smtClean="0">
                <a:solidFill>
                  <a:srgbClr val="FF0000"/>
                </a:solidFill>
                <a:effectLst>
                  <a:outerShdw blurRad="38100" dist="38100" dir="2700000" algn="tl">
                    <a:srgbClr val="000000">
                      <a:alpha val="43137"/>
                    </a:srgbClr>
                  </a:outerShdw>
                </a:effectLst>
              </a:rPr>
              <a:t> </a:t>
            </a:r>
            <a:r>
              <a:rPr lang="tr-TR" dirty="0" err="1" smtClean="0">
                <a:solidFill>
                  <a:srgbClr val="FF0000"/>
                </a:solidFill>
                <a:effectLst>
                  <a:outerShdw blurRad="38100" dist="38100" dir="2700000" algn="tl">
                    <a:srgbClr val="000000">
                      <a:alpha val="43137"/>
                    </a:srgbClr>
                  </a:outerShdw>
                </a:effectLst>
              </a:rPr>
              <a:t>Servikal</a:t>
            </a:r>
            <a:r>
              <a:rPr lang="tr-TR" dirty="0" smtClean="0">
                <a:solidFill>
                  <a:srgbClr val="FF0000"/>
                </a:solidFill>
                <a:effectLst>
                  <a:outerShdw blurRad="38100" dist="38100" dir="2700000" algn="tl">
                    <a:srgbClr val="000000">
                      <a:alpha val="43137"/>
                    </a:srgbClr>
                  </a:outerShdw>
                </a:effectLst>
              </a:rPr>
              <a:t> Kanser</a:t>
            </a:r>
            <a:endParaRPr lang="tr-TR" dirty="0"/>
          </a:p>
        </p:txBody>
      </p:sp>
      <p:sp>
        <p:nvSpPr>
          <p:cNvPr id="3" name="2 İçerik Yer Tutucusu"/>
          <p:cNvSpPr>
            <a:spLocks noGrp="1"/>
          </p:cNvSpPr>
          <p:nvPr>
            <p:ph idx="1"/>
          </p:nvPr>
        </p:nvSpPr>
        <p:spPr>
          <a:xfrm>
            <a:off x="457200" y="857232"/>
            <a:ext cx="8229600" cy="5268931"/>
          </a:xfrm>
        </p:spPr>
        <p:txBody>
          <a:bodyPr/>
          <a:lstStyle/>
          <a:p>
            <a:r>
              <a:rPr lang="tr-TR" dirty="0" smtClean="0">
                <a:solidFill>
                  <a:srgbClr val="FF0000"/>
                </a:solidFill>
              </a:rPr>
              <a:t>Hemşirelik Yaklaşımı:</a:t>
            </a:r>
          </a:p>
          <a:p>
            <a:r>
              <a:rPr lang="tr-TR" dirty="0" err="1" smtClean="0"/>
              <a:t>Elektrokoterin</a:t>
            </a:r>
            <a:r>
              <a:rPr lang="tr-TR" dirty="0" smtClean="0"/>
              <a:t>, </a:t>
            </a:r>
            <a:r>
              <a:rPr lang="tr-TR" dirty="0" err="1" smtClean="0"/>
              <a:t>kriyocerrahinin</a:t>
            </a:r>
            <a:r>
              <a:rPr lang="tr-TR" dirty="0" smtClean="0"/>
              <a:t>, lazer terapi ve </a:t>
            </a:r>
            <a:r>
              <a:rPr lang="tr-TR" dirty="0" err="1" smtClean="0"/>
              <a:t>konizasyonun</a:t>
            </a:r>
            <a:r>
              <a:rPr lang="tr-TR" dirty="0" smtClean="0"/>
              <a:t> nadiren </a:t>
            </a:r>
            <a:r>
              <a:rPr lang="tr-TR" dirty="0" err="1" smtClean="0"/>
              <a:t>fertilite</a:t>
            </a:r>
            <a:r>
              <a:rPr lang="tr-TR" dirty="0" smtClean="0"/>
              <a:t> sorunu yaratabileceği açıklanır.</a:t>
            </a:r>
          </a:p>
          <a:p>
            <a:r>
              <a:rPr lang="tr-TR" dirty="0" smtClean="0"/>
              <a:t>Riskli davranışların azaltılarak sağlıklı davranışların geliştirilmesi yönünde eğitim yapılmalıdır. </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39784"/>
          </a:xfrm>
        </p:spPr>
        <p:txBody>
          <a:bodyPr/>
          <a:lstStyle/>
          <a:p>
            <a:r>
              <a:rPr lang="tr-TR" b="1" dirty="0" smtClean="0">
                <a:solidFill>
                  <a:srgbClr val="FF0000"/>
                </a:solidFill>
                <a:effectLst>
                  <a:outerShdw blurRad="38100" dist="38100" dir="2700000" algn="tl">
                    <a:srgbClr val="000000">
                      <a:alpha val="43137"/>
                    </a:srgbClr>
                  </a:outerShdw>
                </a:effectLst>
              </a:rPr>
              <a:t>İNVAZİF SERVİKAL KANSER</a:t>
            </a:r>
            <a:endParaRPr lang="tr-TR" b="1"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1142984"/>
            <a:ext cx="8229600" cy="4983179"/>
          </a:xfrm>
        </p:spPr>
        <p:txBody>
          <a:bodyPr>
            <a:normAutofit fontScale="92500" lnSpcReduction="10000"/>
          </a:bodyPr>
          <a:lstStyle/>
          <a:p>
            <a:pPr>
              <a:buNone/>
            </a:pPr>
            <a:r>
              <a:rPr lang="tr-TR" dirty="0" smtClean="0"/>
              <a:t>Tümörün </a:t>
            </a:r>
            <a:r>
              <a:rPr lang="tr-TR" dirty="0" err="1" smtClean="0"/>
              <a:t>intraepitelyal</a:t>
            </a:r>
            <a:r>
              <a:rPr lang="tr-TR" dirty="0" smtClean="0"/>
              <a:t> sınırlardan çıkıp </a:t>
            </a:r>
            <a:r>
              <a:rPr lang="tr-TR" dirty="0" err="1" smtClean="0"/>
              <a:t>serviks</a:t>
            </a:r>
            <a:r>
              <a:rPr lang="tr-TR" dirty="0" smtClean="0"/>
              <a:t> </a:t>
            </a:r>
            <a:r>
              <a:rPr lang="tr-TR" dirty="0" err="1" smtClean="0"/>
              <a:t>stromasına</a:t>
            </a:r>
            <a:r>
              <a:rPr lang="tr-TR" dirty="0" smtClean="0"/>
              <a:t> yayıldığı durumlara </a:t>
            </a:r>
            <a:r>
              <a:rPr lang="tr-TR" dirty="0" err="1" smtClean="0"/>
              <a:t>invazif</a:t>
            </a:r>
            <a:r>
              <a:rPr lang="tr-TR" dirty="0" smtClean="0"/>
              <a:t> </a:t>
            </a:r>
            <a:r>
              <a:rPr lang="tr-TR" dirty="0" err="1" smtClean="0"/>
              <a:t>servikal</a:t>
            </a:r>
            <a:r>
              <a:rPr lang="tr-TR" dirty="0" smtClean="0"/>
              <a:t> </a:t>
            </a:r>
            <a:r>
              <a:rPr lang="tr-TR" dirty="0" err="1" smtClean="0"/>
              <a:t>karsinoma</a:t>
            </a:r>
            <a:r>
              <a:rPr lang="tr-TR" dirty="0" smtClean="0"/>
              <a:t> denir. </a:t>
            </a:r>
            <a:r>
              <a:rPr lang="tr-TR" dirty="0" err="1" smtClean="0"/>
              <a:t>Serviks</a:t>
            </a:r>
            <a:r>
              <a:rPr lang="tr-TR" dirty="0" smtClean="0"/>
              <a:t> kanseri </a:t>
            </a:r>
            <a:r>
              <a:rPr lang="tr-TR" dirty="0" err="1" smtClean="0"/>
              <a:t>serviks</a:t>
            </a:r>
            <a:r>
              <a:rPr lang="tr-TR" dirty="0" smtClean="0"/>
              <a:t> </a:t>
            </a:r>
            <a:r>
              <a:rPr lang="tr-TR" dirty="0" err="1" smtClean="0"/>
              <a:t>stromasına</a:t>
            </a:r>
            <a:r>
              <a:rPr lang="tr-TR" dirty="0" smtClean="0"/>
              <a:t> yayıldıktan sonra kan ve lenf yolu ile ya da </a:t>
            </a:r>
            <a:r>
              <a:rPr lang="tr-TR" dirty="0" err="1" smtClean="0"/>
              <a:t>intraperitoneal</a:t>
            </a:r>
            <a:r>
              <a:rPr lang="tr-TR" dirty="0" smtClean="0"/>
              <a:t> </a:t>
            </a:r>
            <a:r>
              <a:rPr lang="tr-TR" dirty="0" err="1" smtClean="0"/>
              <a:t>implantasyon</a:t>
            </a:r>
            <a:r>
              <a:rPr lang="tr-TR" dirty="0" smtClean="0"/>
              <a:t> yolu ile metastazlar yapabilir. </a:t>
            </a:r>
          </a:p>
          <a:p>
            <a:pPr>
              <a:buNone/>
            </a:pPr>
            <a:r>
              <a:rPr lang="tr-TR" dirty="0" smtClean="0"/>
              <a:t>En yaygın yayılma yolu direk yayılmadır. Yayılım </a:t>
            </a:r>
            <a:r>
              <a:rPr lang="tr-TR" dirty="0" err="1" smtClean="0"/>
              <a:t>endoservşkste</a:t>
            </a:r>
            <a:r>
              <a:rPr lang="tr-TR" dirty="0" smtClean="0"/>
              <a:t> başlar ve tüm </a:t>
            </a:r>
            <a:r>
              <a:rPr lang="tr-TR" dirty="0" err="1" smtClean="0"/>
              <a:t>servikse</a:t>
            </a:r>
            <a:r>
              <a:rPr lang="tr-TR" dirty="0" smtClean="0"/>
              <a:t> ve diğer komşu alanlara yayılır. Lenf ve kan yolu ile akciğerlere, </a:t>
            </a:r>
            <a:r>
              <a:rPr lang="tr-TR" dirty="0" err="1" smtClean="0"/>
              <a:t>mediastinal</a:t>
            </a:r>
            <a:r>
              <a:rPr lang="tr-TR" dirty="0" smtClean="0"/>
              <a:t> ve </a:t>
            </a:r>
            <a:r>
              <a:rPr lang="tr-TR" dirty="0" err="1" smtClean="0"/>
              <a:t>supraklavikular</a:t>
            </a:r>
            <a:r>
              <a:rPr lang="tr-TR" dirty="0" smtClean="0"/>
              <a:t> </a:t>
            </a:r>
            <a:r>
              <a:rPr lang="tr-TR" dirty="0" err="1" smtClean="0"/>
              <a:t>nodlara</a:t>
            </a:r>
            <a:r>
              <a:rPr lang="tr-TR" dirty="0" smtClean="0"/>
              <a:t>, karaciğer ve kemiklere yayılım görülür. </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0"/>
            <a:ext cx="8401080" cy="1000108"/>
          </a:xfrm>
        </p:spPr>
        <p:txBody>
          <a:bodyPr>
            <a:normAutofit/>
          </a:bodyPr>
          <a:lstStyle/>
          <a:p>
            <a:r>
              <a:rPr lang="tr-TR" dirty="0" err="1" smtClean="0">
                <a:solidFill>
                  <a:srgbClr val="FF0000"/>
                </a:solidFill>
                <a:effectLst>
                  <a:outerShdw blurRad="38100" dist="38100" dir="2700000" algn="tl">
                    <a:srgbClr val="000000">
                      <a:alpha val="43137"/>
                    </a:srgbClr>
                  </a:outerShdw>
                </a:effectLst>
              </a:rPr>
              <a:t>İnvazif</a:t>
            </a:r>
            <a:r>
              <a:rPr lang="tr-TR" dirty="0" smtClean="0">
                <a:solidFill>
                  <a:srgbClr val="FF0000"/>
                </a:solidFill>
                <a:effectLst>
                  <a:outerShdw blurRad="38100" dist="38100" dir="2700000" algn="tl">
                    <a:srgbClr val="000000">
                      <a:alpha val="43137"/>
                    </a:srgbClr>
                  </a:outerShdw>
                </a:effectLst>
              </a:rPr>
              <a:t> </a:t>
            </a:r>
            <a:r>
              <a:rPr lang="tr-TR" dirty="0" err="1" smtClean="0">
                <a:solidFill>
                  <a:srgbClr val="FF0000"/>
                </a:solidFill>
                <a:effectLst>
                  <a:outerShdw blurRad="38100" dist="38100" dir="2700000" algn="tl">
                    <a:srgbClr val="000000">
                      <a:alpha val="43137"/>
                    </a:srgbClr>
                  </a:outerShdw>
                </a:effectLst>
              </a:rPr>
              <a:t>Servikal</a:t>
            </a:r>
            <a:r>
              <a:rPr lang="tr-TR" dirty="0" smtClean="0">
                <a:solidFill>
                  <a:srgbClr val="FF0000"/>
                </a:solidFill>
                <a:effectLst>
                  <a:outerShdw blurRad="38100" dist="38100" dir="2700000" algn="tl">
                    <a:srgbClr val="000000">
                      <a:alpha val="43137"/>
                    </a:srgbClr>
                  </a:outerShdw>
                </a:effectLst>
              </a:rPr>
              <a:t> Kanser</a:t>
            </a:r>
            <a:endParaRPr lang="tr-TR" dirty="0"/>
          </a:p>
        </p:txBody>
      </p:sp>
      <p:sp>
        <p:nvSpPr>
          <p:cNvPr id="3" name="2 İçerik Yer Tutucusu"/>
          <p:cNvSpPr>
            <a:spLocks noGrp="1"/>
          </p:cNvSpPr>
          <p:nvPr>
            <p:ph idx="1"/>
          </p:nvPr>
        </p:nvSpPr>
        <p:spPr>
          <a:xfrm>
            <a:off x="357158" y="1000108"/>
            <a:ext cx="8501122" cy="5214974"/>
          </a:xfrm>
        </p:spPr>
        <p:txBody>
          <a:bodyPr>
            <a:normAutofit fontScale="92500" lnSpcReduction="20000"/>
          </a:bodyPr>
          <a:lstStyle/>
          <a:p>
            <a:pPr>
              <a:buNone/>
            </a:pPr>
            <a:r>
              <a:rPr lang="tr-TR" dirty="0" err="1" smtClean="0">
                <a:solidFill>
                  <a:srgbClr val="FF0000"/>
                </a:solidFill>
              </a:rPr>
              <a:t>İnvazif</a:t>
            </a:r>
            <a:r>
              <a:rPr lang="tr-TR" dirty="0" smtClean="0">
                <a:solidFill>
                  <a:srgbClr val="FF0000"/>
                </a:solidFill>
              </a:rPr>
              <a:t> </a:t>
            </a:r>
            <a:r>
              <a:rPr lang="tr-TR" dirty="0" err="1" smtClean="0">
                <a:solidFill>
                  <a:srgbClr val="FF0000"/>
                </a:solidFill>
              </a:rPr>
              <a:t>servikal</a:t>
            </a:r>
            <a:r>
              <a:rPr lang="tr-TR" dirty="0" smtClean="0">
                <a:solidFill>
                  <a:srgbClr val="FF0000"/>
                </a:solidFill>
              </a:rPr>
              <a:t> kanserde belirtiler:</a:t>
            </a:r>
          </a:p>
          <a:p>
            <a:r>
              <a:rPr lang="tr-TR" dirty="0" err="1" smtClean="0"/>
              <a:t>Koitus</a:t>
            </a:r>
            <a:r>
              <a:rPr lang="tr-TR" dirty="0" smtClean="0"/>
              <a:t> ve muayene sırasında ortaya çıkan dokunma kanamaları</a:t>
            </a:r>
          </a:p>
          <a:p>
            <a:r>
              <a:rPr lang="tr-TR" dirty="0" err="1" smtClean="0"/>
              <a:t>İntermenstrual</a:t>
            </a:r>
            <a:r>
              <a:rPr lang="tr-TR" dirty="0" smtClean="0"/>
              <a:t> kanama (</a:t>
            </a:r>
            <a:r>
              <a:rPr lang="tr-TR" dirty="0" err="1" smtClean="0"/>
              <a:t>metroraji</a:t>
            </a:r>
            <a:r>
              <a:rPr lang="tr-TR" dirty="0" smtClean="0"/>
              <a:t>)</a:t>
            </a:r>
          </a:p>
          <a:p>
            <a:r>
              <a:rPr lang="tr-TR" dirty="0" smtClean="0"/>
              <a:t>Aşırı kanamalı </a:t>
            </a:r>
            <a:r>
              <a:rPr lang="tr-TR" dirty="0" err="1" smtClean="0"/>
              <a:t>menstruasyon</a:t>
            </a:r>
            <a:r>
              <a:rPr lang="tr-TR" dirty="0" smtClean="0"/>
              <a:t> (</a:t>
            </a:r>
            <a:r>
              <a:rPr lang="tr-TR" dirty="0" err="1" smtClean="0"/>
              <a:t>menoraji</a:t>
            </a:r>
            <a:r>
              <a:rPr lang="tr-TR" dirty="0" smtClean="0"/>
              <a:t>)</a:t>
            </a:r>
          </a:p>
          <a:p>
            <a:r>
              <a:rPr lang="tr-TR" dirty="0" err="1" smtClean="0"/>
              <a:t>Postmenopozal</a:t>
            </a:r>
            <a:r>
              <a:rPr lang="tr-TR" dirty="0" smtClean="0"/>
              <a:t> kanama</a:t>
            </a:r>
          </a:p>
          <a:p>
            <a:r>
              <a:rPr lang="tr-TR" dirty="0" smtClean="0"/>
              <a:t>Kanama ciddi ise anemi</a:t>
            </a:r>
          </a:p>
          <a:p>
            <a:r>
              <a:rPr lang="tr-TR" dirty="0" smtClean="0"/>
              <a:t>İlerlemiş </a:t>
            </a:r>
            <a:r>
              <a:rPr lang="tr-TR" dirty="0" err="1" smtClean="0"/>
              <a:t>servikal</a:t>
            </a:r>
            <a:r>
              <a:rPr lang="tr-TR" dirty="0" smtClean="0"/>
              <a:t> </a:t>
            </a:r>
            <a:r>
              <a:rPr lang="tr-TR" dirty="0" err="1" smtClean="0"/>
              <a:t>malignensilerde</a:t>
            </a:r>
            <a:r>
              <a:rPr lang="tr-TR" dirty="0" smtClean="0"/>
              <a:t> </a:t>
            </a:r>
            <a:r>
              <a:rPr lang="tr-TR" dirty="0" err="1" smtClean="0"/>
              <a:t>seroz</a:t>
            </a:r>
            <a:r>
              <a:rPr lang="tr-TR" dirty="0" smtClean="0"/>
              <a:t> </a:t>
            </a:r>
            <a:r>
              <a:rPr lang="tr-TR" dirty="0" err="1" smtClean="0"/>
              <a:t>vajinal</a:t>
            </a:r>
            <a:r>
              <a:rPr lang="tr-TR" dirty="0" smtClean="0"/>
              <a:t> akıntı ve kötü koku en sık şikayetlerdir. </a:t>
            </a:r>
          </a:p>
          <a:p>
            <a:r>
              <a:rPr lang="tr-TR" dirty="0" smtClean="0"/>
              <a:t>Geç belirtiler </a:t>
            </a:r>
            <a:r>
              <a:rPr lang="tr-TR" dirty="0" err="1" smtClean="0"/>
              <a:t>malignensinin</a:t>
            </a:r>
            <a:r>
              <a:rPr lang="tr-TR" dirty="0" smtClean="0"/>
              <a:t> yayıldığı organ ile ilgilidir.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785794"/>
          </a:xfrm>
        </p:spPr>
        <p:txBody>
          <a:bodyPr>
            <a:normAutofit/>
          </a:bodyPr>
          <a:lstStyle/>
          <a:p>
            <a:r>
              <a:rPr lang="tr-TR" dirty="0" err="1" smtClean="0">
                <a:solidFill>
                  <a:srgbClr val="FF0000"/>
                </a:solidFill>
                <a:effectLst>
                  <a:outerShdw blurRad="38100" dist="38100" dir="2700000" algn="tl">
                    <a:srgbClr val="000000">
                      <a:alpha val="43137"/>
                    </a:srgbClr>
                  </a:outerShdw>
                </a:effectLst>
              </a:rPr>
              <a:t>İnvazif</a:t>
            </a:r>
            <a:r>
              <a:rPr lang="tr-TR" dirty="0" smtClean="0">
                <a:solidFill>
                  <a:srgbClr val="FF0000"/>
                </a:solidFill>
                <a:effectLst>
                  <a:outerShdw blurRad="38100" dist="38100" dir="2700000" algn="tl">
                    <a:srgbClr val="000000">
                      <a:alpha val="43137"/>
                    </a:srgbClr>
                  </a:outerShdw>
                </a:effectLst>
              </a:rPr>
              <a:t> </a:t>
            </a:r>
            <a:r>
              <a:rPr lang="tr-TR" dirty="0" err="1" smtClean="0">
                <a:solidFill>
                  <a:srgbClr val="FF0000"/>
                </a:solidFill>
                <a:effectLst>
                  <a:outerShdw blurRad="38100" dist="38100" dir="2700000" algn="tl">
                    <a:srgbClr val="000000">
                      <a:alpha val="43137"/>
                    </a:srgbClr>
                  </a:outerShdw>
                </a:effectLst>
              </a:rPr>
              <a:t>Servikal</a:t>
            </a:r>
            <a:r>
              <a:rPr lang="tr-TR" dirty="0" smtClean="0">
                <a:solidFill>
                  <a:srgbClr val="FF0000"/>
                </a:solidFill>
                <a:effectLst>
                  <a:outerShdw blurRad="38100" dist="38100" dir="2700000" algn="tl">
                    <a:srgbClr val="000000">
                      <a:alpha val="43137"/>
                    </a:srgbClr>
                  </a:outerShdw>
                </a:effectLst>
              </a:rPr>
              <a:t> Kanser</a:t>
            </a:r>
            <a:endParaRPr lang="tr-TR" dirty="0"/>
          </a:p>
        </p:txBody>
      </p:sp>
      <p:sp>
        <p:nvSpPr>
          <p:cNvPr id="3" name="2 İçerik Yer Tutucusu"/>
          <p:cNvSpPr>
            <a:spLocks noGrp="1"/>
          </p:cNvSpPr>
          <p:nvPr>
            <p:ph idx="1"/>
          </p:nvPr>
        </p:nvSpPr>
        <p:spPr>
          <a:xfrm>
            <a:off x="285720" y="714356"/>
            <a:ext cx="8401080" cy="5411807"/>
          </a:xfrm>
        </p:spPr>
        <p:txBody>
          <a:bodyPr>
            <a:normAutofit/>
          </a:bodyPr>
          <a:lstStyle/>
          <a:p>
            <a:pPr>
              <a:buNone/>
            </a:pPr>
            <a:r>
              <a:rPr lang="tr-TR" dirty="0" smtClean="0">
                <a:solidFill>
                  <a:srgbClr val="FF0000"/>
                </a:solidFill>
              </a:rPr>
              <a:t>Tanılama:</a:t>
            </a:r>
          </a:p>
          <a:p>
            <a:pPr>
              <a:buNone/>
            </a:pPr>
            <a:r>
              <a:rPr lang="tr-TR" dirty="0" smtClean="0"/>
              <a:t>Klinik muayene, </a:t>
            </a:r>
            <a:r>
              <a:rPr lang="tr-TR" dirty="0" err="1" smtClean="0"/>
              <a:t>servikal</a:t>
            </a:r>
            <a:r>
              <a:rPr lang="tr-TR" dirty="0" smtClean="0"/>
              <a:t> biyopsi, </a:t>
            </a:r>
            <a:r>
              <a:rPr lang="tr-TR" dirty="0" err="1" smtClean="0"/>
              <a:t>endoservikal</a:t>
            </a:r>
            <a:r>
              <a:rPr lang="tr-TR" dirty="0" smtClean="0"/>
              <a:t> </a:t>
            </a:r>
            <a:r>
              <a:rPr lang="tr-TR" dirty="0" err="1" smtClean="0"/>
              <a:t>küretaj</a:t>
            </a:r>
            <a:r>
              <a:rPr lang="tr-TR" dirty="0" smtClean="0"/>
              <a:t>, </a:t>
            </a:r>
            <a:r>
              <a:rPr lang="tr-TR" dirty="0" err="1" smtClean="0"/>
              <a:t>sistoskopi</a:t>
            </a:r>
            <a:r>
              <a:rPr lang="tr-TR" dirty="0" smtClean="0"/>
              <a:t> ve </a:t>
            </a:r>
            <a:r>
              <a:rPr lang="tr-TR" dirty="0" err="1" smtClean="0"/>
              <a:t>proktosigmoidoskopi</a:t>
            </a:r>
            <a:r>
              <a:rPr lang="tr-TR" dirty="0" smtClean="0"/>
              <a:t> yapılır.  Ayrıca </a:t>
            </a:r>
            <a:r>
              <a:rPr lang="tr-TR" dirty="0" err="1" smtClean="0"/>
              <a:t>onkolojistler</a:t>
            </a:r>
            <a:r>
              <a:rPr lang="tr-TR" dirty="0" smtClean="0"/>
              <a:t>  tarafından </a:t>
            </a:r>
            <a:r>
              <a:rPr lang="tr-TR" dirty="0" err="1" smtClean="0"/>
              <a:t>istemlenen</a:t>
            </a:r>
            <a:r>
              <a:rPr lang="tr-TR" dirty="0" smtClean="0"/>
              <a:t> diğer tanı testleri de yapılır. </a:t>
            </a:r>
          </a:p>
          <a:p>
            <a:pPr>
              <a:buNone/>
            </a:pPr>
            <a:r>
              <a:rPr lang="tr-TR" dirty="0" smtClean="0">
                <a:solidFill>
                  <a:srgbClr val="FF0000"/>
                </a:solidFill>
              </a:rPr>
              <a:t>Tedavi:</a:t>
            </a:r>
          </a:p>
          <a:p>
            <a:pPr>
              <a:buNone/>
            </a:pPr>
            <a:r>
              <a:rPr lang="tr-TR" dirty="0" smtClean="0"/>
              <a:t>Bir </a:t>
            </a:r>
            <a:r>
              <a:rPr lang="tr-TR" dirty="0" err="1" smtClean="0"/>
              <a:t>invazif</a:t>
            </a:r>
            <a:r>
              <a:rPr lang="tr-TR" dirty="0" smtClean="0"/>
              <a:t> kanser tanılandığı   ve evresi saptandığı zaman  tedavi, kadının yaşına, genel tıbbi durumuna, kanserin  genişliğine ve herhangi bir </a:t>
            </a:r>
          </a:p>
          <a:p>
            <a:pPr>
              <a:buNone/>
            </a:pPr>
            <a:r>
              <a:rPr lang="tr-TR" dirty="0" smtClean="0"/>
              <a:t>komplikasyon bulunma durumuna göre belirlenir. </a:t>
            </a: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285728"/>
            <a:ext cx="8329642" cy="5840435"/>
          </a:xfrm>
        </p:spPr>
        <p:txBody>
          <a:bodyPr>
            <a:normAutofit fontScale="92500" lnSpcReduction="20000"/>
          </a:bodyPr>
          <a:lstStyle/>
          <a:p>
            <a:pPr>
              <a:buNone/>
            </a:pPr>
            <a:r>
              <a:rPr lang="tr-TR" dirty="0" smtClean="0">
                <a:solidFill>
                  <a:srgbClr val="FF0000"/>
                </a:solidFill>
              </a:rPr>
              <a:t>Tedavi:</a:t>
            </a:r>
          </a:p>
          <a:p>
            <a:pPr>
              <a:buNone/>
            </a:pPr>
            <a:r>
              <a:rPr lang="tr-TR" b="1" dirty="0" smtClean="0"/>
              <a:t>CERRAHİ</a:t>
            </a:r>
          </a:p>
          <a:p>
            <a:pPr>
              <a:buNone/>
            </a:pPr>
            <a:r>
              <a:rPr lang="tr-TR" i="1" u="sng" dirty="0" err="1" smtClean="0"/>
              <a:t>Konizasyon</a:t>
            </a:r>
            <a:endParaRPr lang="tr-TR" i="1" u="sng" dirty="0" smtClean="0"/>
          </a:p>
          <a:p>
            <a:pPr>
              <a:buNone/>
            </a:pPr>
            <a:r>
              <a:rPr lang="tr-TR" i="1" u="sng" dirty="0" smtClean="0"/>
              <a:t>Basit </a:t>
            </a:r>
            <a:r>
              <a:rPr lang="tr-TR" u="sng" dirty="0" err="1" smtClean="0"/>
              <a:t>histerektomi</a:t>
            </a:r>
            <a:r>
              <a:rPr lang="tr-TR" dirty="0" smtClean="0">
                <a:sym typeface="Wingdings" pitchFamily="2" charset="2"/>
              </a:rPr>
              <a:t>:(</a:t>
            </a:r>
            <a:r>
              <a:rPr lang="tr-TR" dirty="0" err="1" smtClean="0">
                <a:solidFill>
                  <a:srgbClr val="FF0000"/>
                </a:solidFill>
              </a:rPr>
              <a:t>abdominal</a:t>
            </a:r>
            <a:r>
              <a:rPr lang="tr-TR" dirty="0" smtClean="0">
                <a:solidFill>
                  <a:srgbClr val="FF0000"/>
                </a:solidFill>
              </a:rPr>
              <a:t> ve </a:t>
            </a:r>
            <a:r>
              <a:rPr lang="tr-TR" dirty="0" err="1" smtClean="0">
                <a:solidFill>
                  <a:srgbClr val="FF0000"/>
                </a:solidFill>
              </a:rPr>
              <a:t>vajinal</a:t>
            </a:r>
            <a:r>
              <a:rPr lang="tr-TR" dirty="0" smtClean="0">
                <a:solidFill>
                  <a:srgbClr val="FF0000"/>
                </a:solidFill>
              </a:rPr>
              <a:t> yoldan </a:t>
            </a:r>
            <a:r>
              <a:rPr lang="tr-TR" dirty="0" err="1" smtClean="0">
                <a:solidFill>
                  <a:srgbClr val="FF0000"/>
                </a:solidFill>
              </a:rPr>
              <a:t>uterusun</a:t>
            </a:r>
            <a:r>
              <a:rPr lang="tr-TR" dirty="0" smtClean="0">
                <a:solidFill>
                  <a:srgbClr val="FF0000"/>
                </a:solidFill>
              </a:rPr>
              <a:t> çıkarılması)</a:t>
            </a:r>
          </a:p>
          <a:p>
            <a:pPr>
              <a:buNone/>
            </a:pPr>
            <a:r>
              <a:rPr lang="tr-TR" i="1" u="sng" dirty="0" err="1" smtClean="0"/>
              <a:t>Modifiye</a:t>
            </a:r>
            <a:r>
              <a:rPr lang="tr-TR" i="1" u="sng" dirty="0" smtClean="0"/>
              <a:t> radikal </a:t>
            </a:r>
            <a:r>
              <a:rPr lang="tr-TR" i="1" u="sng" dirty="0" err="1" smtClean="0"/>
              <a:t>histerektomi</a:t>
            </a:r>
            <a:r>
              <a:rPr lang="tr-TR" i="1" u="sng" dirty="0" smtClean="0"/>
              <a:t> (Tip II) </a:t>
            </a:r>
            <a:r>
              <a:rPr lang="tr-TR" i="1" u="sng" dirty="0" err="1" smtClean="0"/>
              <a:t>Wertheim</a:t>
            </a:r>
            <a:r>
              <a:rPr lang="tr-TR" i="1" u="sng" dirty="0" smtClean="0">
                <a:sym typeface="Wingdings" pitchFamily="2" charset="2"/>
              </a:rPr>
              <a:t>: </a:t>
            </a:r>
            <a:r>
              <a:rPr lang="tr-TR" dirty="0" smtClean="0">
                <a:solidFill>
                  <a:srgbClr val="FF0000"/>
                </a:solidFill>
                <a:sym typeface="Wingdings" pitchFamily="2" charset="2"/>
              </a:rPr>
              <a:t>(</a:t>
            </a:r>
            <a:r>
              <a:rPr lang="tr-TR" dirty="0" err="1" smtClean="0">
                <a:solidFill>
                  <a:srgbClr val="FF0000"/>
                </a:solidFill>
                <a:sym typeface="Wingdings" pitchFamily="2" charset="2"/>
              </a:rPr>
              <a:t>Histerektomi</a:t>
            </a:r>
            <a:r>
              <a:rPr lang="tr-TR" dirty="0" smtClean="0">
                <a:solidFill>
                  <a:srgbClr val="FF0000"/>
                </a:solidFill>
                <a:sym typeface="Wingdings" pitchFamily="2" charset="2"/>
              </a:rPr>
              <a:t>&amp;BSO&amp;kardinal </a:t>
            </a:r>
            <a:r>
              <a:rPr lang="tr-TR" dirty="0" err="1" smtClean="0">
                <a:solidFill>
                  <a:srgbClr val="FF0000"/>
                </a:solidFill>
                <a:sym typeface="Wingdings" pitchFamily="2" charset="2"/>
              </a:rPr>
              <a:t>ligamentlerin</a:t>
            </a:r>
            <a:r>
              <a:rPr lang="tr-TR" dirty="0" smtClean="0">
                <a:solidFill>
                  <a:srgbClr val="FF0000"/>
                </a:solidFill>
                <a:sym typeface="Wingdings" pitchFamily="2" charset="2"/>
              </a:rPr>
              <a:t> </a:t>
            </a:r>
            <a:r>
              <a:rPr lang="tr-TR" dirty="0" err="1" smtClean="0">
                <a:solidFill>
                  <a:srgbClr val="FF0000"/>
                </a:solidFill>
                <a:sym typeface="Wingdings" pitchFamily="2" charset="2"/>
              </a:rPr>
              <a:t>medial</a:t>
            </a:r>
            <a:r>
              <a:rPr lang="tr-TR" dirty="0" smtClean="0">
                <a:solidFill>
                  <a:srgbClr val="FF0000"/>
                </a:solidFill>
                <a:sym typeface="Wingdings" pitchFamily="2" charset="2"/>
              </a:rPr>
              <a:t> yarısı ve </a:t>
            </a:r>
            <a:r>
              <a:rPr lang="tr-TR" dirty="0" err="1" smtClean="0">
                <a:solidFill>
                  <a:srgbClr val="FF0000"/>
                </a:solidFill>
                <a:sym typeface="Wingdings" pitchFamily="2" charset="2"/>
              </a:rPr>
              <a:t>uterosakral</a:t>
            </a:r>
            <a:r>
              <a:rPr lang="tr-TR" dirty="0" smtClean="0">
                <a:solidFill>
                  <a:srgbClr val="FF0000"/>
                </a:solidFill>
                <a:sym typeface="Wingdings" pitchFamily="2" charset="2"/>
              </a:rPr>
              <a:t> </a:t>
            </a:r>
            <a:r>
              <a:rPr lang="tr-TR" dirty="0" err="1" smtClean="0">
                <a:solidFill>
                  <a:srgbClr val="FF0000"/>
                </a:solidFill>
                <a:sym typeface="Wingdings" pitchFamily="2" charset="2"/>
              </a:rPr>
              <a:t>ligamentlerin</a:t>
            </a:r>
            <a:r>
              <a:rPr lang="tr-TR" dirty="0" smtClean="0">
                <a:solidFill>
                  <a:srgbClr val="FF0000"/>
                </a:solidFill>
                <a:sym typeface="Wingdings" pitchFamily="2" charset="2"/>
              </a:rPr>
              <a:t> çıkarılması)</a:t>
            </a:r>
            <a:endParaRPr lang="tr-TR" i="1" u="sng" dirty="0" smtClean="0">
              <a:solidFill>
                <a:srgbClr val="FF0000"/>
              </a:solidFill>
            </a:endParaRPr>
          </a:p>
          <a:p>
            <a:pPr>
              <a:buNone/>
            </a:pPr>
            <a:r>
              <a:rPr lang="tr-TR" i="1" u="sng" dirty="0" smtClean="0"/>
              <a:t>Radikal </a:t>
            </a:r>
            <a:r>
              <a:rPr lang="tr-TR" i="1" u="sng" dirty="0" err="1" smtClean="0"/>
              <a:t>histerektomi</a:t>
            </a:r>
            <a:r>
              <a:rPr lang="tr-TR" i="1" u="sng" dirty="0" smtClean="0"/>
              <a:t> (Tip III): </a:t>
            </a:r>
            <a:r>
              <a:rPr lang="tr-TR" dirty="0" smtClean="0">
                <a:solidFill>
                  <a:srgbClr val="FF0000"/>
                </a:solidFill>
              </a:rPr>
              <a:t>(</a:t>
            </a:r>
            <a:r>
              <a:rPr lang="tr-TR" dirty="0" err="1" smtClean="0">
                <a:solidFill>
                  <a:srgbClr val="FF0000"/>
                </a:solidFill>
                <a:sym typeface="Wingdings" pitchFamily="2" charset="2"/>
              </a:rPr>
              <a:t>Histerektomi</a:t>
            </a:r>
            <a:r>
              <a:rPr lang="tr-TR" dirty="0" smtClean="0">
                <a:solidFill>
                  <a:srgbClr val="FF0000"/>
                </a:solidFill>
                <a:sym typeface="Wingdings" pitchFamily="2" charset="2"/>
              </a:rPr>
              <a:t>&amp; BSO &amp; </a:t>
            </a:r>
            <a:r>
              <a:rPr lang="tr-TR" dirty="0" err="1" smtClean="0">
                <a:solidFill>
                  <a:srgbClr val="FF0000"/>
                </a:solidFill>
                <a:sym typeface="Wingdings" pitchFamily="2" charset="2"/>
              </a:rPr>
              <a:t>pelvik</a:t>
            </a:r>
            <a:r>
              <a:rPr lang="tr-TR" dirty="0" smtClean="0">
                <a:solidFill>
                  <a:srgbClr val="FF0000"/>
                </a:solidFill>
                <a:sym typeface="Wingdings" pitchFamily="2" charset="2"/>
              </a:rPr>
              <a:t> lenf </a:t>
            </a:r>
            <a:r>
              <a:rPr lang="tr-TR" dirty="0" err="1" smtClean="0">
                <a:solidFill>
                  <a:srgbClr val="FF0000"/>
                </a:solidFill>
                <a:sym typeface="Wingdings" pitchFamily="2" charset="2"/>
              </a:rPr>
              <a:t>nodu</a:t>
            </a:r>
            <a:r>
              <a:rPr lang="tr-TR" dirty="0" smtClean="0">
                <a:solidFill>
                  <a:srgbClr val="FF0000"/>
                </a:solidFill>
                <a:sym typeface="Wingdings" pitchFamily="2" charset="2"/>
              </a:rPr>
              <a:t> </a:t>
            </a:r>
            <a:r>
              <a:rPr lang="tr-TR" dirty="0" err="1" smtClean="0">
                <a:solidFill>
                  <a:srgbClr val="FF0000"/>
                </a:solidFill>
                <a:sym typeface="Wingdings" pitchFamily="2" charset="2"/>
              </a:rPr>
              <a:t>diseksiyonu</a:t>
            </a:r>
            <a:r>
              <a:rPr lang="tr-TR" dirty="0" smtClean="0">
                <a:solidFill>
                  <a:srgbClr val="FF0000"/>
                </a:solidFill>
                <a:sym typeface="Wingdings" pitchFamily="2" charset="2"/>
              </a:rPr>
              <a:t>&amp;</a:t>
            </a:r>
            <a:r>
              <a:rPr lang="tr-TR" dirty="0" err="1" smtClean="0">
                <a:solidFill>
                  <a:srgbClr val="FF0000"/>
                </a:solidFill>
                <a:sym typeface="Wingdings" pitchFamily="2" charset="2"/>
              </a:rPr>
              <a:t>uterosakral</a:t>
            </a:r>
            <a:r>
              <a:rPr lang="tr-TR" dirty="0" smtClean="0">
                <a:solidFill>
                  <a:srgbClr val="FF0000"/>
                </a:solidFill>
                <a:sym typeface="Wingdings" pitchFamily="2" charset="2"/>
              </a:rPr>
              <a:t> ve kardinal </a:t>
            </a:r>
            <a:r>
              <a:rPr lang="tr-TR" dirty="0" err="1" smtClean="0">
                <a:solidFill>
                  <a:srgbClr val="FF0000"/>
                </a:solidFill>
                <a:sym typeface="Wingdings" pitchFamily="2" charset="2"/>
              </a:rPr>
              <a:t>ligamentlerin</a:t>
            </a:r>
            <a:r>
              <a:rPr lang="tr-TR" dirty="0" smtClean="0">
                <a:solidFill>
                  <a:srgbClr val="FF0000"/>
                </a:solidFill>
                <a:sym typeface="Wingdings" pitchFamily="2" charset="2"/>
              </a:rPr>
              <a:t>, </a:t>
            </a:r>
            <a:r>
              <a:rPr lang="tr-TR" dirty="0" err="1" smtClean="0">
                <a:solidFill>
                  <a:srgbClr val="FF0000"/>
                </a:solidFill>
                <a:sym typeface="Wingdings" pitchFamily="2" charset="2"/>
              </a:rPr>
              <a:t>parametrium</a:t>
            </a:r>
            <a:r>
              <a:rPr lang="tr-TR" dirty="0" smtClean="0">
                <a:solidFill>
                  <a:srgbClr val="FF0000"/>
                </a:solidFill>
                <a:sym typeface="Wingdings" pitchFamily="2" charset="2"/>
              </a:rPr>
              <a:t> ve </a:t>
            </a:r>
            <a:r>
              <a:rPr lang="tr-TR" dirty="0" err="1" smtClean="0">
                <a:solidFill>
                  <a:srgbClr val="FF0000"/>
                </a:solidFill>
                <a:sym typeface="Wingdings" pitchFamily="2" charset="2"/>
              </a:rPr>
              <a:t>vajenin</a:t>
            </a:r>
            <a:r>
              <a:rPr lang="tr-TR" dirty="0" smtClean="0">
                <a:solidFill>
                  <a:srgbClr val="FF0000"/>
                </a:solidFill>
                <a:sym typeface="Wingdings" pitchFamily="2" charset="2"/>
              </a:rPr>
              <a:t> 1/3 üst kısmının çıkarılması)</a:t>
            </a:r>
            <a:endParaRPr lang="tr-TR" i="1" u="sng" dirty="0" smtClean="0"/>
          </a:p>
          <a:p>
            <a:pPr>
              <a:buNone/>
            </a:pPr>
            <a:r>
              <a:rPr lang="tr-TR" dirty="0" smtClean="0"/>
              <a:t>	</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lnSpcReduction="10000"/>
          </a:bodyPr>
          <a:lstStyle/>
          <a:p>
            <a:pPr>
              <a:buNone/>
            </a:pPr>
            <a:r>
              <a:rPr lang="tr-TR" i="1" u="sng" dirty="0" smtClean="0"/>
              <a:t>Geniş radikal </a:t>
            </a:r>
            <a:r>
              <a:rPr lang="tr-TR" i="1" u="sng" dirty="0" err="1" smtClean="0"/>
              <a:t>histerektomi</a:t>
            </a:r>
            <a:r>
              <a:rPr lang="tr-TR" i="1" u="sng" dirty="0" smtClean="0"/>
              <a:t> (Tip IV</a:t>
            </a:r>
            <a:r>
              <a:rPr lang="tr-TR" i="1" u="sng" dirty="0" smtClean="0">
                <a:solidFill>
                  <a:srgbClr val="FF0000"/>
                </a:solidFill>
              </a:rPr>
              <a:t>):</a:t>
            </a:r>
            <a:r>
              <a:rPr lang="tr-TR" dirty="0" smtClean="0">
                <a:solidFill>
                  <a:srgbClr val="FF0000"/>
                </a:solidFill>
              </a:rPr>
              <a:t>(Tip III operasyonuna ek olarak </a:t>
            </a:r>
            <a:r>
              <a:rPr lang="tr-TR" dirty="0" err="1" smtClean="0">
                <a:solidFill>
                  <a:srgbClr val="FF0000"/>
                </a:solidFill>
              </a:rPr>
              <a:t>periuretral</a:t>
            </a:r>
            <a:r>
              <a:rPr lang="tr-TR" dirty="0" smtClean="0">
                <a:solidFill>
                  <a:srgbClr val="FF0000"/>
                </a:solidFill>
              </a:rPr>
              <a:t> doku, </a:t>
            </a:r>
            <a:r>
              <a:rPr lang="tr-TR" dirty="0" err="1" smtClean="0">
                <a:solidFill>
                  <a:srgbClr val="FF0000"/>
                </a:solidFill>
              </a:rPr>
              <a:t>süperfisiyel</a:t>
            </a:r>
            <a:r>
              <a:rPr lang="tr-TR" dirty="0" smtClean="0">
                <a:solidFill>
                  <a:srgbClr val="FF0000"/>
                </a:solidFill>
              </a:rPr>
              <a:t> </a:t>
            </a:r>
            <a:r>
              <a:rPr lang="tr-TR" dirty="0" err="1" smtClean="0">
                <a:solidFill>
                  <a:srgbClr val="FF0000"/>
                </a:solidFill>
              </a:rPr>
              <a:t>vesikal</a:t>
            </a:r>
            <a:r>
              <a:rPr lang="tr-TR" dirty="0" smtClean="0">
                <a:solidFill>
                  <a:srgbClr val="FF0000"/>
                </a:solidFill>
              </a:rPr>
              <a:t> arter ve </a:t>
            </a:r>
            <a:r>
              <a:rPr lang="tr-TR" dirty="0" err="1" smtClean="0">
                <a:solidFill>
                  <a:srgbClr val="FF0000"/>
                </a:solidFill>
              </a:rPr>
              <a:t>vajenin</a:t>
            </a:r>
            <a:r>
              <a:rPr lang="tr-TR" dirty="0" smtClean="0">
                <a:solidFill>
                  <a:srgbClr val="FF0000"/>
                </a:solidFill>
              </a:rPr>
              <a:t> 1/3’ü çıkarılır. </a:t>
            </a:r>
          </a:p>
          <a:p>
            <a:pPr>
              <a:buNone/>
            </a:pPr>
            <a:r>
              <a:rPr lang="tr-TR" i="1" u="sng" dirty="0" err="1" smtClean="0"/>
              <a:t>Pelvik</a:t>
            </a:r>
            <a:r>
              <a:rPr lang="tr-TR" i="1" u="sng" dirty="0" smtClean="0"/>
              <a:t> </a:t>
            </a:r>
            <a:r>
              <a:rPr lang="tr-TR" i="1" u="sng" dirty="0" err="1" smtClean="0"/>
              <a:t>ekzantrasyon</a:t>
            </a:r>
            <a:r>
              <a:rPr lang="tr-TR" i="1" u="sng" dirty="0" smtClean="0"/>
              <a:t>: </a:t>
            </a:r>
            <a:r>
              <a:rPr lang="tr-TR" dirty="0" smtClean="0">
                <a:solidFill>
                  <a:srgbClr val="FF0000"/>
                </a:solidFill>
              </a:rPr>
              <a:t>(</a:t>
            </a:r>
            <a:r>
              <a:rPr lang="tr-TR" dirty="0" err="1" smtClean="0">
                <a:solidFill>
                  <a:srgbClr val="FF0000"/>
                </a:solidFill>
              </a:rPr>
              <a:t>pelvik</a:t>
            </a:r>
            <a:r>
              <a:rPr lang="tr-TR" dirty="0" smtClean="0">
                <a:solidFill>
                  <a:srgbClr val="FF0000"/>
                </a:solidFill>
              </a:rPr>
              <a:t> lenf </a:t>
            </a:r>
            <a:r>
              <a:rPr lang="tr-TR" dirty="0" err="1" smtClean="0">
                <a:solidFill>
                  <a:srgbClr val="FF0000"/>
                </a:solidFill>
              </a:rPr>
              <a:t>nodlarının</a:t>
            </a:r>
            <a:r>
              <a:rPr lang="tr-TR" dirty="0" smtClean="0">
                <a:solidFill>
                  <a:srgbClr val="FF0000"/>
                </a:solidFill>
              </a:rPr>
              <a:t> </a:t>
            </a:r>
            <a:r>
              <a:rPr lang="tr-TR" dirty="0" err="1" smtClean="0">
                <a:solidFill>
                  <a:srgbClr val="FF0000"/>
                </a:solidFill>
              </a:rPr>
              <a:t>diseksiyonu</a:t>
            </a:r>
            <a:r>
              <a:rPr lang="tr-TR" dirty="0" smtClean="0">
                <a:solidFill>
                  <a:srgbClr val="FF0000"/>
                </a:solidFill>
              </a:rPr>
              <a:t> ile mesane, vajina, rektum ve yan destek dokuların birlikte çıkarılmasıdır. Bu tip cerrahiye hastalığın ilerlediği ya da tekrarladığı durumlarda nadiren başvurulur. Çünkü tümörün bu kadar yayıldığı durumlarda genellikle radyoterapi tercih edilir. )</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lstStyle/>
          <a:p>
            <a:pPr>
              <a:buNone/>
            </a:pPr>
            <a:r>
              <a:rPr lang="tr-TR" b="1" i="1" u="sng" dirty="0" smtClean="0"/>
              <a:t>radikal </a:t>
            </a:r>
            <a:r>
              <a:rPr lang="tr-TR" b="1" i="1" u="sng" dirty="0" err="1" smtClean="0"/>
              <a:t>histerektominin</a:t>
            </a:r>
            <a:r>
              <a:rPr lang="tr-TR" b="1" i="1" u="sng" dirty="0" smtClean="0"/>
              <a:t> komplikasyonları: </a:t>
            </a:r>
            <a:r>
              <a:rPr lang="tr-TR" dirty="0" err="1" smtClean="0"/>
              <a:t>hemoreji</a:t>
            </a:r>
            <a:r>
              <a:rPr lang="tr-TR" dirty="0" smtClean="0"/>
              <a:t>, </a:t>
            </a:r>
            <a:r>
              <a:rPr lang="tr-TR" dirty="0" err="1" smtClean="0"/>
              <a:t>pelvik</a:t>
            </a:r>
            <a:r>
              <a:rPr lang="tr-TR" dirty="0" smtClean="0"/>
              <a:t> enfeksiyon, </a:t>
            </a:r>
            <a:r>
              <a:rPr lang="tr-TR" dirty="0" err="1" smtClean="0"/>
              <a:t>uretral</a:t>
            </a:r>
            <a:r>
              <a:rPr lang="tr-TR" dirty="0" smtClean="0"/>
              <a:t> ya da </a:t>
            </a:r>
            <a:r>
              <a:rPr lang="tr-TR" dirty="0" err="1" smtClean="0"/>
              <a:t>rektovajinal</a:t>
            </a:r>
            <a:r>
              <a:rPr lang="tr-TR" dirty="0" smtClean="0"/>
              <a:t> fistüller, mesane </a:t>
            </a:r>
            <a:r>
              <a:rPr lang="tr-TR" dirty="0" err="1" smtClean="0"/>
              <a:t>disfonksiyonu</a:t>
            </a:r>
            <a:r>
              <a:rPr lang="tr-TR" dirty="0" smtClean="0"/>
              <a:t>, </a:t>
            </a:r>
            <a:r>
              <a:rPr lang="tr-TR" dirty="0" err="1" smtClean="0"/>
              <a:t>pulmoner</a:t>
            </a:r>
            <a:r>
              <a:rPr lang="tr-TR" dirty="0" smtClean="0"/>
              <a:t> </a:t>
            </a:r>
            <a:r>
              <a:rPr lang="tr-TR" dirty="0" err="1" smtClean="0"/>
              <a:t>emboli</a:t>
            </a:r>
            <a:r>
              <a:rPr lang="tr-TR" dirty="0" smtClean="0"/>
              <a:t> ve barsak obstrüksiyonudur.</a:t>
            </a:r>
          </a:p>
          <a:p>
            <a:pPr>
              <a:buNone/>
            </a:pPr>
            <a:endParaRPr lang="tr-TR" b="1" i="1" u="sng" dirty="0" smtClean="0"/>
          </a:p>
          <a:p>
            <a:pPr>
              <a:buNone/>
            </a:pPr>
            <a:r>
              <a:rPr lang="tr-TR" b="1" i="1" u="sng" dirty="0" err="1" smtClean="0"/>
              <a:t>pelvik</a:t>
            </a:r>
            <a:r>
              <a:rPr lang="tr-TR" b="1" i="1" u="sng" dirty="0" smtClean="0"/>
              <a:t> </a:t>
            </a:r>
            <a:r>
              <a:rPr lang="tr-TR" b="1" i="1" u="sng" dirty="0" err="1" smtClean="0"/>
              <a:t>ekzantrasyonunu</a:t>
            </a:r>
            <a:r>
              <a:rPr lang="tr-TR" b="1" i="1" u="sng" dirty="0" smtClean="0"/>
              <a:t> olası komplikasyonları:</a:t>
            </a:r>
          </a:p>
          <a:p>
            <a:pPr>
              <a:buNone/>
            </a:pPr>
            <a:r>
              <a:rPr lang="tr-TR" dirty="0" smtClean="0"/>
              <a:t>   </a:t>
            </a:r>
            <a:r>
              <a:rPr lang="tr-TR" dirty="0" err="1" smtClean="0"/>
              <a:t>sepsis</a:t>
            </a:r>
            <a:r>
              <a:rPr lang="tr-TR" dirty="0" smtClean="0"/>
              <a:t>, barsak obstrüksiyonu, </a:t>
            </a:r>
            <a:r>
              <a:rPr lang="tr-TR" dirty="0" err="1" smtClean="0"/>
              <a:t>pulmoner</a:t>
            </a:r>
            <a:r>
              <a:rPr lang="tr-TR" dirty="0" smtClean="0"/>
              <a:t> </a:t>
            </a:r>
            <a:r>
              <a:rPr lang="tr-TR" dirty="0" err="1" smtClean="0"/>
              <a:t>emboli</a:t>
            </a:r>
            <a:r>
              <a:rPr lang="tr-TR" dirty="0" smtClean="0"/>
              <a:t> ya da ödem, </a:t>
            </a:r>
            <a:r>
              <a:rPr lang="tr-TR" dirty="0" err="1" smtClean="0"/>
              <a:t>serebrovasküler</a:t>
            </a:r>
            <a:r>
              <a:rPr lang="tr-TR" dirty="0" smtClean="0"/>
              <a:t> hasar ve </a:t>
            </a:r>
            <a:r>
              <a:rPr lang="tr-TR" dirty="0" err="1" smtClean="0"/>
              <a:t>myokard</a:t>
            </a:r>
            <a:r>
              <a:rPr lang="tr-TR" dirty="0" smtClean="0"/>
              <a:t> </a:t>
            </a:r>
            <a:r>
              <a:rPr lang="tr-TR" dirty="0" err="1" smtClean="0"/>
              <a:t>infarktıdır</a:t>
            </a:r>
            <a:r>
              <a:rPr lang="tr-TR" dirty="0" smtClean="0"/>
              <a:t>. </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20000"/>
          </a:bodyPr>
          <a:lstStyle/>
          <a:p>
            <a:pPr>
              <a:buNone/>
            </a:pPr>
            <a:r>
              <a:rPr lang="tr-TR" b="1" dirty="0" smtClean="0"/>
              <a:t>RADYOTERAPİ</a:t>
            </a:r>
          </a:p>
          <a:p>
            <a:pPr>
              <a:buNone/>
            </a:pPr>
            <a:r>
              <a:rPr lang="tr-TR" dirty="0" smtClean="0"/>
              <a:t>Tedavi planı genellikle bölgesel lenf </a:t>
            </a:r>
            <a:r>
              <a:rPr lang="tr-TR" dirty="0" err="1" smtClean="0"/>
              <a:t>nodlarını</a:t>
            </a:r>
            <a:r>
              <a:rPr lang="tr-TR" dirty="0" smtClean="0"/>
              <a:t> tedavi etmek ve </a:t>
            </a:r>
            <a:r>
              <a:rPr lang="tr-TR" dirty="0" err="1" smtClean="0"/>
              <a:t>primer</a:t>
            </a:r>
            <a:r>
              <a:rPr lang="tr-TR" dirty="0" smtClean="0"/>
              <a:t> tümörü küçültmek için </a:t>
            </a:r>
            <a:r>
              <a:rPr lang="tr-TR" dirty="0" err="1" smtClean="0"/>
              <a:t>eksternal</a:t>
            </a:r>
            <a:r>
              <a:rPr lang="tr-TR" dirty="0" smtClean="0"/>
              <a:t> radyoterapi ve </a:t>
            </a:r>
            <a:r>
              <a:rPr lang="tr-TR" dirty="0" err="1" smtClean="0"/>
              <a:t>primer</a:t>
            </a:r>
            <a:r>
              <a:rPr lang="tr-TR" dirty="0" smtClean="0"/>
              <a:t> tümörü tedavi etmek için </a:t>
            </a:r>
            <a:r>
              <a:rPr lang="tr-TR" dirty="0" err="1" smtClean="0"/>
              <a:t>internal</a:t>
            </a:r>
            <a:r>
              <a:rPr lang="tr-TR" dirty="0" smtClean="0"/>
              <a:t> radyoterapi şeklindedir. </a:t>
            </a:r>
          </a:p>
          <a:p>
            <a:pPr>
              <a:buNone/>
            </a:pPr>
            <a:r>
              <a:rPr lang="tr-TR" dirty="0" err="1" smtClean="0">
                <a:solidFill>
                  <a:srgbClr val="FF0000"/>
                </a:solidFill>
              </a:rPr>
              <a:t>İnternal</a:t>
            </a:r>
            <a:r>
              <a:rPr lang="tr-TR" dirty="0" smtClean="0">
                <a:solidFill>
                  <a:srgbClr val="FF0000"/>
                </a:solidFill>
              </a:rPr>
              <a:t> Radyasyon Tedavisi: (</a:t>
            </a:r>
            <a:r>
              <a:rPr lang="tr-TR" dirty="0" err="1" smtClean="0">
                <a:solidFill>
                  <a:srgbClr val="FF0000"/>
                </a:solidFill>
              </a:rPr>
              <a:t>Brakiterapi</a:t>
            </a:r>
            <a:r>
              <a:rPr lang="tr-TR" dirty="0" smtClean="0">
                <a:solidFill>
                  <a:srgbClr val="FF0000"/>
                </a:solidFill>
              </a:rPr>
              <a:t>)</a:t>
            </a:r>
          </a:p>
          <a:p>
            <a:pPr>
              <a:buNone/>
            </a:pPr>
            <a:r>
              <a:rPr lang="tr-TR" dirty="0" smtClean="0"/>
              <a:t>Doğrudan </a:t>
            </a:r>
            <a:r>
              <a:rPr lang="tr-TR" dirty="0" err="1" smtClean="0"/>
              <a:t>primer</a:t>
            </a:r>
            <a:r>
              <a:rPr lang="tr-TR" dirty="0" smtClean="0"/>
              <a:t> tümör üzerine verilir. İki uygulama şekli vardır. </a:t>
            </a:r>
          </a:p>
          <a:p>
            <a:pPr>
              <a:buNone/>
            </a:pPr>
            <a:r>
              <a:rPr lang="tr-TR" dirty="0" smtClean="0"/>
              <a:t>1- </a:t>
            </a:r>
            <a:r>
              <a:rPr lang="tr-TR" dirty="0" err="1" smtClean="0"/>
              <a:t>intrakaviter</a:t>
            </a:r>
            <a:r>
              <a:rPr lang="tr-TR" dirty="0" smtClean="0"/>
              <a:t>: bir radyum </a:t>
            </a:r>
            <a:r>
              <a:rPr lang="tr-TR" dirty="0" err="1" smtClean="0"/>
              <a:t>aplikatörü</a:t>
            </a:r>
            <a:r>
              <a:rPr lang="tr-TR" dirty="0" smtClean="0"/>
              <a:t> </a:t>
            </a:r>
            <a:r>
              <a:rPr lang="tr-TR" dirty="0" err="1" smtClean="0"/>
              <a:t>kolpostat</a:t>
            </a:r>
            <a:r>
              <a:rPr lang="tr-TR" dirty="0" smtClean="0"/>
              <a:t> ile vajinadan </a:t>
            </a:r>
            <a:r>
              <a:rPr lang="tr-TR" dirty="0" err="1" smtClean="0"/>
              <a:t>uterus</a:t>
            </a:r>
            <a:r>
              <a:rPr lang="tr-TR" dirty="0" smtClean="0"/>
              <a:t> içine yerleştirilir. </a:t>
            </a:r>
          </a:p>
          <a:p>
            <a:pPr>
              <a:buNone/>
            </a:pPr>
            <a:r>
              <a:rPr lang="tr-TR" dirty="0" smtClean="0"/>
              <a:t>2- </a:t>
            </a:r>
            <a:r>
              <a:rPr lang="tr-TR" dirty="0" err="1" smtClean="0"/>
              <a:t>interstitial</a:t>
            </a:r>
            <a:r>
              <a:rPr lang="tr-TR" dirty="0" smtClean="0"/>
              <a:t>: radyum </a:t>
            </a:r>
            <a:r>
              <a:rPr lang="tr-TR" dirty="0" err="1" smtClean="0"/>
              <a:t>implantları</a:t>
            </a:r>
            <a:r>
              <a:rPr lang="tr-TR" dirty="0" smtClean="0"/>
              <a:t> iğne içinde </a:t>
            </a:r>
            <a:r>
              <a:rPr lang="tr-TR" dirty="0" err="1" smtClean="0"/>
              <a:t>parametriumlara</a:t>
            </a:r>
            <a:r>
              <a:rPr lang="tr-TR" dirty="0" smtClean="0"/>
              <a:t> yerleştirilir. </a:t>
            </a:r>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normAutofit fontScale="92500" lnSpcReduction="10000"/>
          </a:bodyPr>
          <a:lstStyle/>
          <a:p>
            <a:pPr>
              <a:buNone/>
            </a:pPr>
            <a:r>
              <a:rPr lang="tr-TR" dirty="0" err="1" smtClean="0">
                <a:solidFill>
                  <a:srgbClr val="FF0000"/>
                </a:solidFill>
              </a:rPr>
              <a:t>Eksternal</a:t>
            </a:r>
            <a:r>
              <a:rPr lang="tr-TR" dirty="0" smtClean="0">
                <a:solidFill>
                  <a:srgbClr val="FF0000"/>
                </a:solidFill>
              </a:rPr>
              <a:t> Radyasyon Tedavisi: </a:t>
            </a:r>
          </a:p>
          <a:p>
            <a:pPr>
              <a:buNone/>
            </a:pPr>
            <a:r>
              <a:rPr lang="tr-TR" dirty="0" err="1" smtClean="0"/>
              <a:t>Pelvisin</a:t>
            </a:r>
            <a:r>
              <a:rPr lang="tr-TR" dirty="0" smtClean="0"/>
              <a:t> </a:t>
            </a:r>
            <a:r>
              <a:rPr lang="tr-TR" dirty="0" err="1" smtClean="0"/>
              <a:t>ekstrauterin</a:t>
            </a:r>
            <a:r>
              <a:rPr lang="tr-TR" dirty="0" smtClean="0"/>
              <a:t> yumuşak dokularına tümörün yayıldığı durumlarda bu teknik uygulanır. </a:t>
            </a:r>
          </a:p>
          <a:p>
            <a:pPr>
              <a:buNone/>
            </a:pPr>
            <a:r>
              <a:rPr lang="tr-TR" b="1" i="1" u="sng" dirty="0" smtClean="0"/>
              <a:t>Radyoterapinin Komplikasyonları:</a:t>
            </a:r>
          </a:p>
          <a:p>
            <a:pPr>
              <a:buNone/>
            </a:pPr>
            <a:r>
              <a:rPr lang="tr-TR" dirty="0" smtClean="0">
                <a:solidFill>
                  <a:srgbClr val="FF0000"/>
                </a:solidFill>
              </a:rPr>
              <a:t>Erken komplikasyonlar: </a:t>
            </a:r>
            <a:r>
              <a:rPr lang="tr-TR" dirty="0" smtClean="0"/>
              <a:t>bulantı, kusma, </a:t>
            </a:r>
            <a:r>
              <a:rPr lang="tr-TR" dirty="0" err="1" smtClean="0"/>
              <a:t>diyare</a:t>
            </a:r>
            <a:r>
              <a:rPr lang="tr-TR" dirty="0" smtClean="0"/>
              <a:t>, deri ülseri, sistit, </a:t>
            </a:r>
            <a:r>
              <a:rPr lang="tr-TR" dirty="0" err="1" smtClean="0"/>
              <a:t>enterit</a:t>
            </a:r>
            <a:r>
              <a:rPr lang="tr-TR" dirty="0" smtClean="0"/>
              <a:t>, radyasyon </a:t>
            </a:r>
            <a:r>
              <a:rPr lang="tr-TR" dirty="0" err="1" smtClean="0"/>
              <a:t>myelitisi</a:t>
            </a:r>
            <a:endParaRPr lang="tr-TR" dirty="0" smtClean="0"/>
          </a:p>
          <a:p>
            <a:pPr>
              <a:buNone/>
            </a:pPr>
            <a:r>
              <a:rPr lang="tr-TR" dirty="0" smtClean="0">
                <a:solidFill>
                  <a:srgbClr val="FF0000"/>
                </a:solidFill>
              </a:rPr>
              <a:t>Geç komplikasyonlar: </a:t>
            </a:r>
            <a:r>
              <a:rPr lang="tr-TR" dirty="0" smtClean="0"/>
              <a:t>fistül, ülser, mesane ve rektum strüktürü, </a:t>
            </a:r>
            <a:r>
              <a:rPr lang="tr-TR" dirty="0" err="1" smtClean="0"/>
              <a:t>vajinal</a:t>
            </a:r>
            <a:r>
              <a:rPr lang="tr-TR" dirty="0" smtClean="0"/>
              <a:t> </a:t>
            </a:r>
            <a:r>
              <a:rPr lang="tr-TR" dirty="0" err="1" smtClean="0"/>
              <a:t>stenoz</a:t>
            </a:r>
            <a:r>
              <a:rPr lang="tr-TR" dirty="0" smtClean="0"/>
              <a:t>, </a:t>
            </a:r>
            <a:r>
              <a:rPr lang="tr-TR" dirty="0" err="1" smtClean="0"/>
              <a:t>sigmoid</a:t>
            </a:r>
            <a:r>
              <a:rPr lang="tr-TR" dirty="0" smtClean="0"/>
              <a:t> </a:t>
            </a:r>
            <a:r>
              <a:rPr lang="tr-TR" dirty="0" err="1" smtClean="0"/>
              <a:t>perforasyonu</a:t>
            </a:r>
            <a:r>
              <a:rPr lang="tr-TR" dirty="0" smtClean="0"/>
              <a:t>, </a:t>
            </a:r>
            <a:r>
              <a:rPr lang="tr-TR" dirty="0" err="1" smtClean="0"/>
              <a:t>rektal</a:t>
            </a:r>
            <a:r>
              <a:rPr lang="tr-TR" dirty="0" smtClean="0"/>
              <a:t> ülser, </a:t>
            </a:r>
            <a:r>
              <a:rPr lang="tr-TR" dirty="0" err="1" smtClean="0"/>
              <a:t>intestinal</a:t>
            </a:r>
            <a:r>
              <a:rPr lang="tr-TR" dirty="0" smtClean="0"/>
              <a:t> obstrüksiyon, </a:t>
            </a:r>
            <a:r>
              <a:rPr lang="tr-TR" dirty="0" err="1" smtClean="0"/>
              <a:t>pelvik</a:t>
            </a:r>
            <a:r>
              <a:rPr lang="tr-TR" dirty="0" smtClean="0"/>
              <a:t> </a:t>
            </a:r>
            <a:r>
              <a:rPr lang="tr-TR" dirty="0" err="1" smtClean="0"/>
              <a:t>hemoraji</a:t>
            </a:r>
            <a:r>
              <a:rPr lang="tr-TR" dirty="0" smtClean="0"/>
              <a:t>, </a:t>
            </a:r>
            <a:r>
              <a:rPr lang="tr-TR" dirty="0" err="1" smtClean="0"/>
              <a:t>pelvik</a:t>
            </a:r>
            <a:r>
              <a:rPr lang="tr-TR" dirty="0" smtClean="0"/>
              <a:t> apse. Radyasyon tedavisinden sonra </a:t>
            </a:r>
            <a:r>
              <a:rPr lang="tr-TR" dirty="0" err="1" smtClean="0"/>
              <a:t>vajinal</a:t>
            </a:r>
            <a:r>
              <a:rPr lang="tr-TR" dirty="0" smtClean="0"/>
              <a:t> </a:t>
            </a:r>
            <a:r>
              <a:rPr lang="tr-TR" dirty="0" err="1" smtClean="0"/>
              <a:t>epitel</a:t>
            </a:r>
            <a:r>
              <a:rPr lang="tr-TR" dirty="0" smtClean="0"/>
              <a:t> incelir ve </a:t>
            </a:r>
            <a:r>
              <a:rPr lang="tr-TR" dirty="0" err="1" smtClean="0"/>
              <a:t>vajinal</a:t>
            </a:r>
            <a:r>
              <a:rPr lang="tr-TR" dirty="0" smtClean="0"/>
              <a:t> ıslaklık azalır.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lstStyle/>
          <a:p>
            <a:pPr>
              <a:buNone/>
            </a:pPr>
            <a:r>
              <a:rPr lang="tr-TR" dirty="0" smtClean="0"/>
              <a:t>Yapılan çalışmalar </a:t>
            </a:r>
            <a:r>
              <a:rPr lang="tr-TR" dirty="0" err="1" smtClean="0"/>
              <a:t>servikal</a:t>
            </a:r>
            <a:r>
              <a:rPr lang="tr-TR" dirty="0" smtClean="0"/>
              <a:t> tümörlerin çoğunun tedrici olarak başladığını, </a:t>
            </a:r>
            <a:r>
              <a:rPr lang="tr-TR" dirty="0" err="1" smtClean="0"/>
              <a:t>preinvaziv</a:t>
            </a:r>
            <a:r>
              <a:rPr lang="tr-TR" dirty="0" smtClean="0"/>
              <a:t> (</a:t>
            </a:r>
            <a:r>
              <a:rPr lang="tr-TR" dirty="0" err="1" smtClean="0"/>
              <a:t>hüvre</a:t>
            </a:r>
            <a:r>
              <a:rPr lang="tr-TR" dirty="0" smtClean="0"/>
              <a:t> içinde başlayan anormallik) lezyonların </a:t>
            </a:r>
            <a:r>
              <a:rPr lang="tr-TR" dirty="0" err="1" smtClean="0"/>
              <a:t>invaziv</a:t>
            </a:r>
            <a:r>
              <a:rPr lang="tr-TR" dirty="0" smtClean="0"/>
              <a:t> duruma geçmesinden yıllar önce mevcut olduğunu göstermiştir. </a:t>
            </a:r>
          </a:p>
          <a:p>
            <a:pPr>
              <a:buNone/>
            </a:pPr>
            <a:r>
              <a:rPr lang="tr-TR" dirty="0" err="1" smtClean="0"/>
              <a:t>Preinvaziv</a:t>
            </a:r>
            <a:r>
              <a:rPr lang="tr-TR" dirty="0" smtClean="0"/>
              <a:t> dönem </a:t>
            </a:r>
            <a:r>
              <a:rPr lang="tr-TR" dirty="0" err="1" smtClean="0"/>
              <a:t>asemptomatiktir</a:t>
            </a:r>
            <a:r>
              <a:rPr lang="tr-TR" dirty="0" smtClean="0"/>
              <a:t>, ancak </a:t>
            </a:r>
            <a:r>
              <a:rPr lang="tr-TR" dirty="0" err="1" smtClean="0"/>
              <a:t>pap</a:t>
            </a:r>
            <a:r>
              <a:rPr lang="tr-TR" dirty="0" smtClean="0"/>
              <a:t> </a:t>
            </a:r>
            <a:r>
              <a:rPr lang="tr-TR" dirty="0" err="1" smtClean="0"/>
              <a:t>smear</a:t>
            </a:r>
            <a:r>
              <a:rPr lang="tr-TR" dirty="0" smtClean="0"/>
              <a:t> testi ile </a:t>
            </a:r>
            <a:r>
              <a:rPr lang="tr-TR" dirty="0" err="1" smtClean="0"/>
              <a:t>intraepitelyal</a:t>
            </a:r>
            <a:r>
              <a:rPr lang="tr-TR" dirty="0" smtClean="0"/>
              <a:t> </a:t>
            </a:r>
            <a:r>
              <a:rPr lang="tr-TR" dirty="0" err="1" smtClean="0"/>
              <a:t>neoplazilerin</a:t>
            </a:r>
            <a:r>
              <a:rPr lang="tr-TR" dirty="0" smtClean="0"/>
              <a:t> saptanması mümkündür. </a:t>
            </a:r>
            <a:r>
              <a:rPr lang="tr-TR" dirty="0" err="1" smtClean="0"/>
              <a:t>Preinvaziv</a:t>
            </a:r>
            <a:r>
              <a:rPr lang="tr-TR" dirty="0" smtClean="0"/>
              <a:t> dönemde saptanan olgularda tedavi şansı oldukça yüksektir.</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5697559"/>
          </a:xfrm>
        </p:spPr>
        <p:txBody>
          <a:bodyPr/>
          <a:lstStyle/>
          <a:p>
            <a:pPr>
              <a:buNone/>
            </a:pPr>
            <a:r>
              <a:rPr lang="tr-TR" b="1" dirty="0" smtClean="0"/>
              <a:t>KEMOTERAPİ</a:t>
            </a:r>
          </a:p>
          <a:p>
            <a:pPr>
              <a:buNone/>
            </a:pPr>
            <a:endParaRPr lang="tr-TR" dirty="0" smtClean="0"/>
          </a:p>
          <a:p>
            <a:pPr>
              <a:buNone/>
            </a:pPr>
            <a:r>
              <a:rPr lang="tr-TR" b="1" dirty="0" smtClean="0"/>
              <a:t>NEOADJUVAN KEMOTERAPİ</a:t>
            </a:r>
          </a:p>
          <a:p>
            <a:pPr>
              <a:buNone/>
            </a:pPr>
            <a:r>
              <a:rPr lang="tr-TR" dirty="0" smtClean="0"/>
              <a:t>Radikal </a:t>
            </a:r>
            <a:r>
              <a:rPr lang="tr-TR" dirty="0" err="1" smtClean="0"/>
              <a:t>histerektomi</a:t>
            </a:r>
            <a:r>
              <a:rPr lang="tr-TR" dirty="0" smtClean="0"/>
              <a:t> ya da radyoterapiden önce büyümüş olan tümörü küçültmek için kullanılan kemoterapiye denir. </a:t>
            </a:r>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715436" cy="1143000"/>
          </a:xfrm>
        </p:spPr>
        <p:txBody>
          <a:bodyPr>
            <a:normAutofit fontScale="90000"/>
          </a:bodyPr>
          <a:lstStyle/>
          <a:p>
            <a:r>
              <a:rPr lang="tr-TR" dirty="0" smtClean="0">
                <a:solidFill>
                  <a:srgbClr val="FF0000"/>
                </a:solidFill>
              </a:rPr>
              <a:t>TEKRARLAYAN YA DA İNATÇI SERVİKAL CA</a:t>
            </a:r>
            <a:endParaRPr lang="tr-TR" dirty="0">
              <a:solidFill>
                <a:srgbClr val="FF0000"/>
              </a:solidFill>
            </a:endParaRPr>
          </a:p>
        </p:txBody>
      </p:sp>
      <p:sp>
        <p:nvSpPr>
          <p:cNvPr id="3" name="2 İçerik Yer Tutucusu"/>
          <p:cNvSpPr>
            <a:spLocks noGrp="1"/>
          </p:cNvSpPr>
          <p:nvPr>
            <p:ph idx="1"/>
          </p:nvPr>
        </p:nvSpPr>
        <p:spPr>
          <a:xfrm>
            <a:off x="357158" y="1285860"/>
            <a:ext cx="8501122" cy="4840303"/>
          </a:xfrm>
        </p:spPr>
        <p:txBody>
          <a:bodyPr>
            <a:normAutofit lnSpcReduction="10000"/>
          </a:bodyPr>
          <a:lstStyle/>
          <a:p>
            <a:pPr>
              <a:buNone/>
            </a:pPr>
            <a:r>
              <a:rPr lang="tr-TR" dirty="0" err="1" smtClean="0"/>
              <a:t>İnvazif</a:t>
            </a:r>
            <a:r>
              <a:rPr lang="tr-TR" dirty="0" smtClean="0"/>
              <a:t> </a:t>
            </a:r>
            <a:r>
              <a:rPr lang="tr-TR" dirty="0" err="1" smtClean="0"/>
              <a:t>servikal</a:t>
            </a:r>
            <a:r>
              <a:rPr lang="tr-TR" dirty="0" smtClean="0"/>
              <a:t> kanserli kadınların yaklaşık %35’inde hastalık tekrarlar ya da inatçı bir şekilde devam eder. Bu nedenle tedaviden sonra düzenli bir şekilde hastanın izlenmesi gerekir. </a:t>
            </a:r>
          </a:p>
          <a:p>
            <a:pPr>
              <a:buNone/>
            </a:pPr>
            <a:r>
              <a:rPr lang="tr-TR" dirty="0" smtClean="0">
                <a:solidFill>
                  <a:srgbClr val="FF0000"/>
                </a:solidFill>
              </a:rPr>
              <a:t>Tedavi ve Bakım:</a:t>
            </a:r>
          </a:p>
          <a:p>
            <a:pPr>
              <a:buNone/>
            </a:pPr>
            <a:r>
              <a:rPr lang="tr-TR" dirty="0" smtClean="0"/>
              <a:t>Hemşireler </a:t>
            </a:r>
            <a:r>
              <a:rPr lang="tr-TR" dirty="0" err="1" smtClean="0"/>
              <a:t>servikal</a:t>
            </a:r>
            <a:r>
              <a:rPr lang="tr-TR" dirty="0" smtClean="0"/>
              <a:t> kanser için risk faktörlerini, korunma yollarını, tarama yöntemlerini, erken tanı ve tedavinin önemini, </a:t>
            </a:r>
            <a:r>
              <a:rPr lang="tr-TR" dirty="0" err="1" smtClean="0"/>
              <a:t>morbidite</a:t>
            </a:r>
            <a:r>
              <a:rPr lang="tr-TR" dirty="0" smtClean="0"/>
              <a:t> ve </a:t>
            </a:r>
            <a:r>
              <a:rPr lang="tr-TR" dirty="0" err="1" smtClean="0"/>
              <a:t>mortalite</a:t>
            </a:r>
            <a:r>
              <a:rPr lang="tr-TR" dirty="0" smtClean="0"/>
              <a:t> risklerini topluma açıklayacak önemli bir konuma sahiptir. </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normAutofit fontScale="92500"/>
          </a:bodyPr>
          <a:lstStyle/>
          <a:p>
            <a:pPr>
              <a:buNone/>
            </a:pPr>
            <a:r>
              <a:rPr lang="tr-TR" dirty="0" err="1" smtClean="0"/>
              <a:t>Servikal</a:t>
            </a:r>
            <a:r>
              <a:rPr lang="tr-TR" dirty="0" smtClean="0"/>
              <a:t> kanser tedavisi görmüş kadınlar sağlık muayenelerinin düzenli olarak yapılmasının önemi konusunda bilgilendirilmeli ve kontrollerini önerilen sıklıkta yaptırmaları sağlanmalıdır. </a:t>
            </a:r>
          </a:p>
          <a:p>
            <a:pPr>
              <a:buNone/>
            </a:pPr>
            <a:r>
              <a:rPr lang="tr-TR" dirty="0" err="1" smtClean="0"/>
              <a:t>Servikal</a:t>
            </a:r>
            <a:r>
              <a:rPr lang="tr-TR" dirty="0" smtClean="0"/>
              <a:t> kanserin yaratacağı sorunlar fistül, barsak ve mesane tıkanıklığı, inatçı ağrı ve kaşeksidir. Ayrıca </a:t>
            </a:r>
            <a:r>
              <a:rPr lang="tr-TR" dirty="0" err="1" smtClean="0"/>
              <a:t>kolostomi</a:t>
            </a:r>
            <a:r>
              <a:rPr lang="tr-TR" dirty="0" smtClean="0"/>
              <a:t> gibi cerrahi sorunlar da ortaya çıkabilir. </a:t>
            </a:r>
          </a:p>
          <a:p>
            <a:pPr>
              <a:buNone/>
            </a:pPr>
            <a:r>
              <a:rPr lang="tr-TR" dirty="0" smtClean="0"/>
              <a:t>Tedaviye rağmen hastalar terminal döneme girebilir. Bu dönemde hemşirenin </a:t>
            </a:r>
            <a:r>
              <a:rPr lang="tr-TR" dirty="0" err="1" smtClean="0"/>
              <a:t>amacıhastanın</a:t>
            </a:r>
            <a:r>
              <a:rPr lang="tr-TR" dirty="0" smtClean="0"/>
              <a:t> fiziksel ve </a:t>
            </a:r>
            <a:r>
              <a:rPr lang="tr-TR" dirty="0" err="1" smtClean="0"/>
              <a:t>psikososyal</a:t>
            </a:r>
            <a:r>
              <a:rPr lang="tr-TR" dirty="0" smtClean="0"/>
              <a:t> rahatını sağlamak olmalıdır. </a:t>
            </a:r>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417638"/>
          </a:xfrm>
        </p:spPr>
        <p:txBody>
          <a:bodyPr/>
          <a:lstStyle/>
          <a:p>
            <a:r>
              <a:rPr lang="tr-TR" b="1" dirty="0" smtClean="0">
                <a:solidFill>
                  <a:srgbClr val="FF0000"/>
                </a:solidFill>
                <a:effectLst>
                  <a:outerShdw blurRad="38100" dist="38100" dir="2700000" algn="tl">
                    <a:srgbClr val="000000">
                      <a:alpha val="43137"/>
                    </a:srgbClr>
                  </a:outerShdw>
                </a:effectLst>
              </a:rPr>
              <a:t>ENDOMETRİAL  KANSER</a:t>
            </a:r>
            <a:endParaRPr lang="tr-TR" b="1"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000108"/>
            <a:ext cx="9144000" cy="5126055"/>
          </a:xfrm>
        </p:spPr>
        <p:txBody>
          <a:bodyPr/>
          <a:lstStyle/>
          <a:p>
            <a:r>
              <a:rPr lang="tr-TR" dirty="0" smtClean="0"/>
              <a:t>Jinekolojik kanserler arasında görülme sıklığı açısından </a:t>
            </a:r>
            <a:r>
              <a:rPr lang="tr-TR" dirty="0" err="1" smtClean="0"/>
              <a:t>serviks</a:t>
            </a:r>
            <a:r>
              <a:rPr lang="tr-TR" dirty="0" smtClean="0"/>
              <a:t> kanserinden sonra ikinci sırada, </a:t>
            </a:r>
          </a:p>
          <a:p>
            <a:pPr>
              <a:buNone/>
            </a:pPr>
            <a:r>
              <a:rPr lang="tr-TR" dirty="0" err="1" smtClean="0"/>
              <a:t>mortalite</a:t>
            </a:r>
            <a:r>
              <a:rPr lang="tr-TR" dirty="0" smtClean="0"/>
              <a:t> hızı açısından </a:t>
            </a:r>
            <a:r>
              <a:rPr lang="tr-TR" dirty="0" err="1" smtClean="0"/>
              <a:t>serviks</a:t>
            </a:r>
            <a:r>
              <a:rPr lang="tr-TR" dirty="0" smtClean="0"/>
              <a:t> ve </a:t>
            </a:r>
            <a:r>
              <a:rPr lang="tr-TR" dirty="0" err="1" smtClean="0"/>
              <a:t>over</a:t>
            </a:r>
            <a:r>
              <a:rPr lang="tr-TR" dirty="0" smtClean="0"/>
              <a:t> kanserinden sonra üçüncü sıradadır. </a:t>
            </a:r>
          </a:p>
          <a:p>
            <a:pPr>
              <a:buNone/>
            </a:pPr>
            <a:r>
              <a:rPr lang="tr-TR" u="sng" dirty="0" smtClean="0">
                <a:solidFill>
                  <a:srgbClr val="FF0000"/>
                </a:solidFill>
              </a:rPr>
              <a:t>Erken tanılandığı </a:t>
            </a:r>
            <a:r>
              <a:rPr lang="tr-TR" dirty="0" smtClean="0"/>
              <a:t>takdirde en iyi tedavi edilebilen kanserdir. </a:t>
            </a:r>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642918"/>
          </a:xfrm>
        </p:spPr>
        <p:txBody>
          <a:bodyPr>
            <a:normAutofit fontScale="90000"/>
          </a:bodyPr>
          <a:lstStyle/>
          <a:p>
            <a:r>
              <a:rPr lang="tr-TR" dirty="0" smtClean="0">
                <a:solidFill>
                  <a:srgbClr val="FF0000"/>
                </a:solidFill>
              </a:rPr>
              <a:t>ENDOMETRİAL  KANSER</a:t>
            </a:r>
            <a:endParaRPr lang="tr-TR" dirty="0"/>
          </a:p>
        </p:txBody>
      </p:sp>
      <p:sp>
        <p:nvSpPr>
          <p:cNvPr id="3" name="2 İçerik Yer Tutucusu"/>
          <p:cNvSpPr>
            <a:spLocks noGrp="1"/>
          </p:cNvSpPr>
          <p:nvPr>
            <p:ph idx="1"/>
          </p:nvPr>
        </p:nvSpPr>
        <p:spPr>
          <a:xfrm>
            <a:off x="285720" y="620689"/>
            <a:ext cx="8401080" cy="5184576"/>
          </a:xfrm>
        </p:spPr>
        <p:txBody>
          <a:bodyPr>
            <a:normAutofit fontScale="92500" lnSpcReduction="10000"/>
          </a:bodyPr>
          <a:lstStyle/>
          <a:p>
            <a:pPr>
              <a:buNone/>
            </a:pPr>
            <a:r>
              <a:rPr lang="tr-TR" dirty="0" smtClean="0"/>
              <a:t>Genellikle </a:t>
            </a:r>
            <a:r>
              <a:rPr lang="tr-TR" dirty="0" err="1" smtClean="0"/>
              <a:t>postmenopozal</a:t>
            </a:r>
            <a:r>
              <a:rPr lang="tr-TR" dirty="0" smtClean="0"/>
              <a:t> kadınlarda görülebilen bir kanserdir. Ortanca tanılama yaşı 61’dir. </a:t>
            </a:r>
          </a:p>
          <a:p>
            <a:pPr>
              <a:buNone/>
            </a:pPr>
            <a:r>
              <a:rPr lang="tr-TR" dirty="0" smtClean="0">
                <a:solidFill>
                  <a:srgbClr val="FF0000"/>
                </a:solidFill>
              </a:rPr>
              <a:t>Risk faktörleri:</a:t>
            </a:r>
          </a:p>
          <a:p>
            <a:pPr>
              <a:buNone/>
            </a:pPr>
            <a:r>
              <a:rPr lang="tr-TR" dirty="0" smtClean="0"/>
              <a:t>*</a:t>
            </a:r>
            <a:r>
              <a:rPr lang="tr-TR" dirty="0" err="1" smtClean="0"/>
              <a:t>Postmenopozal</a:t>
            </a:r>
            <a:r>
              <a:rPr lang="tr-TR" dirty="0" smtClean="0"/>
              <a:t> dönemde olmak (60-70 yaş)</a:t>
            </a:r>
          </a:p>
          <a:p>
            <a:pPr>
              <a:buNone/>
            </a:pPr>
            <a:r>
              <a:rPr lang="tr-TR" dirty="0" smtClean="0"/>
              <a:t>*</a:t>
            </a:r>
            <a:r>
              <a:rPr lang="tr-TR" dirty="0" err="1" smtClean="0"/>
              <a:t>Nulliparite</a:t>
            </a:r>
            <a:r>
              <a:rPr lang="tr-TR" dirty="0" smtClean="0"/>
              <a:t>, </a:t>
            </a:r>
            <a:r>
              <a:rPr lang="tr-TR" dirty="0" err="1" smtClean="0"/>
              <a:t>infertilite</a:t>
            </a:r>
            <a:r>
              <a:rPr lang="tr-TR" dirty="0" smtClean="0"/>
              <a:t> , PKOS ve düzensiz </a:t>
            </a:r>
            <a:r>
              <a:rPr lang="tr-TR" dirty="0" err="1" smtClean="0"/>
              <a:t>menstruasyon</a:t>
            </a:r>
            <a:r>
              <a:rPr lang="tr-TR" dirty="0" smtClean="0"/>
              <a:t> hikayesi gibi kronik </a:t>
            </a:r>
            <a:r>
              <a:rPr lang="tr-TR" dirty="0" err="1" smtClean="0"/>
              <a:t>anovulatuvar</a:t>
            </a:r>
            <a:r>
              <a:rPr lang="tr-TR" dirty="0" smtClean="0"/>
              <a:t> </a:t>
            </a:r>
            <a:r>
              <a:rPr lang="tr-TR" dirty="0" err="1" smtClean="0"/>
              <a:t>sikluslara</a:t>
            </a:r>
            <a:r>
              <a:rPr lang="tr-TR" dirty="0" smtClean="0"/>
              <a:t> işaret eden durumlar(</a:t>
            </a:r>
            <a:r>
              <a:rPr lang="tr-TR" dirty="0" err="1" smtClean="0"/>
              <a:t>endometriumun</a:t>
            </a:r>
            <a:r>
              <a:rPr lang="tr-TR" dirty="0" smtClean="0"/>
              <a:t> karşılıksız östrojene maruz kaldığı durumlar)</a:t>
            </a:r>
          </a:p>
          <a:p>
            <a:pPr>
              <a:buNone/>
            </a:pPr>
            <a:r>
              <a:rPr lang="tr-TR" dirty="0" smtClean="0"/>
              <a:t>*Geç menopoz (52  ), karşılıksız (</a:t>
            </a:r>
            <a:r>
              <a:rPr lang="tr-TR" dirty="0" err="1" smtClean="0"/>
              <a:t>progesteronsuz</a:t>
            </a:r>
            <a:r>
              <a:rPr lang="tr-TR" dirty="0" smtClean="0"/>
              <a:t>) östrojen tedavisi PKOS gibi </a:t>
            </a:r>
            <a:r>
              <a:rPr lang="tr-TR" dirty="0" err="1" smtClean="0"/>
              <a:t>endometriumun</a:t>
            </a:r>
            <a:r>
              <a:rPr lang="tr-TR" dirty="0" smtClean="0"/>
              <a:t> fazla östrojene maruz kaldığı durumlar</a:t>
            </a:r>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02034"/>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14282" y="714356"/>
            <a:ext cx="8472518" cy="5411807"/>
          </a:xfrm>
        </p:spPr>
        <p:txBody>
          <a:bodyPr/>
          <a:lstStyle/>
          <a:p>
            <a:pPr>
              <a:buNone/>
            </a:pPr>
            <a:r>
              <a:rPr lang="tr-TR" dirty="0" smtClean="0">
                <a:solidFill>
                  <a:srgbClr val="FF0000"/>
                </a:solidFill>
              </a:rPr>
              <a:t>Risk faktörleri (DEVAM):</a:t>
            </a:r>
          </a:p>
          <a:p>
            <a:pPr>
              <a:buNone/>
            </a:pPr>
            <a:r>
              <a:rPr lang="tr-TR" dirty="0" smtClean="0"/>
              <a:t>*</a:t>
            </a:r>
            <a:r>
              <a:rPr lang="tr-TR" dirty="0" err="1" smtClean="0"/>
              <a:t>Obesite</a:t>
            </a:r>
            <a:r>
              <a:rPr lang="tr-TR" dirty="0" smtClean="0"/>
              <a:t>, diyabet ve hipertansiyonun birlikte bulunması</a:t>
            </a:r>
          </a:p>
          <a:p>
            <a:pPr>
              <a:buNone/>
            </a:pPr>
            <a:r>
              <a:rPr lang="tr-TR" dirty="0" smtClean="0"/>
              <a:t>*Ailede ya da kendinde </a:t>
            </a:r>
            <a:r>
              <a:rPr lang="tr-TR" dirty="0" err="1" smtClean="0"/>
              <a:t>endometrium</a:t>
            </a:r>
            <a:r>
              <a:rPr lang="tr-TR" dirty="0" smtClean="0"/>
              <a:t>, kolon, meme ve </a:t>
            </a:r>
            <a:r>
              <a:rPr lang="tr-TR" dirty="0" err="1" smtClean="0"/>
              <a:t>over</a:t>
            </a:r>
            <a:r>
              <a:rPr lang="tr-TR" dirty="0" smtClean="0"/>
              <a:t> kanseri hikayesi olma</a:t>
            </a:r>
          </a:p>
          <a:p>
            <a:pPr>
              <a:buNone/>
            </a:pPr>
            <a:r>
              <a:rPr lang="tr-TR" dirty="0" smtClean="0"/>
              <a:t>*</a:t>
            </a:r>
            <a:r>
              <a:rPr lang="tr-TR" dirty="0" err="1" smtClean="0"/>
              <a:t>Pelvik</a:t>
            </a:r>
            <a:r>
              <a:rPr lang="tr-TR" dirty="0" smtClean="0"/>
              <a:t> radyasyona maruz kalma</a:t>
            </a:r>
          </a:p>
          <a:p>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85720" y="928670"/>
            <a:ext cx="8401080" cy="5500726"/>
          </a:xfrm>
        </p:spPr>
        <p:txBody>
          <a:bodyPr/>
          <a:lstStyle/>
          <a:p>
            <a:pPr>
              <a:buNone/>
            </a:pPr>
            <a:r>
              <a:rPr lang="tr-TR" dirty="0" smtClean="0"/>
              <a:t>Fazla östrojene maruz kalma ile ilgili tüm durumlarda </a:t>
            </a:r>
            <a:r>
              <a:rPr lang="tr-TR" dirty="0" err="1" smtClean="0"/>
              <a:t>endometrial</a:t>
            </a:r>
            <a:r>
              <a:rPr lang="tr-TR" dirty="0" smtClean="0"/>
              <a:t> kanser riskinde artma olduğu gözlenmiştir. Aşırı </a:t>
            </a:r>
            <a:r>
              <a:rPr lang="tr-TR" dirty="0" err="1" smtClean="0"/>
              <a:t>endojen</a:t>
            </a:r>
            <a:r>
              <a:rPr lang="tr-TR" dirty="0" smtClean="0"/>
              <a:t> östrojen metabolizması ya da </a:t>
            </a:r>
            <a:r>
              <a:rPr lang="tr-TR" dirty="0" err="1" smtClean="0"/>
              <a:t>progesteronun</a:t>
            </a:r>
            <a:r>
              <a:rPr lang="tr-TR" dirty="0" smtClean="0"/>
              <a:t> yetersiz salgılanması </a:t>
            </a:r>
            <a:r>
              <a:rPr lang="tr-TR" dirty="0" err="1" smtClean="0"/>
              <a:t>endometrial</a:t>
            </a:r>
            <a:r>
              <a:rPr lang="tr-TR" dirty="0" smtClean="0"/>
              <a:t> kanser gelişme riskini arttırır. Şişman kadınlarda </a:t>
            </a:r>
            <a:r>
              <a:rPr lang="tr-TR" dirty="0" err="1" smtClean="0"/>
              <a:t>endometrial</a:t>
            </a:r>
            <a:r>
              <a:rPr lang="tr-TR" dirty="0" smtClean="0"/>
              <a:t> kanser gelişme riskinin normal kadınlara göre 3- kez fazla olduğu bildirilmektedir. Bunun nedeni yağ hücrelerinde aşırı östrojen depolanması ve bir östrojen çeşidi olan </a:t>
            </a:r>
            <a:r>
              <a:rPr lang="tr-TR" dirty="0" err="1" smtClean="0"/>
              <a:t>estrone</a:t>
            </a:r>
            <a:r>
              <a:rPr lang="tr-TR" dirty="0" smtClean="0"/>
              <a:t> sentezinin artması ile açıklanmaktadır. </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39718"/>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14282" y="764704"/>
            <a:ext cx="8534182" cy="5616624"/>
          </a:xfrm>
        </p:spPr>
        <p:txBody>
          <a:bodyPr>
            <a:normAutofit fontScale="92500" lnSpcReduction="20000"/>
          </a:bodyPr>
          <a:lstStyle/>
          <a:p>
            <a:pPr>
              <a:buNone/>
            </a:pPr>
            <a:r>
              <a:rPr lang="tr-TR" dirty="0" smtClean="0"/>
              <a:t>*Kronik </a:t>
            </a:r>
            <a:r>
              <a:rPr lang="tr-TR" dirty="0" err="1" smtClean="0"/>
              <a:t>anovulasyon</a:t>
            </a:r>
            <a:r>
              <a:rPr lang="tr-TR" dirty="0" smtClean="0"/>
              <a:t>(PKOS gibi) olgularında </a:t>
            </a:r>
            <a:r>
              <a:rPr lang="tr-TR" dirty="0" err="1" smtClean="0"/>
              <a:t>östroje</a:t>
            </a:r>
            <a:r>
              <a:rPr lang="tr-TR" dirty="0" smtClean="0"/>
              <a:t>-</a:t>
            </a:r>
            <a:r>
              <a:rPr lang="tr-TR" dirty="0" err="1" smtClean="0"/>
              <a:t>nin</a:t>
            </a:r>
            <a:r>
              <a:rPr lang="tr-TR" dirty="0" smtClean="0"/>
              <a:t> </a:t>
            </a:r>
            <a:r>
              <a:rPr lang="tr-TR" dirty="0" err="1" smtClean="0"/>
              <a:t>endometriuma</a:t>
            </a:r>
            <a:r>
              <a:rPr lang="tr-TR" dirty="0" smtClean="0"/>
              <a:t> olan etkisini karşılayacak </a:t>
            </a:r>
            <a:r>
              <a:rPr lang="tr-TR" dirty="0" err="1" smtClean="0"/>
              <a:t>progesteron</a:t>
            </a:r>
            <a:r>
              <a:rPr lang="tr-TR" dirty="0" smtClean="0"/>
              <a:t> olmadığı için </a:t>
            </a:r>
            <a:r>
              <a:rPr lang="tr-TR" dirty="0" err="1" smtClean="0"/>
              <a:t>endometrium</a:t>
            </a:r>
            <a:r>
              <a:rPr lang="tr-TR" dirty="0" smtClean="0"/>
              <a:t> aşırı östrojen etkisine maruz kalır. </a:t>
            </a:r>
          </a:p>
          <a:p>
            <a:pPr>
              <a:buNone/>
            </a:pPr>
            <a:r>
              <a:rPr lang="tr-TR" dirty="0" smtClean="0"/>
              <a:t>*Diğer </a:t>
            </a:r>
            <a:r>
              <a:rPr lang="tr-TR" dirty="0" err="1" smtClean="0"/>
              <a:t>endojen</a:t>
            </a:r>
            <a:r>
              <a:rPr lang="tr-TR" dirty="0" smtClean="0"/>
              <a:t> östrojen kaynağı, östrojen salgılayan </a:t>
            </a:r>
            <a:r>
              <a:rPr lang="tr-TR" dirty="0" err="1" smtClean="0"/>
              <a:t>ovarial</a:t>
            </a:r>
            <a:r>
              <a:rPr lang="tr-TR" dirty="0" smtClean="0"/>
              <a:t> tümörlerdir. </a:t>
            </a:r>
          </a:p>
          <a:p>
            <a:pPr>
              <a:buNone/>
            </a:pPr>
            <a:r>
              <a:rPr lang="tr-TR" dirty="0" smtClean="0"/>
              <a:t>*</a:t>
            </a:r>
            <a:r>
              <a:rPr lang="tr-TR" dirty="0" err="1" smtClean="0"/>
              <a:t>Premenopozal</a:t>
            </a:r>
            <a:r>
              <a:rPr lang="tr-TR" dirty="0" smtClean="0"/>
              <a:t> dönemde </a:t>
            </a:r>
            <a:r>
              <a:rPr lang="tr-TR" dirty="0" err="1" smtClean="0"/>
              <a:t>progesteronun</a:t>
            </a:r>
            <a:r>
              <a:rPr lang="tr-TR" dirty="0" smtClean="0"/>
              <a:t> olmaması, </a:t>
            </a:r>
            <a:r>
              <a:rPr lang="tr-TR" dirty="0" err="1" smtClean="0"/>
              <a:t>endometriumu</a:t>
            </a:r>
            <a:r>
              <a:rPr lang="tr-TR" dirty="0" smtClean="0"/>
              <a:t> sürekli östrojen etkisinde bırakır. </a:t>
            </a:r>
          </a:p>
          <a:p>
            <a:pPr>
              <a:buNone/>
            </a:pPr>
            <a:r>
              <a:rPr lang="tr-TR" dirty="0" smtClean="0"/>
              <a:t>Bu süre uzadıkça östrojenin </a:t>
            </a:r>
            <a:r>
              <a:rPr lang="tr-TR" dirty="0" err="1" smtClean="0"/>
              <a:t>endometrium</a:t>
            </a:r>
            <a:r>
              <a:rPr lang="tr-TR" dirty="0" smtClean="0"/>
              <a:t> </a:t>
            </a:r>
          </a:p>
          <a:p>
            <a:pPr>
              <a:buNone/>
            </a:pPr>
            <a:r>
              <a:rPr lang="tr-TR" dirty="0" smtClean="0"/>
              <a:t>üzerindeki </a:t>
            </a:r>
            <a:r>
              <a:rPr lang="tr-TR" dirty="0" err="1" smtClean="0"/>
              <a:t>tenbihi</a:t>
            </a:r>
            <a:r>
              <a:rPr lang="tr-TR" dirty="0" smtClean="0"/>
              <a:t> de artar. </a:t>
            </a:r>
          </a:p>
          <a:p>
            <a:pPr>
              <a:buNone/>
            </a:pPr>
            <a:r>
              <a:rPr lang="tr-TR" dirty="0" smtClean="0"/>
              <a:t>Bu durum </a:t>
            </a:r>
            <a:r>
              <a:rPr lang="tr-TR" dirty="0" err="1" smtClean="0"/>
              <a:t>premalign</a:t>
            </a:r>
            <a:r>
              <a:rPr lang="tr-TR" dirty="0" smtClean="0"/>
              <a:t> bir lezyon </a:t>
            </a:r>
          </a:p>
          <a:p>
            <a:pPr>
              <a:buNone/>
            </a:pPr>
            <a:r>
              <a:rPr lang="tr-TR" dirty="0" smtClean="0"/>
              <a:t>olan </a:t>
            </a:r>
            <a:r>
              <a:rPr lang="tr-TR" dirty="0" err="1" smtClean="0"/>
              <a:t>endometrial</a:t>
            </a:r>
            <a:r>
              <a:rPr lang="tr-TR" dirty="0" smtClean="0"/>
              <a:t> </a:t>
            </a:r>
            <a:r>
              <a:rPr lang="tr-TR" dirty="0" err="1" smtClean="0"/>
              <a:t>hiperplaziyi</a:t>
            </a:r>
            <a:r>
              <a:rPr lang="tr-TR" dirty="0" smtClean="0"/>
              <a:t> </a:t>
            </a:r>
          </a:p>
          <a:p>
            <a:pPr>
              <a:buNone/>
            </a:pPr>
            <a:r>
              <a:rPr lang="tr-TR" dirty="0" smtClean="0"/>
              <a:t>hazırlar. </a:t>
            </a:r>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14282" y="714356"/>
            <a:ext cx="8715436" cy="5643602"/>
          </a:xfrm>
        </p:spPr>
        <p:txBody>
          <a:bodyPr>
            <a:normAutofit lnSpcReduction="10000"/>
          </a:bodyPr>
          <a:lstStyle/>
          <a:p>
            <a:pPr>
              <a:buNone/>
            </a:pPr>
            <a:r>
              <a:rPr lang="tr-TR" dirty="0" err="1" smtClean="0"/>
              <a:t>Endometril</a:t>
            </a:r>
            <a:r>
              <a:rPr lang="tr-TR" dirty="0" smtClean="0"/>
              <a:t> kanser riskini arttıran bir diğer faktör de </a:t>
            </a:r>
            <a:r>
              <a:rPr lang="tr-TR" dirty="0" err="1" smtClean="0"/>
              <a:t>eksojen</a:t>
            </a:r>
            <a:r>
              <a:rPr lang="tr-TR" dirty="0" smtClean="0"/>
              <a:t> östrojenlerdir. Menopozda karşılıksız östrojen tedavisi alan kadınlarda </a:t>
            </a:r>
            <a:r>
              <a:rPr lang="tr-TR" dirty="0" err="1" smtClean="0"/>
              <a:t>endometrial</a:t>
            </a:r>
            <a:r>
              <a:rPr lang="tr-TR" dirty="0" smtClean="0"/>
              <a:t> kanser riskinin oldukça fazla olduğu bulunmuştur. Ancak </a:t>
            </a:r>
            <a:r>
              <a:rPr lang="tr-TR" dirty="0" err="1" smtClean="0"/>
              <a:t>progesteron</a:t>
            </a:r>
            <a:r>
              <a:rPr lang="tr-TR" dirty="0" smtClean="0"/>
              <a:t> eklenmesine rağmen 5 yıldan uzun hormon tedavisinde de </a:t>
            </a:r>
            <a:r>
              <a:rPr lang="tr-TR" dirty="0" err="1" smtClean="0"/>
              <a:t>endometrial</a:t>
            </a:r>
            <a:r>
              <a:rPr lang="tr-TR" dirty="0" smtClean="0"/>
              <a:t> kanser gelişme riski artmaktadır. </a:t>
            </a:r>
          </a:p>
          <a:p>
            <a:pPr>
              <a:buNone/>
            </a:pPr>
            <a:r>
              <a:rPr lang="tr-TR" dirty="0" smtClean="0"/>
              <a:t>Meme dokusunda </a:t>
            </a:r>
            <a:r>
              <a:rPr lang="tr-TR" dirty="0" err="1" smtClean="0"/>
              <a:t>antiöstrojenik</a:t>
            </a:r>
            <a:r>
              <a:rPr lang="tr-TR" dirty="0" smtClean="0"/>
              <a:t> bir etkisi olan </a:t>
            </a:r>
            <a:r>
              <a:rPr lang="tr-TR" dirty="0" err="1" smtClean="0"/>
              <a:t>tamoksifenin</a:t>
            </a:r>
            <a:r>
              <a:rPr lang="tr-TR" dirty="0" smtClean="0"/>
              <a:t> </a:t>
            </a:r>
            <a:r>
              <a:rPr lang="tr-TR" dirty="0" err="1" smtClean="0"/>
              <a:t>endometrium</a:t>
            </a:r>
            <a:r>
              <a:rPr lang="tr-TR" dirty="0" smtClean="0"/>
              <a:t> dokusu üzerine </a:t>
            </a:r>
            <a:r>
              <a:rPr lang="tr-TR" dirty="0" err="1" smtClean="0"/>
              <a:t>östrojenik</a:t>
            </a:r>
            <a:r>
              <a:rPr lang="tr-TR" dirty="0" smtClean="0"/>
              <a:t> etkisi vardır ve </a:t>
            </a:r>
            <a:r>
              <a:rPr lang="tr-TR" dirty="0" err="1" smtClean="0"/>
              <a:t>endometriumun</a:t>
            </a:r>
            <a:r>
              <a:rPr lang="tr-TR" dirty="0" smtClean="0"/>
              <a:t> kalınlaşmasına yol açarak polipten </a:t>
            </a:r>
            <a:r>
              <a:rPr lang="tr-TR" dirty="0" err="1" smtClean="0"/>
              <a:t>hiperplazi</a:t>
            </a:r>
            <a:r>
              <a:rPr lang="tr-TR" dirty="0" smtClean="0"/>
              <a:t> ve kansere kadar varan değişikliklere neden olur. </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96842"/>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14282" y="714356"/>
            <a:ext cx="8472518" cy="5572164"/>
          </a:xfrm>
        </p:spPr>
        <p:txBody>
          <a:bodyPr/>
          <a:lstStyle/>
          <a:p>
            <a:pPr>
              <a:buNone/>
            </a:pPr>
            <a:r>
              <a:rPr lang="tr-TR" dirty="0" smtClean="0"/>
              <a:t>Ayrıca östrojen düzeyini düşüren ya da </a:t>
            </a:r>
            <a:r>
              <a:rPr lang="tr-TR" dirty="0" err="1" smtClean="0"/>
              <a:t>progeste</a:t>
            </a:r>
            <a:r>
              <a:rPr lang="tr-TR" dirty="0" smtClean="0"/>
              <a:t>-</a:t>
            </a:r>
            <a:r>
              <a:rPr lang="tr-TR" dirty="0" err="1" smtClean="0"/>
              <a:t>ron</a:t>
            </a:r>
            <a:r>
              <a:rPr lang="tr-TR" dirty="0" smtClean="0"/>
              <a:t> düzeyini yükselten faktörlerin (Ör:OKS) </a:t>
            </a:r>
            <a:r>
              <a:rPr lang="tr-TR" dirty="0" err="1" smtClean="0"/>
              <a:t>endometrium</a:t>
            </a:r>
            <a:r>
              <a:rPr lang="tr-TR" dirty="0" smtClean="0"/>
              <a:t> kanserine karşı koruyucu etkileri olduğu bildirilmektedir. </a:t>
            </a:r>
          </a:p>
          <a:p>
            <a:pPr>
              <a:buNone/>
            </a:pPr>
            <a:r>
              <a:rPr lang="tr-TR" dirty="0" smtClean="0"/>
              <a:t>Hipertansiyon </a:t>
            </a:r>
            <a:r>
              <a:rPr lang="tr-TR" dirty="0" err="1" smtClean="0"/>
              <a:t>endometrial</a:t>
            </a:r>
            <a:r>
              <a:rPr lang="tr-TR" dirty="0" smtClean="0"/>
              <a:t> kanser için tek başına bir risk faktörü değildir. Ancak </a:t>
            </a:r>
            <a:r>
              <a:rPr lang="tr-TR" dirty="0" err="1" smtClean="0"/>
              <a:t>hipertansif</a:t>
            </a:r>
            <a:r>
              <a:rPr lang="tr-TR" dirty="0" smtClean="0"/>
              <a:t> kişilerin yaşlı ve şişman olmaları nedeni ile </a:t>
            </a:r>
            <a:r>
              <a:rPr lang="tr-TR" dirty="0" err="1" smtClean="0"/>
              <a:t>endometrial</a:t>
            </a:r>
            <a:r>
              <a:rPr lang="tr-TR" dirty="0" smtClean="0"/>
              <a:t> kanser için risk oluşturduğu düşünülmektedir.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lstStyle/>
          <a:p>
            <a:pPr>
              <a:buNone/>
            </a:pPr>
            <a:r>
              <a:rPr lang="tr-TR" dirty="0" smtClean="0"/>
              <a:t>Jinekolojik kanserler içinde görülme sıklığı olarak birinci sırada yer almaktadır. Kadına özgü kanserler arasında meme kanserinden sonra en sık görülenlerinden biridir. </a:t>
            </a:r>
          </a:p>
          <a:p>
            <a:pPr>
              <a:buNone/>
            </a:pPr>
            <a:endParaRPr lang="tr-TR" dirty="0"/>
          </a:p>
        </p:txBody>
      </p:sp>
      <p:pic>
        <p:nvPicPr>
          <p:cNvPr id="4" name="Picture 2" descr="http://ketem.org/images/istatistik_2005/8.jpg"/>
          <p:cNvPicPr>
            <a:picLocks noChangeAspect="1" noChangeArrowheads="1"/>
          </p:cNvPicPr>
          <p:nvPr/>
        </p:nvPicPr>
        <p:blipFill>
          <a:blip r:embed="rId2" cstate="print"/>
          <a:srcRect/>
          <a:stretch>
            <a:fillRect/>
          </a:stretch>
        </p:blipFill>
        <p:spPr bwMode="auto">
          <a:xfrm>
            <a:off x="357158" y="2643182"/>
            <a:ext cx="8429684" cy="3286148"/>
          </a:xfrm>
          <a:prstGeom prst="rect">
            <a:avLst/>
          </a:prstGeom>
          <a:noFill/>
        </p:spPr>
      </p:pic>
      <p:sp>
        <p:nvSpPr>
          <p:cNvPr id="5" name="4 Dikdörtgen"/>
          <p:cNvSpPr/>
          <p:nvPr/>
        </p:nvSpPr>
        <p:spPr>
          <a:xfrm>
            <a:off x="5724128" y="6237312"/>
            <a:ext cx="3264805" cy="369332"/>
          </a:xfrm>
          <a:prstGeom prst="rect">
            <a:avLst/>
          </a:prstGeom>
        </p:spPr>
        <p:txBody>
          <a:bodyPr wrap="none">
            <a:spAutoFit/>
          </a:bodyPr>
          <a:lstStyle/>
          <a:p>
            <a:r>
              <a:rPr lang="tr-TR" dirty="0" smtClean="0"/>
              <a:t>http://ketem.org/istatistik.</a:t>
            </a:r>
            <a:r>
              <a:rPr lang="tr-TR" dirty="0" err="1" smtClean="0"/>
              <a:t>php</a:t>
            </a: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96842"/>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85720" y="857232"/>
            <a:ext cx="8401080" cy="5268931"/>
          </a:xfrm>
        </p:spPr>
        <p:txBody>
          <a:bodyPr>
            <a:normAutofit fontScale="92500"/>
          </a:bodyPr>
          <a:lstStyle/>
          <a:p>
            <a:pPr>
              <a:buNone/>
            </a:pPr>
            <a:r>
              <a:rPr lang="tr-TR" dirty="0" smtClean="0">
                <a:solidFill>
                  <a:srgbClr val="FF0000"/>
                </a:solidFill>
              </a:rPr>
              <a:t>Önleme, Tarama, Erkan Tanı:</a:t>
            </a:r>
          </a:p>
          <a:p>
            <a:pPr>
              <a:buNone/>
            </a:pPr>
            <a:r>
              <a:rPr lang="tr-TR" dirty="0" err="1" smtClean="0"/>
              <a:t>Endometrial</a:t>
            </a:r>
            <a:r>
              <a:rPr lang="tr-TR" dirty="0" smtClean="0"/>
              <a:t> kanser için özel ve hassas bir test yoktur. </a:t>
            </a:r>
            <a:r>
              <a:rPr lang="tr-TR" dirty="0" err="1" smtClean="0"/>
              <a:t>Pap</a:t>
            </a:r>
            <a:r>
              <a:rPr lang="tr-TR" dirty="0" smtClean="0"/>
              <a:t> </a:t>
            </a:r>
            <a:r>
              <a:rPr lang="tr-TR" dirty="0" err="1" smtClean="0"/>
              <a:t>smear</a:t>
            </a:r>
            <a:r>
              <a:rPr lang="tr-TR" dirty="0" smtClean="0"/>
              <a:t> nadiren </a:t>
            </a:r>
            <a:r>
              <a:rPr lang="tr-TR" dirty="0" err="1" smtClean="0"/>
              <a:t>endometrial</a:t>
            </a:r>
            <a:r>
              <a:rPr lang="tr-TR" dirty="0" smtClean="0"/>
              <a:t> kanseri tespit edebilmektedir. </a:t>
            </a:r>
            <a:r>
              <a:rPr lang="tr-TR" dirty="0" err="1" smtClean="0"/>
              <a:t>Endometrial</a:t>
            </a:r>
            <a:r>
              <a:rPr lang="tr-TR" dirty="0" smtClean="0"/>
              <a:t> biyopsi en etkili tanı yöntemidir. Tüm </a:t>
            </a:r>
            <a:r>
              <a:rPr lang="tr-TR" dirty="0" err="1" smtClean="0"/>
              <a:t>postmenopozal</a:t>
            </a:r>
            <a:r>
              <a:rPr lang="tr-TR" dirty="0" smtClean="0"/>
              <a:t> kanamalar </a:t>
            </a:r>
            <a:r>
              <a:rPr lang="tr-TR" dirty="0" err="1" smtClean="0"/>
              <a:t>endometrial</a:t>
            </a:r>
            <a:r>
              <a:rPr lang="tr-TR" dirty="0" smtClean="0"/>
              <a:t> biyopsi ile değerlendirilmelidir. </a:t>
            </a:r>
          </a:p>
          <a:p>
            <a:pPr>
              <a:buNone/>
            </a:pPr>
            <a:r>
              <a:rPr lang="tr-TR" dirty="0" smtClean="0"/>
              <a:t>Yıllık jinekolojik kontroller, sağlıklı bir yaşam biçimi, düşük yağlı diyet, düzenli fiziksel aktivite ve normal kilonun muhafaza edilmesi riskin azalmasına ve sağlığın gelişmesine katkıda bulunur.</a:t>
            </a: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68280"/>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457200" y="928670"/>
            <a:ext cx="8229600" cy="5197493"/>
          </a:xfrm>
        </p:spPr>
        <p:txBody>
          <a:bodyPr/>
          <a:lstStyle/>
          <a:p>
            <a:pPr>
              <a:buNone/>
            </a:pPr>
            <a:r>
              <a:rPr lang="tr-TR" dirty="0" smtClean="0">
                <a:solidFill>
                  <a:srgbClr val="FF0000"/>
                </a:solidFill>
              </a:rPr>
              <a:t>Önleme, Tarama, Erkan Tanı:</a:t>
            </a:r>
          </a:p>
          <a:p>
            <a:pPr>
              <a:buNone/>
            </a:pPr>
            <a:r>
              <a:rPr lang="tr-TR" dirty="0" err="1" smtClean="0"/>
              <a:t>Endometrial</a:t>
            </a:r>
            <a:r>
              <a:rPr lang="tr-TR" dirty="0" smtClean="0"/>
              <a:t> </a:t>
            </a:r>
            <a:r>
              <a:rPr lang="tr-TR" dirty="0" err="1" smtClean="0"/>
              <a:t>hiperplazinin</a:t>
            </a:r>
            <a:r>
              <a:rPr lang="tr-TR" dirty="0" smtClean="0"/>
              <a:t> özellikle </a:t>
            </a:r>
            <a:r>
              <a:rPr lang="tr-TR" dirty="0" err="1" smtClean="0"/>
              <a:t>atipik</a:t>
            </a:r>
            <a:r>
              <a:rPr lang="tr-TR" dirty="0" smtClean="0"/>
              <a:t> olan </a:t>
            </a:r>
            <a:r>
              <a:rPr lang="tr-TR" dirty="0" err="1" smtClean="0"/>
              <a:t>hiperplazinin</a:t>
            </a:r>
            <a:r>
              <a:rPr lang="tr-TR" dirty="0" smtClean="0"/>
              <a:t> tedavi edilmesi kansere ilerlemesini önleyecektir. </a:t>
            </a:r>
          </a:p>
          <a:p>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96842"/>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142844" y="857232"/>
            <a:ext cx="8786874" cy="5643602"/>
          </a:xfrm>
        </p:spPr>
        <p:txBody>
          <a:bodyPr>
            <a:normAutofit fontScale="92500" lnSpcReduction="10000"/>
          </a:bodyPr>
          <a:lstStyle/>
          <a:p>
            <a:pPr>
              <a:buNone/>
            </a:pPr>
            <a:r>
              <a:rPr lang="tr-TR" dirty="0" err="1" smtClean="0">
                <a:solidFill>
                  <a:srgbClr val="FF0000"/>
                </a:solidFill>
              </a:rPr>
              <a:t>Patofizyoloji</a:t>
            </a:r>
            <a:r>
              <a:rPr lang="tr-TR" dirty="0" smtClean="0">
                <a:solidFill>
                  <a:srgbClr val="FF0000"/>
                </a:solidFill>
              </a:rPr>
              <a:t>:</a:t>
            </a:r>
          </a:p>
          <a:p>
            <a:pPr>
              <a:buNone/>
            </a:pPr>
            <a:r>
              <a:rPr lang="tr-TR" dirty="0" err="1" smtClean="0"/>
              <a:t>Endometrial</a:t>
            </a:r>
            <a:r>
              <a:rPr lang="tr-TR" dirty="0" smtClean="0"/>
              <a:t> kanserlerin büyük bir kısmı </a:t>
            </a:r>
            <a:r>
              <a:rPr lang="tr-TR" dirty="0" err="1" smtClean="0"/>
              <a:t>adenokarsi</a:t>
            </a:r>
            <a:r>
              <a:rPr lang="tr-TR" dirty="0" smtClean="0"/>
              <a:t>-</a:t>
            </a:r>
            <a:r>
              <a:rPr lang="tr-TR" dirty="0" err="1" smtClean="0"/>
              <a:t>nomdur</a:t>
            </a:r>
            <a:r>
              <a:rPr lang="tr-TR" dirty="0" smtClean="0"/>
              <a:t>. Bunlar yavaş büyür ve geç metastaz yaparlar. Bu nedenle özellikle erken teşhis edildiğinde </a:t>
            </a:r>
            <a:r>
              <a:rPr lang="tr-TR" dirty="0" err="1" smtClean="0"/>
              <a:t>prognozu</a:t>
            </a:r>
            <a:r>
              <a:rPr lang="tr-TR" dirty="0" smtClean="0"/>
              <a:t> en iyi olan jinekolojik </a:t>
            </a:r>
            <a:r>
              <a:rPr lang="tr-TR" dirty="0" err="1" smtClean="0"/>
              <a:t>malignensidir</a:t>
            </a:r>
            <a:r>
              <a:rPr lang="tr-TR" dirty="0" smtClean="0"/>
              <a:t>. </a:t>
            </a:r>
          </a:p>
          <a:p>
            <a:pPr>
              <a:buNone/>
            </a:pPr>
            <a:r>
              <a:rPr lang="tr-TR" dirty="0" err="1" smtClean="0"/>
              <a:t>Endometrial</a:t>
            </a:r>
            <a:r>
              <a:rPr lang="tr-TR" dirty="0" smtClean="0"/>
              <a:t> </a:t>
            </a:r>
            <a:r>
              <a:rPr lang="tr-TR" dirty="0" err="1" smtClean="0"/>
              <a:t>hiperplazinin</a:t>
            </a:r>
            <a:r>
              <a:rPr lang="tr-TR" dirty="0" smtClean="0"/>
              <a:t> </a:t>
            </a:r>
            <a:r>
              <a:rPr lang="tr-TR" dirty="0" err="1" smtClean="0"/>
              <a:t>atipik</a:t>
            </a:r>
            <a:r>
              <a:rPr lang="tr-TR" dirty="0" smtClean="0"/>
              <a:t> olanı </a:t>
            </a:r>
            <a:r>
              <a:rPr lang="tr-TR" dirty="0" err="1" smtClean="0"/>
              <a:t>malignensiye</a:t>
            </a:r>
            <a:r>
              <a:rPr lang="tr-TR" dirty="0" smtClean="0"/>
              <a:t> ilerleyebilen </a:t>
            </a:r>
            <a:r>
              <a:rPr lang="tr-TR" dirty="0" err="1" smtClean="0"/>
              <a:t>premalignant</a:t>
            </a:r>
            <a:r>
              <a:rPr lang="tr-TR" dirty="0" smtClean="0"/>
              <a:t> </a:t>
            </a:r>
            <a:r>
              <a:rPr lang="tr-TR" dirty="0" err="1" smtClean="0"/>
              <a:t>sitolojik</a:t>
            </a:r>
            <a:r>
              <a:rPr lang="tr-TR" dirty="0" smtClean="0"/>
              <a:t>  değişiklik gösterirler. </a:t>
            </a:r>
            <a:r>
              <a:rPr lang="tr-TR" dirty="0" err="1" smtClean="0"/>
              <a:t>Postmenopozal</a:t>
            </a:r>
            <a:r>
              <a:rPr lang="tr-TR" dirty="0" smtClean="0"/>
              <a:t> dönemde düşük düzeyli östrojen </a:t>
            </a:r>
            <a:r>
              <a:rPr lang="tr-TR" dirty="0" err="1" smtClean="0"/>
              <a:t>androstenedione</a:t>
            </a:r>
            <a:r>
              <a:rPr lang="tr-TR" dirty="0" smtClean="0"/>
              <a:t> de artmaya neden olabilir. </a:t>
            </a:r>
            <a:r>
              <a:rPr lang="tr-TR" dirty="0" err="1" smtClean="0"/>
              <a:t>Androstenedione</a:t>
            </a:r>
            <a:r>
              <a:rPr lang="tr-TR" dirty="0" smtClean="0"/>
              <a:t> </a:t>
            </a:r>
            <a:r>
              <a:rPr lang="tr-TR" dirty="0" err="1" smtClean="0"/>
              <a:t>karsinojen</a:t>
            </a:r>
            <a:r>
              <a:rPr lang="tr-TR" dirty="0" smtClean="0"/>
              <a:t> potansiyelli </a:t>
            </a:r>
            <a:r>
              <a:rPr lang="tr-TR" dirty="0" err="1" smtClean="0"/>
              <a:t>estrone’a</a:t>
            </a:r>
            <a:r>
              <a:rPr lang="tr-TR" dirty="0" smtClean="0"/>
              <a:t> dönüşür. </a:t>
            </a:r>
            <a:r>
              <a:rPr lang="tr-TR" dirty="0" err="1" smtClean="0"/>
              <a:t>Hiperöstrojenizm</a:t>
            </a:r>
            <a:r>
              <a:rPr lang="tr-TR" dirty="0" smtClean="0"/>
              <a:t>, karşıtı olmayan östrojen </a:t>
            </a:r>
            <a:r>
              <a:rPr lang="tr-TR" dirty="0" err="1" smtClean="0"/>
              <a:t>stimülasyonu</a:t>
            </a:r>
            <a:r>
              <a:rPr lang="tr-TR" dirty="0" smtClean="0"/>
              <a:t> ile sonuçlanır. Bu durum </a:t>
            </a:r>
            <a:r>
              <a:rPr lang="tr-TR" dirty="0" err="1" smtClean="0"/>
              <a:t>endometrial</a:t>
            </a:r>
            <a:r>
              <a:rPr lang="tr-TR" dirty="0" smtClean="0"/>
              <a:t> </a:t>
            </a:r>
            <a:r>
              <a:rPr lang="tr-TR" dirty="0" err="1" smtClean="0"/>
              <a:t>hiperplaziye</a:t>
            </a:r>
            <a:r>
              <a:rPr lang="tr-TR" dirty="0" smtClean="0"/>
              <a:t> neden olur. </a:t>
            </a: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2528"/>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357158" y="714356"/>
            <a:ext cx="8329642" cy="5643602"/>
          </a:xfrm>
        </p:spPr>
        <p:txBody>
          <a:bodyPr>
            <a:normAutofit lnSpcReduction="10000"/>
          </a:bodyPr>
          <a:lstStyle/>
          <a:p>
            <a:pPr>
              <a:buNone/>
            </a:pPr>
            <a:r>
              <a:rPr lang="tr-TR" dirty="0" smtClean="0">
                <a:solidFill>
                  <a:srgbClr val="FF0000"/>
                </a:solidFill>
              </a:rPr>
              <a:t>Hastalığın İlerlemesi ve Yayılma Özelliği</a:t>
            </a:r>
          </a:p>
          <a:p>
            <a:pPr>
              <a:buNone/>
            </a:pPr>
            <a:r>
              <a:rPr lang="tr-TR" dirty="0" err="1" smtClean="0"/>
              <a:t>Endometrial</a:t>
            </a:r>
            <a:r>
              <a:rPr lang="tr-TR" dirty="0" smtClean="0"/>
              <a:t> kanser lokal bir lezyon olarak başlayabildiği gibi </a:t>
            </a:r>
            <a:r>
              <a:rPr lang="tr-TR" dirty="0" err="1" smtClean="0"/>
              <a:t>endometrial</a:t>
            </a:r>
            <a:r>
              <a:rPr lang="tr-TR" dirty="0" smtClean="0"/>
              <a:t> yüzeyin büyük bir kısmını kapsayan yaygın bir lezyon olarak da başlayabilir. </a:t>
            </a:r>
            <a:r>
              <a:rPr lang="tr-TR" dirty="0" err="1" smtClean="0"/>
              <a:t>Endometrial</a:t>
            </a:r>
            <a:r>
              <a:rPr lang="tr-TR" dirty="0" smtClean="0"/>
              <a:t> </a:t>
            </a:r>
            <a:r>
              <a:rPr lang="tr-TR" dirty="0" err="1" smtClean="0"/>
              <a:t>karsinoma</a:t>
            </a:r>
            <a:r>
              <a:rPr lang="tr-TR" dirty="0" smtClean="0"/>
              <a:t> değişik yollarla metastaz yapar. Kanser genellikle </a:t>
            </a:r>
            <a:r>
              <a:rPr lang="tr-TR" dirty="0" err="1" smtClean="0"/>
              <a:t>fundusta</a:t>
            </a:r>
            <a:r>
              <a:rPr lang="tr-TR" dirty="0" smtClean="0"/>
              <a:t> başlar ve tüm </a:t>
            </a:r>
            <a:r>
              <a:rPr lang="tr-TR" dirty="0" err="1" smtClean="0"/>
              <a:t>endometriuma</a:t>
            </a:r>
            <a:r>
              <a:rPr lang="tr-TR" dirty="0" smtClean="0"/>
              <a:t> ve oradan </a:t>
            </a:r>
            <a:r>
              <a:rPr lang="tr-TR" dirty="0" err="1" smtClean="0"/>
              <a:t>servikal</a:t>
            </a:r>
            <a:r>
              <a:rPr lang="tr-TR" dirty="0" smtClean="0"/>
              <a:t> kanal içine direk yayılma gösterir. </a:t>
            </a:r>
            <a:r>
              <a:rPr lang="tr-TR" dirty="0" err="1" smtClean="0"/>
              <a:t>Myometriuma</a:t>
            </a:r>
            <a:r>
              <a:rPr lang="tr-TR" dirty="0" smtClean="0"/>
              <a:t> yayılması ile </a:t>
            </a:r>
            <a:r>
              <a:rPr lang="tr-TR" dirty="0" err="1" smtClean="0"/>
              <a:t>uterus</a:t>
            </a:r>
            <a:r>
              <a:rPr lang="tr-TR" dirty="0" smtClean="0"/>
              <a:t> klinik olarak büyümüş bulunur. Tümör </a:t>
            </a:r>
            <a:r>
              <a:rPr lang="tr-TR" dirty="0" err="1" smtClean="0"/>
              <a:t>myometriuma</a:t>
            </a:r>
            <a:r>
              <a:rPr lang="tr-TR" dirty="0" smtClean="0"/>
              <a:t> atladıkça tüm lenf yollarına açılır ve metastazlar görülür. </a:t>
            </a:r>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85720" y="642918"/>
            <a:ext cx="8572560" cy="6000792"/>
          </a:xfrm>
        </p:spPr>
        <p:txBody>
          <a:bodyPr>
            <a:normAutofit fontScale="92500" lnSpcReduction="20000"/>
          </a:bodyPr>
          <a:lstStyle/>
          <a:p>
            <a:pPr>
              <a:buNone/>
            </a:pPr>
            <a:r>
              <a:rPr lang="tr-TR" dirty="0" smtClean="0"/>
              <a:t>Klinik Görünüm:</a:t>
            </a:r>
          </a:p>
          <a:p>
            <a:pPr>
              <a:buNone/>
            </a:pPr>
            <a:r>
              <a:rPr lang="tr-TR" dirty="0" err="1" smtClean="0"/>
              <a:t>Endometrial</a:t>
            </a:r>
            <a:r>
              <a:rPr lang="tr-TR" dirty="0" smtClean="0"/>
              <a:t> kanserde </a:t>
            </a:r>
            <a:r>
              <a:rPr lang="tr-TR" dirty="0" err="1" smtClean="0"/>
              <a:t>serviks</a:t>
            </a:r>
            <a:r>
              <a:rPr lang="tr-TR" dirty="0" smtClean="0"/>
              <a:t> kanserinde olduğu gibi pratik değerlendirme yöntemi yoktur. Bu nedenle kanser ilk belirtinin görülmesinden sonra teşhis edilir. </a:t>
            </a:r>
          </a:p>
          <a:p>
            <a:pPr>
              <a:buNone/>
            </a:pPr>
            <a:r>
              <a:rPr lang="tr-TR" dirty="0" smtClean="0"/>
              <a:t>En erken ve en önemli belirtisi </a:t>
            </a:r>
            <a:r>
              <a:rPr lang="tr-TR" dirty="0" smtClean="0">
                <a:solidFill>
                  <a:srgbClr val="FF0000"/>
                </a:solidFill>
              </a:rPr>
              <a:t>anormal </a:t>
            </a:r>
            <a:r>
              <a:rPr lang="tr-TR" dirty="0" err="1" smtClean="0">
                <a:solidFill>
                  <a:srgbClr val="FF0000"/>
                </a:solidFill>
              </a:rPr>
              <a:t>vajinal</a:t>
            </a:r>
            <a:r>
              <a:rPr lang="tr-TR" dirty="0" smtClean="0">
                <a:solidFill>
                  <a:srgbClr val="FF0000"/>
                </a:solidFill>
              </a:rPr>
              <a:t> kanamadır. </a:t>
            </a:r>
          </a:p>
          <a:p>
            <a:pPr>
              <a:buNone/>
            </a:pPr>
            <a:r>
              <a:rPr lang="tr-TR" dirty="0" err="1" smtClean="0"/>
              <a:t>Postmenopozal</a:t>
            </a:r>
            <a:r>
              <a:rPr lang="tr-TR" dirty="0" smtClean="0"/>
              <a:t> kanamaların %30 unun nedeni </a:t>
            </a:r>
            <a:r>
              <a:rPr lang="tr-TR" dirty="0" err="1" smtClean="0"/>
              <a:t>karsinomadır</a:t>
            </a:r>
            <a:r>
              <a:rPr lang="tr-TR" dirty="0" smtClean="0"/>
              <a:t>. Bu nedenle tüm </a:t>
            </a:r>
            <a:r>
              <a:rPr lang="tr-TR" dirty="0" err="1" smtClean="0"/>
              <a:t>postmenopozal</a:t>
            </a:r>
            <a:r>
              <a:rPr lang="tr-TR" dirty="0" smtClean="0"/>
              <a:t> kanamalar daima kanser yönünden değerlendirilmelidir. </a:t>
            </a:r>
            <a:r>
              <a:rPr lang="tr-TR" dirty="0" err="1" smtClean="0"/>
              <a:t>Premenopozal</a:t>
            </a:r>
            <a:r>
              <a:rPr lang="tr-TR" dirty="0" smtClean="0"/>
              <a:t> dönemdeki düzensiz ve ağır kanamaların nedeni özellikle kadın </a:t>
            </a:r>
            <a:r>
              <a:rPr lang="tr-TR" dirty="0" err="1" smtClean="0"/>
              <a:t>infertil</a:t>
            </a:r>
            <a:r>
              <a:rPr lang="tr-TR" dirty="0" smtClean="0"/>
              <a:t> ise önemli olabilir. </a:t>
            </a:r>
          </a:p>
          <a:p>
            <a:pPr>
              <a:buNone/>
            </a:pPr>
            <a:r>
              <a:rPr lang="tr-TR" dirty="0" err="1" smtClean="0"/>
              <a:t>Uterusun</a:t>
            </a:r>
            <a:r>
              <a:rPr lang="tr-TR" dirty="0" smtClean="0"/>
              <a:t> boyutlarında büyüme, alt karında ve sırtta ağrı geç belirtilerdir. </a:t>
            </a:r>
          </a:p>
          <a:p>
            <a:pPr>
              <a:buNone/>
            </a:pPr>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5768997"/>
          </a:xfrm>
        </p:spPr>
        <p:txBody>
          <a:bodyPr/>
          <a:lstStyle/>
          <a:p>
            <a:pPr>
              <a:buNone/>
            </a:pPr>
            <a:r>
              <a:rPr lang="tr-TR" dirty="0" err="1" smtClean="0">
                <a:solidFill>
                  <a:srgbClr val="FF0000"/>
                </a:solidFill>
              </a:rPr>
              <a:t>Endometrium</a:t>
            </a:r>
            <a:r>
              <a:rPr lang="tr-TR" dirty="0" smtClean="0">
                <a:solidFill>
                  <a:srgbClr val="FF0000"/>
                </a:solidFill>
              </a:rPr>
              <a:t> Kanserinin Evreleri</a:t>
            </a:r>
          </a:p>
          <a:p>
            <a:pPr>
              <a:buNone/>
            </a:pPr>
            <a:r>
              <a:rPr lang="tr-TR" b="1" dirty="0" smtClean="0"/>
              <a:t>Evre I: </a:t>
            </a:r>
            <a:r>
              <a:rPr lang="tr-TR" dirty="0" smtClean="0"/>
              <a:t>Tümör </a:t>
            </a:r>
            <a:r>
              <a:rPr lang="tr-TR" dirty="0" err="1" smtClean="0"/>
              <a:t>korpus</a:t>
            </a:r>
            <a:r>
              <a:rPr lang="tr-TR" dirty="0" smtClean="0"/>
              <a:t> </a:t>
            </a:r>
            <a:r>
              <a:rPr lang="tr-TR" dirty="0" err="1" smtClean="0"/>
              <a:t>uteride</a:t>
            </a:r>
            <a:endParaRPr lang="tr-TR" dirty="0" smtClean="0"/>
          </a:p>
          <a:p>
            <a:pPr>
              <a:buNone/>
            </a:pPr>
            <a:r>
              <a:rPr lang="tr-TR" b="1" dirty="0" smtClean="0"/>
              <a:t>Evre II: </a:t>
            </a:r>
            <a:r>
              <a:rPr lang="tr-TR" dirty="0" smtClean="0"/>
              <a:t>Tümör </a:t>
            </a:r>
            <a:r>
              <a:rPr lang="tr-TR" dirty="0" err="1" smtClean="0"/>
              <a:t>serviksi</a:t>
            </a:r>
            <a:r>
              <a:rPr lang="tr-TR" dirty="0" smtClean="0"/>
              <a:t> içine almış ancak </a:t>
            </a:r>
            <a:r>
              <a:rPr lang="tr-TR" dirty="0" err="1" smtClean="0"/>
              <a:t>uterusun</a:t>
            </a:r>
            <a:r>
              <a:rPr lang="tr-TR" dirty="0" smtClean="0"/>
              <a:t> dışına çıkmamıştır</a:t>
            </a:r>
          </a:p>
          <a:p>
            <a:pPr>
              <a:buNone/>
            </a:pPr>
            <a:r>
              <a:rPr lang="tr-TR" b="1" dirty="0" smtClean="0"/>
              <a:t>Evre III: </a:t>
            </a:r>
            <a:r>
              <a:rPr lang="tr-TR" dirty="0" smtClean="0"/>
              <a:t>Tümör lokal ya da bölgesel olarak yayılmış</a:t>
            </a:r>
          </a:p>
          <a:p>
            <a:pPr>
              <a:buNone/>
            </a:pPr>
            <a:r>
              <a:rPr lang="tr-TR" b="1" dirty="0" smtClean="0"/>
              <a:t>Evre IV: </a:t>
            </a:r>
            <a:r>
              <a:rPr lang="tr-TR" dirty="0" smtClean="0"/>
              <a:t>Kanser </a:t>
            </a:r>
            <a:r>
              <a:rPr lang="tr-TR" dirty="0" err="1" smtClean="0"/>
              <a:t>pelvis</a:t>
            </a:r>
            <a:r>
              <a:rPr lang="tr-TR" dirty="0" smtClean="0"/>
              <a:t> dışında </a:t>
            </a:r>
            <a:r>
              <a:rPr lang="tr-TR" dirty="0" err="1" smtClean="0"/>
              <a:t>metastatik</a:t>
            </a:r>
            <a:r>
              <a:rPr lang="tr-TR" dirty="0" smtClean="0"/>
              <a:t>.</a:t>
            </a:r>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14282" y="714356"/>
            <a:ext cx="8643998" cy="5786478"/>
          </a:xfrm>
        </p:spPr>
        <p:txBody>
          <a:bodyPr>
            <a:normAutofit fontScale="92500" lnSpcReduction="20000"/>
          </a:bodyPr>
          <a:lstStyle/>
          <a:p>
            <a:pPr>
              <a:buNone/>
            </a:pPr>
            <a:r>
              <a:rPr lang="tr-TR" dirty="0" smtClean="0">
                <a:solidFill>
                  <a:srgbClr val="FF0000"/>
                </a:solidFill>
              </a:rPr>
              <a:t>Değerlendirme:</a:t>
            </a:r>
          </a:p>
          <a:p>
            <a:pPr>
              <a:buNone/>
            </a:pPr>
            <a:r>
              <a:rPr lang="tr-TR" dirty="0" smtClean="0"/>
              <a:t>Şüpheli kadınlarda ilk olarak mevcut belirtiler derinlemesine tanımlanır. Daha sonra risk faktörlerine odaklanmak gereklidir. Bunlar, </a:t>
            </a:r>
          </a:p>
          <a:p>
            <a:pPr>
              <a:buNone/>
            </a:pPr>
            <a:r>
              <a:rPr lang="tr-TR" dirty="0" smtClean="0"/>
              <a:t>Kadının üreme hikayesi</a:t>
            </a:r>
          </a:p>
          <a:p>
            <a:pPr>
              <a:buNone/>
            </a:pPr>
            <a:r>
              <a:rPr lang="tr-TR" dirty="0" smtClean="0"/>
              <a:t>Östrojen kullanımı</a:t>
            </a:r>
          </a:p>
          <a:p>
            <a:pPr>
              <a:buNone/>
            </a:pPr>
            <a:r>
              <a:rPr lang="tr-TR" dirty="0" smtClean="0"/>
              <a:t>Kilosu</a:t>
            </a:r>
          </a:p>
          <a:p>
            <a:pPr>
              <a:buNone/>
            </a:pPr>
            <a:r>
              <a:rPr lang="tr-TR" dirty="0" err="1" smtClean="0"/>
              <a:t>Tamoksifen</a:t>
            </a:r>
            <a:r>
              <a:rPr lang="tr-TR" dirty="0" smtClean="0"/>
              <a:t> kullanımı</a:t>
            </a:r>
          </a:p>
          <a:p>
            <a:pPr>
              <a:buNone/>
            </a:pPr>
            <a:r>
              <a:rPr lang="tr-TR" dirty="0" smtClean="0"/>
              <a:t>Diyet alışkanlıklarıdır. </a:t>
            </a:r>
          </a:p>
          <a:p>
            <a:pPr>
              <a:buNone/>
            </a:pPr>
            <a:r>
              <a:rPr lang="tr-TR" dirty="0" err="1" smtClean="0"/>
              <a:t>Abdominal</a:t>
            </a:r>
            <a:r>
              <a:rPr lang="tr-TR" dirty="0" smtClean="0"/>
              <a:t> ağrı, mesane ve barsak alışkanlıklarında değişim, kilo kaybı değerlendirilir. </a:t>
            </a:r>
            <a:r>
              <a:rPr lang="tr-TR" dirty="0" err="1" smtClean="0"/>
              <a:t>Aildede</a:t>
            </a:r>
            <a:r>
              <a:rPr lang="tr-TR" dirty="0" smtClean="0"/>
              <a:t> ya da kendinde özellikle meme, </a:t>
            </a:r>
            <a:r>
              <a:rPr lang="tr-TR" dirty="0" err="1" smtClean="0"/>
              <a:t>over</a:t>
            </a:r>
            <a:r>
              <a:rPr lang="tr-TR" dirty="0" smtClean="0"/>
              <a:t>, </a:t>
            </a:r>
            <a:r>
              <a:rPr lang="tr-TR" dirty="0" err="1" smtClean="0"/>
              <a:t>endometrial</a:t>
            </a:r>
            <a:r>
              <a:rPr lang="tr-TR" dirty="0" smtClean="0"/>
              <a:t> ve </a:t>
            </a:r>
            <a:r>
              <a:rPr lang="tr-TR" dirty="0" err="1" smtClean="0"/>
              <a:t>kolorektal</a:t>
            </a:r>
            <a:r>
              <a:rPr lang="tr-TR" dirty="0" smtClean="0"/>
              <a:t> kanser olup olmadığı değerlendirilir.  </a:t>
            </a:r>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25404"/>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85720" y="714356"/>
            <a:ext cx="8401080" cy="5715040"/>
          </a:xfrm>
        </p:spPr>
        <p:txBody>
          <a:bodyPr/>
          <a:lstStyle/>
          <a:p>
            <a:pPr>
              <a:buNone/>
            </a:pPr>
            <a:r>
              <a:rPr lang="tr-TR" dirty="0" smtClean="0"/>
              <a:t>Fizik muayene yapılır. </a:t>
            </a:r>
            <a:r>
              <a:rPr lang="tr-TR" dirty="0" err="1" smtClean="0"/>
              <a:t>Endometrial</a:t>
            </a:r>
            <a:r>
              <a:rPr lang="tr-TR" dirty="0" smtClean="0"/>
              <a:t> kanser </a:t>
            </a:r>
            <a:r>
              <a:rPr lang="tr-TR" dirty="0" err="1" smtClean="0"/>
              <a:t>pap</a:t>
            </a:r>
            <a:r>
              <a:rPr lang="tr-TR" dirty="0" smtClean="0"/>
              <a:t> </a:t>
            </a:r>
            <a:r>
              <a:rPr lang="tr-TR" dirty="0" err="1" smtClean="0"/>
              <a:t>smear</a:t>
            </a:r>
            <a:r>
              <a:rPr lang="tr-TR" dirty="0" smtClean="0"/>
              <a:t> ile nadir olarak tanımlanır. En güvenilir </a:t>
            </a:r>
            <a:r>
              <a:rPr lang="tr-TR" dirty="0" err="1" smtClean="0"/>
              <a:t>diagnostik</a:t>
            </a:r>
            <a:r>
              <a:rPr lang="tr-TR" dirty="0" smtClean="0"/>
              <a:t> teknik , anestezi altında yapılan </a:t>
            </a:r>
            <a:r>
              <a:rPr lang="tr-TR" dirty="0" err="1" smtClean="0"/>
              <a:t>pelvik</a:t>
            </a:r>
            <a:r>
              <a:rPr lang="tr-TR" dirty="0" smtClean="0"/>
              <a:t> muayene ve </a:t>
            </a:r>
            <a:r>
              <a:rPr lang="tr-TR" dirty="0" err="1" smtClean="0"/>
              <a:t>endometrial</a:t>
            </a:r>
            <a:r>
              <a:rPr lang="tr-TR" dirty="0" smtClean="0"/>
              <a:t> biyopsidir. Eğer </a:t>
            </a:r>
            <a:r>
              <a:rPr lang="tr-TR" dirty="0" err="1" smtClean="0"/>
              <a:t>endometrial</a:t>
            </a:r>
            <a:r>
              <a:rPr lang="tr-TR" dirty="0" smtClean="0"/>
              <a:t> biyopsi negatif ve semptomlar inatçı ise D&amp;C ve </a:t>
            </a:r>
            <a:r>
              <a:rPr lang="tr-TR" dirty="0" err="1" smtClean="0"/>
              <a:t>histereskopi</a:t>
            </a:r>
            <a:r>
              <a:rPr lang="tr-TR" dirty="0" smtClean="0"/>
              <a:t> uygulanır. </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500042"/>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14282" y="642918"/>
            <a:ext cx="8472518" cy="5857916"/>
          </a:xfrm>
        </p:spPr>
        <p:txBody>
          <a:bodyPr>
            <a:normAutofit fontScale="92500" lnSpcReduction="10000"/>
          </a:bodyPr>
          <a:lstStyle/>
          <a:p>
            <a:pPr>
              <a:buNone/>
            </a:pPr>
            <a:r>
              <a:rPr lang="tr-TR" dirty="0" smtClean="0">
                <a:solidFill>
                  <a:srgbClr val="FF0000"/>
                </a:solidFill>
              </a:rPr>
              <a:t>Tedavi yaklaşımı ve hemşirelik bakımı:</a:t>
            </a:r>
          </a:p>
          <a:p>
            <a:pPr>
              <a:buNone/>
            </a:pPr>
            <a:r>
              <a:rPr lang="tr-TR" b="1" u="sng" dirty="0" smtClean="0"/>
              <a:t>CERRAHİ</a:t>
            </a:r>
          </a:p>
          <a:p>
            <a:pPr>
              <a:buNone/>
            </a:pPr>
            <a:r>
              <a:rPr lang="tr-TR" b="1" u="sng" dirty="0" smtClean="0"/>
              <a:t>Erken Evre:</a:t>
            </a:r>
            <a:r>
              <a:rPr lang="tr-TR" strike="sngStrike" dirty="0" smtClean="0"/>
              <a:t> </a:t>
            </a:r>
            <a:r>
              <a:rPr lang="tr-TR" dirty="0" smtClean="0"/>
              <a:t>Evre 1 ve 2 de tedavinin amacı hastayı iyileştirmek ve yaşam dönemini uzatmaktır. Bu nedenle hemşirelik bakımı tedavinin yan etkilerini kontrol etmeye ve sağlığı geliştirici davranışların kazandırılmasına odaklanmalıdır.</a:t>
            </a:r>
          </a:p>
          <a:p>
            <a:pPr>
              <a:buNone/>
            </a:pPr>
            <a:r>
              <a:rPr lang="tr-TR" dirty="0" err="1" smtClean="0"/>
              <a:t>Endometrial</a:t>
            </a:r>
            <a:r>
              <a:rPr lang="tr-TR" dirty="0" smtClean="0"/>
              <a:t> </a:t>
            </a:r>
            <a:r>
              <a:rPr lang="tr-TR" dirty="0" err="1" smtClean="0"/>
              <a:t>karsinomanın</a:t>
            </a:r>
            <a:r>
              <a:rPr lang="tr-TR" dirty="0" smtClean="0"/>
              <a:t> erken evresinde TAH+BSO genellikle tercih edilen cerrahi yöntemdir. İleri evrelerde TAH ve BSO </a:t>
            </a:r>
            <a:r>
              <a:rPr lang="tr-TR" dirty="0" err="1" smtClean="0"/>
              <a:t>nun</a:t>
            </a:r>
            <a:r>
              <a:rPr lang="tr-TR" dirty="0" smtClean="0"/>
              <a:t> yanı sıra BLND (</a:t>
            </a:r>
            <a:r>
              <a:rPr lang="tr-TR" dirty="0" err="1" smtClean="0"/>
              <a:t>pelvik</a:t>
            </a:r>
            <a:r>
              <a:rPr lang="tr-TR" dirty="0" smtClean="0"/>
              <a:t> ve </a:t>
            </a:r>
            <a:r>
              <a:rPr lang="tr-TR" dirty="0" err="1" smtClean="0"/>
              <a:t>paraaortik</a:t>
            </a:r>
            <a:r>
              <a:rPr lang="tr-TR" dirty="0" smtClean="0"/>
              <a:t> lenf </a:t>
            </a:r>
            <a:r>
              <a:rPr lang="tr-TR" dirty="0" err="1" smtClean="0"/>
              <a:t>nodu</a:t>
            </a:r>
            <a:r>
              <a:rPr lang="tr-TR" dirty="0" smtClean="0"/>
              <a:t> </a:t>
            </a:r>
            <a:r>
              <a:rPr lang="tr-TR" dirty="0" err="1" smtClean="0"/>
              <a:t>diseksiyonu</a:t>
            </a:r>
            <a:r>
              <a:rPr lang="tr-TR" dirty="0" smtClean="0"/>
              <a:t>), </a:t>
            </a:r>
            <a:r>
              <a:rPr lang="tr-TR" dirty="0" err="1" smtClean="0"/>
              <a:t>omentektomi</a:t>
            </a:r>
            <a:r>
              <a:rPr lang="tr-TR" dirty="0" smtClean="0"/>
              <a:t> ve </a:t>
            </a:r>
            <a:r>
              <a:rPr lang="tr-TR" dirty="0" err="1" smtClean="0"/>
              <a:t>peritoneal</a:t>
            </a:r>
            <a:r>
              <a:rPr lang="tr-TR" dirty="0" smtClean="0"/>
              <a:t> yıkama yapılır. Erken evredeki pek çok olguda cerrahiye ek bir tedavi gerekmez.  </a:t>
            </a:r>
            <a:endParaRPr lang="tr-TR" b="1" u="sng"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642918"/>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85720" y="642918"/>
            <a:ext cx="8401080" cy="5483245"/>
          </a:xfrm>
        </p:spPr>
        <p:txBody>
          <a:bodyPr/>
          <a:lstStyle/>
          <a:p>
            <a:pPr>
              <a:buNone/>
            </a:pPr>
            <a:r>
              <a:rPr lang="tr-TR" dirty="0" smtClean="0"/>
              <a:t>Cerrahi planlanan hastalar </a:t>
            </a:r>
            <a:r>
              <a:rPr lang="tr-TR" b="1" dirty="0" err="1" smtClean="0"/>
              <a:t>preoperatif</a:t>
            </a:r>
            <a:r>
              <a:rPr lang="tr-TR" b="1" dirty="0" smtClean="0"/>
              <a:t> </a:t>
            </a:r>
            <a:r>
              <a:rPr lang="tr-TR" dirty="0" smtClean="0"/>
              <a:t>olarak hazırlanır. </a:t>
            </a:r>
          </a:p>
          <a:p>
            <a:pPr>
              <a:buNone/>
            </a:pPr>
            <a:r>
              <a:rPr lang="tr-TR" b="1" dirty="0" smtClean="0"/>
              <a:t>Hastanın </a:t>
            </a:r>
            <a:r>
              <a:rPr lang="tr-TR" b="1" dirty="0" err="1" smtClean="0"/>
              <a:t>Postoperatif</a:t>
            </a:r>
            <a:r>
              <a:rPr lang="tr-TR" b="1" dirty="0" smtClean="0"/>
              <a:t> Bakımı:</a:t>
            </a:r>
            <a:r>
              <a:rPr lang="tr-TR" dirty="0" smtClean="0"/>
              <a:t>Sıvı elektrolit izlemini, </a:t>
            </a:r>
            <a:r>
              <a:rPr lang="tr-TR" dirty="0" err="1" smtClean="0"/>
              <a:t>ambulasyonu</a:t>
            </a:r>
            <a:r>
              <a:rPr lang="tr-TR" dirty="0" smtClean="0"/>
              <a:t>, </a:t>
            </a:r>
            <a:r>
              <a:rPr lang="tr-TR" dirty="0" err="1" smtClean="0"/>
              <a:t>kardiyopulmoner</a:t>
            </a:r>
            <a:r>
              <a:rPr lang="tr-TR" dirty="0" smtClean="0"/>
              <a:t> izlem ve girişimleri kapsar. Bu hastaların çoğu </a:t>
            </a:r>
            <a:r>
              <a:rPr lang="tr-TR" dirty="0" err="1" smtClean="0"/>
              <a:t>şiman</a:t>
            </a:r>
            <a:r>
              <a:rPr lang="tr-TR" dirty="0" smtClean="0"/>
              <a:t> ve 60 yaş üstü olduğu için hipertansiyon, diyabet ve </a:t>
            </a:r>
            <a:r>
              <a:rPr lang="tr-TR" dirty="0" err="1" smtClean="0"/>
              <a:t>renal</a:t>
            </a:r>
            <a:r>
              <a:rPr lang="tr-TR" dirty="0" smtClean="0"/>
              <a:t> yetmezlik yönünden izlenmelidir. Diğer </a:t>
            </a:r>
            <a:r>
              <a:rPr lang="tr-TR" dirty="0" err="1" smtClean="0"/>
              <a:t>postoperatif</a:t>
            </a:r>
            <a:r>
              <a:rPr lang="tr-TR" dirty="0" smtClean="0"/>
              <a:t> bakım ilkeleri </a:t>
            </a:r>
            <a:r>
              <a:rPr lang="tr-TR" dirty="0" err="1" smtClean="0"/>
              <a:t>gerçekleştirilmesilidir</a:t>
            </a:r>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57166"/>
            <a:ext cx="8501122" cy="5768997"/>
          </a:xfrm>
        </p:spPr>
        <p:txBody>
          <a:bodyPr/>
          <a:lstStyle/>
          <a:p>
            <a:pPr>
              <a:buNone/>
            </a:pPr>
            <a:r>
              <a:rPr lang="tr-TR" dirty="0" smtClean="0"/>
              <a:t>Dünyada her yıl 500-900 bin kadına </a:t>
            </a:r>
            <a:r>
              <a:rPr lang="tr-TR" dirty="0" err="1" smtClean="0"/>
              <a:t>serviks</a:t>
            </a:r>
            <a:r>
              <a:rPr lang="tr-TR" dirty="0" smtClean="0"/>
              <a:t> kanseri tanısı konulduğu ve bunların yarısının öldüğü tahmin edilmektedir. </a:t>
            </a:r>
          </a:p>
          <a:p>
            <a:pPr>
              <a:buNone/>
            </a:pPr>
            <a:r>
              <a:rPr lang="tr-TR" dirty="0" err="1" smtClean="0">
                <a:solidFill>
                  <a:srgbClr val="FF0000"/>
                </a:solidFill>
              </a:rPr>
              <a:t>Etyoloji</a:t>
            </a:r>
            <a:r>
              <a:rPr lang="tr-TR" dirty="0" smtClean="0">
                <a:solidFill>
                  <a:srgbClr val="FF0000"/>
                </a:solidFill>
              </a:rPr>
              <a:t> ve risk faktörleri</a:t>
            </a:r>
          </a:p>
          <a:p>
            <a:pPr>
              <a:buNone/>
            </a:pPr>
            <a:r>
              <a:rPr lang="tr-TR" dirty="0" smtClean="0"/>
              <a:t>Günümüzde </a:t>
            </a:r>
            <a:r>
              <a:rPr lang="tr-TR" dirty="0" err="1" smtClean="0"/>
              <a:t>Human</a:t>
            </a:r>
            <a:r>
              <a:rPr lang="tr-TR" dirty="0" smtClean="0"/>
              <a:t> </a:t>
            </a:r>
            <a:r>
              <a:rPr lang="tr-TR" dirty="0" err="1" smtClean="0"/>
              <a:t>papilloma</a:t>
            </a:r>
            <a:r>
              <a:rPr lang="tr-TR" dirty="0" smtClean="0"/>
              <a:t> virüsünün (HPV) </a:t>
            </a:r>
            <a:r>
              <a:rPr lang="tr-TR" dirty="0" err="1" smtClean="0"/>
              <a:t>servikal</a:t>
            </a:r>
            <a:r>
              <a:rPr lang="tr-TR" dirty="0" smtClean="0"/>
              <a:t> kanserin gelişiminde en önemli </a:t>
            </a:r>
            <a:r>
              <a:rPr lang="tr-TR" dirty="0" err="1" smtClean="0"/>
              <a:t>etyolojik</a:t>
            </a:r>
            <a:r>
              <a:rPr lang="tr-TR" dirty="0" smtClean="0"/>
              <a:t> ajan olduğu üzerinde durulmaktadır. </a:t>
            </a:r>
            <a:r>
              <a:rPr lang="tr-TR" dirty="0" err="1" smtClean="0"/>
              <a:t>Hpv</a:t>
            </a:r>
            <a:r>
              <a:rPr lang="tr-TR" dirty="0" smtClean="0"/>
              <a:t>, </a:t>
            </a:r>
            <a:r>
              <a:rPr lang="tr-TR" dirty="0" err="1" smtClean="0"/>
              <a:t>serviksin</a:t>
            </a:r>
            <a:r>
              <a:rPr lang="tr-TR" dirty="0" smtClean="0"/>
              <a:t> </a:t>
            </a:r>
            <a:r>
              <a:rPr lang="tr-TR" dirty="0" err="1" smtClean="0"/>
              <a:t>mukozal</a:t>
            </a:r>
            <a:r>
              <a:rPr lang="tr-TR" dirty="0" smtClean="0"/>
              <a:t> </a:t>
            </a:r>
            <a:r>
              <a:rPr lang="tr-TR" dirty="0" err="1" smtClean="0"/>
              <a:t>epitelini</a:t>
            </a:r>
            <a:r>
              <a:rPr lang="tr-TR" dirty="0" smtClean="0"/>
              <a:t> </a:t>
            </a:r>
            <a:r>
              <a:rPr lang="tr-TR" dirty="0" err="1" smtClean="0"/>
              <a:t>enfekte</a:t>
            </a:r>
            <a:r>
              <a:rPr lang="tr-TR" dirty="0" smtClean="0"/>
              <a:t> ederek hücrelerde siğil formasyonu ile sonuçlanacak hücresel </a:t>
            </a:r>
            <a:r>
              <a:rPr lang="tr-TR" dirty="0" err="1" smtClean="0"/>
              <a:t>hiperproliferasyona</a:t>
            </a:r>
            <a:r>
              <a:rPr lang="tr-TR" dirty="0" smtClean="0"/>
              <a:t> neden olmaktadır.</a:t>
            </a:r>
            <a:endParaRPr lang="tr-T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571480"/>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85720" y="785794"/>
            <a:ext cx="8401080" cy="5340369"/>
          </a:xfrm>
        </p:spPr>
        <p:txBody>
          <a:bodyPr/>
          <a:lstStyle/>
          <a:p>
            <a:pPr>
              <a:buNone/>
            </a:pPr>
            <a:r>
              <a:rPr lang="tr-TR" dirty="0" err="1" smtClean="0"/>
              <a:t>Histerektomi</a:t>
            </a:r>
            <a:r>
              <a:rPr lang="tr-TR" dirty="0" smtClean="0"/>
              <a:t> hala kadınlığın kaybı ile ilişkilendirildiği için </a:t>
            </a:r>
            <a:r>
              <a:rPr lang="tr-TR" dirty="0" err="1" smtClean="0"/>
              <a:t>psikososyal</a:t>
            </a:r>
            <a:r>
              <a:rPr lang="tr-TR" dirty="0" smtClean="0"/>
              <a:t> destek takip eden bakımda önem kazanmaktadır.  Eğer kadın </a:t>
            </a:r>
            <a:r>
              <a:rPr lang="tr-TR" dirty="0" err="1" smtClean="0"/>
              <a:t>fertil</a:t>
            </a:r>
            <a:r>
              <a:rPr lang="tr-TR" dirty="0" smtClean="0"/>
              <a:t> ve </a:t>
            </a:r>
            <a:r>
              <a:rPr lang="tr-TR" dirty="0" err="1" smtClean="0"/>
              <a:t>premenopozal</a:t>
            </a:r>
            <a:r>
              <a:rPr lang="tr-TR" dirty="0" smtClean="0"/>
              <a:t> çağda ise cerrahi sonunda </a:t>
            </a:r>
            <a:r>
              <a:rPr lang="tr-TR" dirty="0" err="1" smtClean="0"/>
              <a:t>infertilite</a:t>
            </a:r>
            <a:r>
              <a:rPr lang="tr-TR" dirty="0" smtClean="0"/>
              <a:t> ve menopoz sorunu yaşayacaktır. Ailesi, yakın çevresi, doktoru ve hemşiresi kadının bu değişiklikler ile </a:t>
            </a:r>
            <a:r>
              <a:rPr lang="tr-TR" dirty="0" err="1" smtClean="0"/>
              <a:t>başedebilmesinde</a:t>
            </a:r>
            <a:r>
              <a:rPr lang="tr-TR" dirty="0" smtClean="0"/>
              <a:t> destek kaynaklarıdır. </a:t>
            </a:r>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642918"/>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85720" y="714356"/>
            <a:ext cx="8858280" cy="5715040"/>
          </a:xfrm>
        </p:spPr>
        <p:txBody>
          <a:bodyPr/>
          <a:lstStyle/>
          <a:p>
            <a:pPr>
              <a:buNone/>
            </a:pPr>
            <a:r>
              <a:rPr lang="tr-TR" b="1" u="sng" dirty="0" smtClean="0"/>
              <a:t>RADYOTERAPİ:</a:t>
            </a:r>
          </a:p>
          <a:p>
            <a:pPr>
              <a:buNone/>
            </a:pPr>
            <a:r>
              <a:rPr lang="tr-TR" dirty="0" err="1" smtClean="0"/>
              <a:t>Pelvik</a:t>
            </a:r>
            <a:r>
              <a:rPr lang="tr-TR" dirty="0" smtClean="0"/>
              <a:t> </a:t>
            </a:r>
            <a:r>
              <a:rPr lang="tr-TR" dirty="0" err="1" smtClean="0"/>
              <a:t>eksternal</a:t>
            </a:r>
            <a:r>
              <a:rPr lang="tr-TR" dirty="0" smtClean="0"/>
              <a:t> radyoterapi (bu tedavi lenf </a:t>
            </a:r>
            <a:r>
              <a:rPr lang="tr-TR" dirty="0" err="1" smtClean="0"/>
              <a:t>nodları</a:t>
            </a:r>
            <a:r>
              <a:rPr lang="tr-TR" dirty="0" smtClean="0"/>
              <a:t> ve lenfatikler dahil tüm </a:t>
            </a:r>
            <a:r>
              <a:rPr lang="tr-TR" dirty="0" err="1" smtClean="0"/>
              <a:t>pelvik</a:t>
            </a:r>
            <a:r>
              <a:rPr lang="tr-TR" dirty="0" smtClean="0"/>
              <a:t> dokuların tedavisini kaplar) </a:t>
            </a:r>
            <a:r>
              <a:rPr lang="tr-TR" dirty="0" err="1" smtClean="0"/>
              <a:t>pelvise</a:t>
            </a:r>
            <a:r>
              <a:rPr lang="tr-TR" dirty="0" smtClean="0"/>
              <a:t> lokalize, </a:t>
            </a:r>
            <a:r>
              <a:rPr lang="tr-TR" dirty="0" err="1" smtClean="0"/>
              <a:t>grade</a:t>
            </a:r>
            <a:r>
              <a:rPr lang="tr-TR" dirty="0" smtClean="0"/>
              <a:t> yüksek ya da </a:t>
            </a:r>
            <a:r>
              <a:rPr lang="tr-TR" dirty="0" err="1" smtClean="0"/>
              <a:t>myometrial</a:t>
            </a:r>
            <a:r>
              <a:rPr lang="tr-TR" dirty="0" smtClean="0"/>
              <a:t> </a:t>
            </a:r>
            <a:r>
              <a:rPr lang="tr-TR" dirty="0" err="1" smtClean="0"/>
              <a:t>invazyonu</a:t>
            </a:r>
            <a:r>
              <a:rPr lang="tr-TR" dirty="0" smtClean="0"/>
              <a:t> %50’den fazla olan tümörler için </a:t>
            </a:r>
            <a:r>
              <a:rPr lang="tr-TR" dirty="0" err="1" smtClean="0"/>
              <a:t>indikedir</a:t>
            </a:r>
            <a:r>
              <a:rPr lang="tr-TR" dirty="0" smtClean="0"/>
              <a:t>. Hastalığın evresine göre çeşitli radyoterapi uygulamaları yapılır. </a:t>
            </a:r>
          </a:p>
          <a:p>
            <a:pPr>
              <a:buNone/>
            </a:pPr>
            <a:r>
              <a:rPr lang="tr-TR" dirty="0" smtClean="0"/>
              <a:t>Radyoterapi yapılan hastaya tedavi planı, yan etkileri, izlem ve kendi bakımı hakkında açıklama yapılır. Tedavi sırasında yan etkiler bakımından hasta yakından izlenir. </a:t>
            </a:r>
            <a:endParaRPr lang="tr-T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642918"/>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85720" y="714356"/>
            <a:ext cx="8572560" cy="5786478"/>
          </a:xfrm>
        </p:spPr>
        <p:txBody>
          <a:bodyPr>
            <a:normAutofit fontScale="92500"/>
          </a:bodyPr>
          <a:lstStyle/>
          <a:p>
            <a:pPr>
              <a:buNone/>
            </a:pPr>
            <a:r>
              <a:rPr lang="tr-TR" dirty="0" err="1" smtClean="0"/>
              <a:t>Pelvik</a:t>
            </a:r>
            <a:r>
              <a:rPr lang="tr-TR" dirty="0" smtClean="0"/>
              <a:t> ve </a:t>
            </a:r>
            <a:r>
              <a:rPr lang="tr-TR" dirty="0" err="1" smtClean="0"/>
              <a:t>abdominal</a:t>
            </a:r>
            <a:r>
              <a:rPr lang="tr-TR" dirty="0" smtClean="0"/>
              <a:t> radyasyonda potansiyel yan etkiler doğrudan organ ya da sistemler ile ilgilidir. Potansiyel yan etkiler bulantı, kusma, </a:t>
            </a:r>
            <a:r>
              <a:rPr lang="tr-TR" dirty="0" err="1" smtClean="0"/>
              <a:t>diyare</a:t>
            </a:r>
            <a:r>
              <a:rPr lang="tr-TR" dirty="0" smtClean="0"/>
              <a:t> gibi GİS semptomları, sık idrar ya da yanma gibi </a:t>
            </a:r>
            <a:r>
              <a:rPr lang="tr-TR" dirty="0" err="1" smtClean="0"/>
              <a:t>üriner</a:t>
            </a:r>
            <a:r>
              <a:rPr lang="tr-TR" dirty="0" smtClean="0"/>
              <a:t> sistem semptomları, </a:t>
            </a:r>
            <a:r>
              <a:rPr lang="tr-TR" dirty="0" err="1" smtClean="0"/>
              <a:t>myelosupresyon</a:t>
            </a:r>
            <a:r>
              <a:rPr lang="tr-TR" dirty="0" smtClean="0"/>
              <a:t>, </a:t>
            </a:r>
            <a:r>
              <a:rPr lang="tr-TR" dirty="0" err="1" smtClean="0"/>
              <a:t>eritem</a:t>
            </a:r>
            <a:r>
              <a:rPr lang="tr-TR" dirty="0" smtClean="0"/>
              <a:t>, kuruluk, kaşıntı, yanma, ve döküntü gibi deri değişiklikleri, radyasyona bağlı vajinanın </a:t>
            </a:r>
            <a:r>
              <a:rPr lang="tr-TR" dirty="0" err="1" smtClean="0"/>
              <a:t>stenozu</a:t>
            </a:r>
            <a:r>
              <a:rPr lang="tr-TR" dirty="0" smtClean="0"/>
              <a:t> ve </a:t>
            </a:r>
            <a:r>
              <a:rPr lang="tr-TR" dirty="0" err="1" smtClean="0"/>
              <a:t>atrofisi</a:t>
            </a:r>
            <a:r>
              <a:rPr lang="tr-TR" dirty="0" smtClean="0"/>
              <a:t> sonucu seksüel </a:t>
            </a:r>
            <a:r>
              <a:rPr lang="tr-TR" dirty="0" err="1" smtClean="0"/>
              <a:t>disfonksiyon</a:t>
            </a:r>
            <a:r>
              <a:rPr lang="tr-TR" dirty="0" smtClean="0"/>
              <a:t> ortaya çıkabilir. Eğer kadın seksüel olarak aktif ise su bazlı nemlendiriciler ilişki sırasında kullanılabilir. Cinsel ilişki </a:t>
            </a:r>
            <a:r>
              <a:rPr lang="tr-TR" dirty="0" err="1" smtClean="0"/>
              <a:t>vajinal</a:t>
            </a:r>
            <a:r>
              <a:rPr lang="tr-TR" dirty="0" smtClean="0"/>
              <a:t> </a:t>
            </a:r>
            <a:r>
              <a:rPr lang="tr-TR" dirty="0" err="1" smtClean="0"/>
              <a:t>stenozu</a:t>
            </a:r>
            <a:r>
              <a:rPr lang="tr-TR" dirty="0" smtClean="0"/>
              <a:t> önleyebilir. </a:t>
            </a:r>
            <a:r>
              <a:rPr lang="tr-TR" dirty="0" err="1" smtClean="0"/>
              <a:t>Vajinal</a:t>
            </a:r>
            <a:r>
              <a:rPr lang="tr-TR" dirty="0" smtClean="0"/>
              <a:t> </a:t>
            </a:r>
            <a:r>
              <a:rPr lang="tr-TR" dirty="0" err="1" smtClean="0"/>
              <a:t>stenozun</a:t>
            </a:r>
            <a:r>
              <a:rPr lang="tr-TR" dirty="0" smtClean="0"/>
              <a:t> önlenmesinde </a:t>
            </a:r>
            <a:r>
              <a:rPr lang="tr-TR" dirty="0" err="1" smtClean="0"/>
              <a:t>vajinal</a:t>
            </a:r>
            <a:r>
              <a:rPr lang="tr-TR" dirty="0" smtClean="0"/>
              <a:t> </a:t>
            </a:r>
            <a:r>
              <a:rPr lang="tr-TR" dirty="0" err="1" smtClean="0"/>
              <a:t>dilatörler</a:t>
            </a:r>
            <a:r>
              <a:rPr lang="tr-TR" dirty="0" smtClean="0"/>
              <a:t> de kullanılabilir. </a:t>
            </a:r>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714356"/>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14282" y="642918"/>
            <a:ext cx="8715436" cy="5715040"/>
          </a:xfrm>
        </p:spPr>
        <p:txBody>
          <a:bodyPr>
            <a:normAutofit lnSpcReduction="10000"/>
          </a:bodyPr>
          <a:lstStyle/>
          <a:p>
            <a:pPr>
              <a:buNone/>
            </a:pPr>
            <a:r>
              <a:rPr lang="tr-TR" dirty="0" smtClean="0"/>
              <a:t>Radyasyonun kronik etkileri 12 ay sonra ortaya çıkar. </a:t>
            </a:r>
            <a:r>
              <a:rPr lang="tr-TR" dirty="0" err="1" smtClean="0"/>
              <a:t>Vajinal</a:t>
            </a:r>
            <a:r>
              <a:rPr lang="tr-TR" dirty="0" smtClean="0"/>
              <a:t> </a:t>
            </a:r>
            <a:r>
              <a:rPr lang="tr-TR" dirty="0" err="1" smtClean="0"/>
              <a:t>epitelde</a:t>
            </a:r>
            <a:r>
              <a:rPr lang="tr-TR" dirty="0" smtClean="0"/>
              <a:t> incelme, </a:t>
            </a:r>
            <a:r>
              <a:rPr lang="tr-TR" dirty="0" err="1" smtClean="0"/>
              <a:t>atrofi</a:t>
            </a:r>
            <a:r>
              <a:rPr lang="tr-TR" dirty="0" smtClean="0"/>
              <a:t> ve </a:t>
            </a:r>
            <a:r>
              <a:rPr lang="tr-TR" dirty="0" err="1" smtClean="0"/>
              <a:t>telenjektazi</a:t>
            </a:r>
            <a:r>
              <a:rPr lang="tr-TR" dirty="0" smtClean="0"/>
              <a:t> gelişebilir. Daha çok radikal </a:t>
            </a:r>
            <a:r>
              <a:rPr lang="tr-TR" dirty="0" err="1" smtClean="0"/>
              <a:t>histerektomiden</a:t>
            </a:r>
            <a:r>
              <a:rPr lang="tr-TR" dirty="0" smtClean="0"/>
              <a:t> sonra olmak üzere hasta vajinasının daraldığını ve kısaldığını, elastikiyet kaybı olduğunu ifade eder. Tüm bu değişiklikler </a:t>
            </a:r>
            <a:r>
              <a:rPr lang="tr-TR" dirty="0" err="1" smtClean="0"/>
              <a:t>disparoni</a:t>
            </a:r>
            <a:r>
              <a:rPr lang="tr-TR" dirty="0" smtClean="0"/>
              <a:t> nedeni olabilir. Radyoterapiden sonra seksüel problemler önemlidir. Kadın belki hastalığının tekrarlayacağı, ilişki sırasında zarar göreceği, daha az kadın ve arzu edilir olduğu ve eşinin kendisinden ayrılacağı gibi </a:t>
            </a:r>
            <a:r>
              <a:rPr lang="tr-TR" dirty="0" err="1" smtClean="0"/>
              <a:t>depresif</a:t>
            </a:r>
            <a:r>
              <a:rPr lang="tr-TR" dirty="0" smtClean="0"/>
              <a:t> semptomlar yaşayabilir.  </a:t>
            </a:r>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3966"/>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14282" y="642918"/>
            <a:ext cx="8643998" cy="5715040"/>
          </a:xfrm>
        </p:spPr>
        <p:txBody>
          <a:bodyPr/>
          <a:lstStyle/>
          <a:p>
            <a:pPr>
              <a:buNone/>
            </a:pPr>
            <a:r>
              <a:rPr lang="tr-TR" dirty="0" err="1" smtClean="0"/>
              <a:t>Endometrial</a:t>
            </a:r>
            <a:r>
              <a:rPr lang="tr-TR" dirty="0" smtClean="0"/>
              <a:t> kanser tekrarladığında ya da metastaz yaptığında tedavisi güçtür. Bu olgularda cerrahi ve radyoterapi birlikte kullanıldığı gibi sistemik tedavi olarak hormon tedavisi de kullanılmaktadır. Hastanın eğitimi ve </a:t>
            </a:r>
            <a:r>
              <a:rPr lang="tr-TR" dirty="0" err="1" smtClean="0"/>
              <a:t>progestasyonel</a:t>
            </a:r>
            <a:r>
              <a:rPr lang="tr-TR" dirty="0" smtClean="0"/>
              <a:t> ajanların yan etkilerinin yakın takibi bakımın önemli kısımlarıdır. Bu yan etkiler sıvı </a:t>
            </a:r>
            <a:r>
              <a:rPr lang="tr-TR" dirty="0" err="1" smtClean="0"/>
              <a:t>retansiyonu</a:t>
            </a:r>
            <a:r>
              <a:rPr lang="tr-TR" dirty="0" smtClean="0"/>
              <a:t>, flebit ve </a:t>
            </a:r>
            <a:r>
              <a:rPr lang="tr-TR" dirty="0" err="1" smtClean="0"/>
              <a:t>trombosistir</a:t>
            </a:r>
            <a:r>
              <a:rPr lang="tr-TR" dirty="0" smtClean="0"/>
              <a:t>. </a:t>
            </a:r>
            <a:endParaRPr lang="tr-T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85728"/>
            <a:ext cx="8229600" cy="82528"/>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85720" y="642918"/>
            <a:ext cx="8572560" cy="5715040"/>
          </a:xfrm>
        </p:spPr>
        <p:txBody>
          <a:bodyPr/>
          <a:lstStyle/>
          <a:p>
            <a:pPr>
              <a:buNone/>
            </a:pPr>
            <a:r>
              <a:rPr lang="tr-TR" b="1" u="sng" dirty="0" smtClean="0"/>
              <a:t>KEMOTERAPİ</a:t>
            </a:r>
          </a:p>
          <a:p>
            <a:pPr>
              <a:buNone/>
            </a:pPr>
            <a:r>
              <a:rPr lang="tr-TR" dirty="0" err="1" smtClean="0"/>
              <a:t>Sitotoksik</a:t>
            </a:r>
            <a:r>
              <a:rPr lang="tr-TR" dirty="0" smtClean="0"/>
              <a:t> ajanların ilerlemiş </a:t>
            </a:r>
            <a:r>
              <a:rPr lang="tr-TR" dirty="0" err="1" smtClean="0"/>
              <a:t>endometrial</a:t>
            </a:r>
            <a:r>
              <a:rPr lang="tr-TR" dirty="0" smtClean="0"/>
              <a:t> </a:t>
            </a:r>
            <a:r>
              <a:rPr lang="tr-TR" dirty="0" err="1" smtClean="0"/>
              <a:t>karsinomada</a:t>
            </a:r>
            <a:r>
              <a:rPr lang="tr-TR" dirty="0" smtClean="0"/>
              <a:t> etkileri sınırlıdır. </a:t>
            </a:r>
          </a:p>
          <a:p>
            <a:pPr>
              <a:buNone/>
            </a:pPr>
            <a:r>
              <a:rPr lang="tr-TR" dirty="0" smtClean="0"/>
              <a:t>Hastaya kemoterapi rejimi, programı ve ilacın yan etkileri konusunda bilgi verilmelidir. Tedavi sırasında yan etkiler yakından izlenmeli ve erken girişimlerde bulunulmalıdır. Daha sonraki izlemlerde kadın ve ailesinin </a:t>
            </a:r>
            <a:r>
              <a:rPr lang="tr-TR" dirty="0" err="1" smtClean="0"/>
              <a:t>psikososyal</a:t>
            </a:r>
            <a:r>
              <a:rPr lang="tr-TR" dirty="0" smtClean="0"/>
              <a:t> desteğe ihtiyacı </a:t>
            </a:r>
            <a:r>
              <a:rPr lang="tr-TR" dirty="0" err="1" smtClean="0"/>
              <a:t>olablir</a:t>
            </a:r>
            <a:r>
              <a:rPr lang="tr-TR" dirty="0" smtClean="0"/>
              <a:t>. Bulantı, kusma, saç dökülmesi, </a:t>
            </a:r>
            <a:r>
              <a:rPr lang="tr-TR" dirty="0" err="1" smtClean="0"/>
              <a:t>myelosupresyon</a:t>
            </a:r>
            <a:r>
              <a:rPr lang="tr-TR" dirty="0" smtClean="0"/>
              <a:t> ve </a:t>
            </a:r>
            <a:r>
              <a:rPr lang="tr-TR" dirty="0" err="1" smtClean="0"/>
              <a:t>periferal</a:t>
            </a:r>
            <a:r>
              <a:rPr lang="tr-TR" dirty="0" smtClean="0"/>
              <a:t> </a:t>
            </a:r>
            <a:r>
              <a:rPr lang="tr-TR" dirty="0" err="1" smtClean="0"/>
              <a:t>nöropati</a:t>
            </a:r>
            <a:r>
              <a:rPr lang="tr-TR" dirty="0" smtClean="0"/>
              <a:t> </a:t>
            </a:r>
            <a:r>
              <a:rPr lang="tr-TR" dirty="0" err="1" smtClean="0"/>
              <a:t>gibiyan</a:t>
            </a:r>
            <a:r>
              <a:rPr lang="tr-TR" dirty="0" smtClean="0"/>
              <a:t> etkilerde hasta ve ailesine destek olunmalıdır. </a:t>
            </a:r>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96842"/>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a:xfrm>
            <a:off x="214282" y="714356"/>
            <a:ext cx="8715436" cy="5715040"/>
          </a:xfrm>
        </p:spPr>
        <p:txBody>
          <a:bodyPr>
            <a:normAutofit fontScale="92500" lnSpcReduction="20000"/>
          </a:bodyPr>
          <a:lstStyle/>
          <a:p>
            <a:pPr>
              <a:buNone/>
            </a:pPr>
            <a:r>
              <a:rPr lang="tr-TR" b="1" u="sng" dirty="0" smtClean="0"/>
              <a:t>SEMPTOM KONTROLÜ ve DESTEKLEYİCİ BAKIM:</a:t>
            </a:r>
          </a:p>
          <a:p>
            <a:pPr>
              <a:buNone/>
            </a:pPr>
            <a:r>
              <a:rPr lang="tr-TR" dirty="0" smtClean="0"/>
              <a:t>Erken evre </a:t>
            </a:r>
            <a:r>
              <a:rPr lang="tr-TR" dirty="0" err="1" smtClean="0"/>
              <a:t>endometrial</a:t>
            </a:r>
            <a:r>
              <a:rPr lang="tr-TR" dirty="0" smtClean="0"/>
              <a:t> kanserli kadınların beklenen hastalıksız yaşam dönemleri uzundur. Bu kadınlar için önemli bir nokta yaşamlarını östrojensiz sürdürecekleri konusudur. Östrojeni yerine koyma tedavisi önemli bir tartışma konusudur. Çünkü bazı olgularda östrojen tedavisinin faydası (</a:t>
            </a:r>
            <a:r>
              <a:rPr lang="tr-TR" dirty="0" err="1" smtClean="0"/>
              <a:t>kardiyovasküler</a:t>
            </a:r>
            <a:r>
              <a:rPr lang="tr-TR" dirty="0" smtClean="0"/>
              <a:t> hastalık ve osteoporoz riskini azaltmak, </a:t>
            </a:r>
            <a:r>
              <a:rPr lang="tr-TR" dirty="0" err="1" smtClean="0"/>
              <a:t>vajinal</a:t>
            </a:r>
            <a:r>
              <a:rPr lang="tr-TR" dirty="0" smtClean="0"/>
              <a:t> </a:t>
            </a:r>
            <a:r>
              <a:rPr lang="tr-TR" dirty="0" err="1" smtClean="0"/>
              <a:t>atrofi</a:t>
            </a:r>
            <a:r>
              <a:rPr lang="tr-TR" dirty="0" smtClean="0"/>
              <a:t> ve </a:t>
            </a:r>
            <a:r>
              <a:rPr lang="tr-TR" dirty="0" err="1" smtClean="0"/>
              <a:t>pelvik</a:t>
            </a:r>
            <a:r>
              <a:rPr lang="tr-TR" dirty="0" smtClean="0"/>
              <a:t> destek kaybını önlemek, </a:t>
            </a:r>
            <a:r>
              <a:rPr lang="tr-TR" dirty="0" err="1" smtClean="0"/>
              <a:t>vazomotor</a:t>
            </a:r>
            <a:r>
              <a:rPr lang="tr-TR" dirty="0" smtClean="0"/>
              <a:t> bozuklukları düzeltmek) meme kanseri ve </a:t>
            </a:r>
            <a:r>
              <a:rPr lang="tr-TR" dirty="0" err="1" smtClean="0"/>
              <a:t>endometrial</a:t>
            </a:r>
            <a:r>
              <a:rPr lang="tr-TR" dirty="0" smtClean="0"/>
              <a:t> kanserin tekrarlama riskinden daha baskın gelebilir. Ancak kadına KKMM ve yıllık tıbbi izlemlerin önemi anlatılmalı, anormal bir kanama durumunda derhal doktora başvurması gerektiği açıklanmalıdır. </a:t>
            </a:r>
          </a:p>
          <a:p>
            <a:pPr>
              <a:buNone/>
            </a:pPr>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785794"/>
            <a:ext cx="8572560" cy="5572164"/>
          </a:xfrm>
        </p:spPr>
        <p:txBody>
          <a:bodyPr/>
          <a:lstStyle/>
          <a:p>
            <a:pPr>
              <a:buNone/>
            </a:pPr>
            <a:r>
              <a:rPr lang="tr-TR" dirty="0" smtClean="0"/>
              <a:t>Hastanın kilo alma, seksüel çekiciliğini kaybetme, yaşlanma ve </a:t>
            </a:r>
            <a:r>
              <a:rPr lang="tr-TR" dirty="0" err="1" smtClean="0"/>
              <a:t>mental</a:t>
            </a:r>
            <a:r>
              <a:rPr lang="tr-TR" dirty="0" smtClean="0"/>
              <a:t> bozulma gibi gerçek dışı algılarının düzeltilmesi gerekir. </a:t>
            </a:r>
          </a:p>
          <a:p>
            <a:pPr>
              <a:buNone/>
            </a:pPr>
            <a:r>
              <a:rPr lang="tr-TR" dirty="0" err="1" smtClean="0"/>
              <a:t>Cerragiden</a:t>
            </a:r>
            <a:r>
              <a:rPr lang="tr-TR" dirty="0" smtClean="0"/>
              <a:t> dolayı </a:t>
            </a:r>
            <a:r>
              <a:rPr lang="tr-TR" dirty="0" err="1" smtClean="0"/>
              <a:t>vajinal</a:t>
            </a:r>
            <a:r>
              <a:rPr lang="tr-TR" dirty="0" smtClean="0"/>
              <a:t> kısalık, cerrahi menopozdan dolayı </a:t>
            </a:r>
            <a:r>
              <a:rPr lang="tr-TR" dirty="0" err="1" smtClean="0"/>
              <a:t>vajinal</a:t>
            </a:r>
            <a:r>
              <a:rPr lang="tr-TR" dirty="0" smtClean="0"/>
              <a:t> kuruluk, radyoterapiye bağlı </a:t>
            </a:r>
            <a:r>
              <a:rPr lang="tr-TR" dirty="0" err="1" smtClean="0"/>
              <a:t>vajinal</a:t>
            </a:r>
            <a:r>
              <a:rPr lang="tr-TR" dirty="0" smtClean="0"/>
              <a:t> kuruluk ve </a:t>
            </a:r>
            <a:r>
              <a:rPr lang="tr-TR" dirty="0" err="1" smtClean="0"/>
              <a:t>stenoz</a:t>
            </a:r>
            <a:r>
              <a:rPr lang="tr-TR" dirty="0" smtClean="0"/>
              <a:t> gelişebilir. Bunun için </a:t>
            </a:r>
            <a:r>
              <a:rPr lang="tr-TR" dirty="0" err="1" smtClean="0"/>
              <a:t>astroglide</a:t>
            </a:r>
            <a:r>
              <a:rPr lang="tr-TR" dirty="0" smtClean="0"/>
              <a:t> gibi yağların </a:t>
            </a:r>
            <a:r>
              <a:rPr lang="tr-TR" dirty="0" err="1" smtClean="0"/>
              <a:t>koitus</a:t>
            </a:r>
            <a:r>
              <a:rPr lang="tr-TR" dirty="0" smtClean="0"/>
              <a:t> sırasında kullanılması yada </a:t>
            </a:r>
            <a:r>
              <a:rPr lang="tr-TR" dirty="0" err="1" smtClean="0"/>
              <a:t>replens</a:t>
            </a:r>
            <a:r>
              <a:rPr lang="tr-TR" dirty="0" smtClean="0"/>
              <a:t> gibi </a:t>
            </a:r>
            <a:r>
              <a:rPr lang="tr-TR" dirty="0" err="1" smtClean="0"/>
              <a:t>hormonal</a:t>
            </a:r>
            <a:r>
              <a:rPr lang="tr-TR" dirty="0" smtClean="0"/>
              <a:t> olmayan nemlendiricilerin kullanılması önerilmektedir. </a:t>
            </a:r>
            <a:endParaRPr lang="tr-TR" dirty="0"/>
          </a:p>
        </p:txBody>
      </p:sp>
      <p:sp>
        <p:nvSpPr>
          <p:cNvPr id="4" name="1 Başlık"/>
          <p:cNvSpPr>
            <a:spLocks noGrp="1"/>
          </p:cNvSpPr>
          <p:nvPr>
            <p:ph type="title"/>
          </p:nvPr>
        </p:nvSpPr>
        <p:spPr>
          <a:xfrm>
            <a:off x="457200" y="274638"/>
            <a:ext cx="8229600" cy="202034"/>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857232"/>
            <a:ext cx="8643998" cy="5500726"/>
          </a:xfrm>
        </p:spPr>
        <p:txBody>
          <a:bodyPr>
            <a:normAutofit/>
          </a:bodyPr>
          <a:lstStyle/>
          <a:p>
            <a:pPr>
              <a:buNone/>
            </a:pPr>
            <a:r>
              <a:rPr lang="tr-TR" dirty="0" smtClean="0"/>
              <a:t>Düşük yağlı </a:t>
            </a:r>
            <a:r>
              <a:rPr lang="tr-TR" dirty="0" err="1" smtClean="0"/>
              <a:t>Ca</a:t>
            </a:r>
            <a:r>
              <a:rPr lang="tr-TR" dirty="0" smtClean="0"/>
              <a:t> dan zengin diyet, kilonun normal sınırlarda sürdürülmesi ve yürüyüş gibi düzenli egzersizler faydalıdır. Ayrıca fazla kafeinli ve lifli yiyeceklerin </a:t>
            </a:r>
            <a:r>
              <a:rPr lang="tr-TR" dirty="0" err="1" smtClean="0"/>
              <a:t>Ca</a:t>
            </a:r>
            <a:r>
              <a:rPr lang="tr-TR" dirty="0" smtClean="0"/>
              <a:t> </a:t>
            </a:r>
            <a:r>
              <a:rPr lang="tr-TR" dirty="0" err="1" smtClean="0"/>
              <a:t>absorbsiyonunu</a:t>
            </a:r>
            <a:r>
              <a:rPr lang="tr-TR" dirty="0" smtClean="0"/>
              <a:t> bozabileceği konusunda da kadın bilgilendirilmelidir. </a:t>
            </a:r>
          </a:p>
        </p:txBody>
      </p:sp>
      <p:sp>
        <p:nvSpPr>
          <p:cNvPr id="4" name="1 Başlık"/>
          <p:cNvSpPr>
            <a:spLocks noGrp="1"/>
          </p:cNvSpPr>
          <p:nvPr>
            <p:ph type="title"/>
          </p:nvPr>
        </p:nvSpPr>
        <p:spPr>
          <a:xfrm>
            <a:off x="457200" y="274638"/>
            <a:ext cx="8229600" cy="202034"/>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pic>
        <p:nvPicPr>
          <p:cNvPr id="1027" name="Picture 3" descr="C:\Users\funda\Desktop\erzurumdan gelen dosyalar\jpegler\1.jpg"/>
          <p:cNvPicPr>
            <a:picLocks noChangeAspect="1" noChangeArrowheads="1"/>
          </p:cNvPicPr>
          <p:nvPr/>
        </p:nvPicPr>
        <p:blipFill>
          <a:blip r:embed="rId2" cstate="print"/>
          <a:srcRect/>
          <a:stretch>
            <a:fillRect/>
          </a:stretch>
        </p:blipFill>
        <p:spPr bwMode="auto">
          <a:xfrm>
            <a:off x="611560" y="3356992"/>
            <a:ext cx="2808312" cy="2448272"/>
          </a:xfrm>
          <a:prstGeom prst="rect">
            <a:avLst/>
          </a:prstGeom>
          <a:noFill/>
        </p:spPr>
      </p:pic>
      <p:pic>
        <p:nvPicPr>
          <p:cNvPr id="1028" name="Picture 4" descr="C:\Users\funda\Desktop\erzurumdan gelen dosyalar\jpegler\19 .jpg"/>
          <p:cNvPicPr>
            <a:picLocks noChangeAspect="1" noChangeArrowheads="1"/>
          </p:cNvPicPr>
          <p:nvPr/>
        </p:nvPicPr>
        <p:blipFill>
          <a:blip r:embed="rId3" cstate="print"/>
          <a:srcRect/>
          <a:stretch>
            <a:fillRect/>
          </a:stretch>
        </p:blipFill>
        <p:spPr bwMode="auto">
          <a:xfrm>
            <a:off x="5292080" y="3573017"/>
            <a:ext cx="2448273" cy="2448271"/>
          </a:xfrm>
          <a:prstGeom prst="rect">
            <a:avLst/>
          </a:prstGeom>
          <a:noFill/>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
        <p:nvSpPr>
          <p:cNvPr id="3" name="2 İçerik Yer Tutucusu"/>
          <p:cNvSpPr>
            <a:spLocks noGrp="1"/>
          </p:cNvSpPr>
          <p:nvPr>
            <p:ph idx="1"/>
          </p:nvPr>
        </p:nvSpPr>
        <p:spPr/>
        <p:txBody>
          <a:bodyPr/>
          <a:lstStyle/>
          <a:p>
            <a:r>
              <a:rPr lang="tr-TR" dirty="0" smtClean="0"/>
              <a:t>Hastalığın ilerlediği ya da tekrarladığı durumlarda bakım müdahalesi hastalığın genişliğine ve </a:t>
            </a:r>
            <a:r>
              <a:rPr lang="tr-TR" dirty="0" err="1" smtClean="0"/>
              <a:t>lokasyonuna</a:t>
            </a:r>
            <a:r>
              <a:rPr lang="tr-TR" dirty="0" smtClean="0"/>
              <a:t> göre değişir. Tekrarlarda semptomlar kanserin yayıldığı organlar ile ilgilidir.  Tedavi tekrarladığı organlarla ilgili olarak planlanır.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lstStyle/>
          <a:p>
            <a:pPr>
              <a:buNone/>
            </a:pPr>
            <a:r>
              <a:rPr lang="tr-TR" dirty="0" smtClean="0"/>
              <a:t>Cinsel yolla bulaşan HPV tiplerinden bir kısmı </a:t>
            </a:r>
            <a:r>
              <a:rPr lang="tr-TR" dirty="0" err="1" smtClean="0"/>
              <a:t>karsinejeniktir</a:t>
            </a:r>
            <a:r>
              <a:rPr lang="tr-TR" dirty="0" smtClean="0"/>
              <a:t> ve </a:t>
            </a:r>
            <a:r>
              <a:rPr lang="tr-TR" dirty="0" err="1" smtClean="0"/>
              <a:t>servikal</a:t>
            </a:r>
            <a:r>
              <a:rPr lang="tr-TR" dirty="0" smtClean="0"/>
              <a:t> kanser etiyolojisinde  yüksek riskli etken olarak tip 16 ve 18 kabul edilmektedir. Yüksek riskli HPV tipleri </a:t>
            </a:r>
            <a:r>
              <a:rPr lang="tr-TR" dirty="0" err="1" smtClean="0"/>
              <a:t>servikal</a:t>
            </a:r>
            <a:r>
              <a:rPr lang="tr-TR" dirty="0" smtClean="0"/>
              <a:t> kanserlerin %99’unda saptanmıştır. </a:t>
            </a:r>
          </a:p>
          <a:p>
            <a:pPr>
              <a:buNone/>
            </a:pPr>
            <a:endParaRPr lang="tr-TR" dirty="0" smtClean="0"/>
          </a:p>
          <a:p>
            <a:pPr>
              <a:buNone/>
            </a:pPr>
            <a:r>
              <a:rPr lang="tr-TR" dirty="0" err="1" smtClean="0"/>
              <a:t>HPV’nin</a:t>
            </a:r>
            <a:r>
              <a:rPr lang="tr-TR" dirty="0" smtClean="0"/>
              <a:t> bilinen yaklaşık 130 tipi olduğu tespit edilmiştir.</a:t>
            </a:r>
          </a:p>
          <a:p>
            <a:pPr>
              <a:buNone/>
            </a:pPr>
            <a:endParaRPr lang="tr-TR"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857232"/>
            <a:ext cx="8572560" cy="5500726"/>
          </a:xfrm>
        </p:spPr>
        <p:txBody>
          <a:bodyPr>
            <a:normAutofit lnSpcReduction="10000"/>
          </a:bodyPr>
          <a:lstStyle/>
          <a:p>
            <a:pPr>
              <a:buNone/>
            </a:pPr>
            <a:r>
              <a:rPr lang="tr-TR" dirty="0" smtClean="0"/>
              <a:t>Hastaya tedavinin yan etkileri ve bunlarla nasıl </a:t>
            </a:r>
            <a:r>
              <a:rPr lang="tr-TR" dirty="0" err="1" smtClean="0"/>
              <a:t>başedebileceği</a:t>
            </a:r>
            <a:r>
              <a:rPr lang="tr-TR" dirty="0" smtClean="0"/>
              <a:t>, </a:t>
            </a:r>
            <a:r>
              <a:rPr lang="tr-TR" dirty="0" err="1" smtClean="0"/>
              <a:t>venöz</a:t>
            </a:r>
            <a:r>
              <a:rPr lang="tr-TR" dirty="0" smtClean="0"/>
              <a:t> giriş aygıtlarının bakımı, beslenmesi, ağrı kontrolü gibi bakım sorunları, evde bakım hizmetlerinin olduğu sistemlerde yardım alabileceği kaynaklar vb. konularda danışmanlık sağlanır. Özellikle fiziksel değişiklikler ve fonksiyonel durumu, </a:t>
            </a:r>
            <a:r>
              <a:rPr lang="tr-TR" dirty="0" err="1" smtClean="0"/>
              <a:t>psikososyal</a:t>
            </a:r>
            <a:r>
              <a:rPr lang="tr-TR" dirty="0" smtClean="0"/>
              <a:t> endişeleri, ekonomik sıkıntılar ve dini inanışlar gibi yaşam kalitesi ile ilgili konular hasta ve ailesi ile birlikte tartışılır. </a:t>
            </a:r>
          </a:p>
          <a:p>
            <a:pPr>
              <a:buNone/>
            </a:pPr>
            <a:r>
              <a:rPr lang="tr-TR" dirty="0" smtClean="0"/>
              <a:t>Bakımın devamında hastanın düzenli ve uygun şekilde izlenmesi önemlidir. </a:t>
            </a:r>
            <a:endParaRPr lang="tr-TR" dirty="0"/>
          </a:p>
        </p:txBody>
      </p:sp>
      <p:sp>
        <p:nvSpPr>
          <p:cNvPr id="4"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ENDOMETRİAL  KANSER</a:t>
            </a:r>
            <a:endParaRPr lang="tr-T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196752"/>
          </a:xfrm>
        </p:spPr>
        <p:txBody>
          <a:bodyPr/>
          <a:lstStyle/>
          <a:p>
            <a:r>
              <a:rPr lang="tr-TR" b="1" dirty="0" smtClean="0">
                <a:solidFill>
                  <a:srgbClr val="FF0000"/>
                </a:solidFill>
                <a:effectLst>
                  <a:outerShdw blurRad="38100" dist="38100" dir="2700000" algn="tl">
                    <a:srgbClr val="000000">
                      <a:alpha val="43137"/>
                    </a:srgbClr>
                  </a:outerShdw>
                </a:effectLst>
              </a:rPr>
              <a:t>OVER KANSERİ</a:t>
            </a:r>
            <a:endParaRPr lang="tr-TR" b="1"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323528" y="836712"/>
            <a:ext cx="8363272" cy="5289451"/>
          </a:xfrm>
        </p:spPr>
        <p:txBody>
          <a:bodyPr/>
          <a:lstStyle/>
          <a:p>
            <a:pPr>
              <a:buNone/>
            </a:pPr>
            <a:r>
              <a:rPr lang="tr-TR" dirty="0" err="1" smtClean="0"/>
              <a:t>Over</a:t>
            </a:r>
            <a:r>
              <a:rPr lang="tr-TR" dirty="0" smtClean="0"/>
              <a:t> kanserlerinin anlaşılması ve kontrolünde dikkate değer ilerlemeler olmuştur. Bu konuda bilinen en önemli yön, </a:t>
            </a:r>
            <a:r>
              <a:rPr lang="tr-TR" dirty="0" err="1" smtClean="0"/>
              <a:t>herediter</a:t>
            </a:r>
            <a:r>
              <a:rPr lang="tr-TR" dirty="0" smtClean="0"/>
              <a:t> </a:t>
            </a:r>
            <a:r>
              <a:rPr lang="tr-TR" dirty="0" err="1" smtClean="0"/>
              <a:t>over</a:t>
            </a:r>
            <a:r>
              <a:rPr lang="tr-TR" dirty="0" smtClean="0"/>
              <a:t> kanserinin genetik temelli olduğudur. Bu nedenle tarama çalışmaları yüksek riskli bu gruplara yönelmiştir. Hastalık şimdi daha doğru </a:t>
            </a:r>
            <a:r>
              <a:rPr lang="tr-TR" dirty="0" err="1" smtClean="0"/>
              <a:t>evrelendirilmekte</a:t>
            </a:r>
            <a:r>
              <a:rPr lang="tr-TR" dirty="0" smtClean="0"/>
              <a:t>, özel ve duyarlı testlerle tedavi edilebilir aşamada iken </a:t>
            </a:r>
            <a:r>
              <a:rPr lang="tr-TR" dirty="0" err="1" smtClean="0"/>
              <a:t>tesbit</a:t>
            </a:r>
            <a:r>
              <a:rPr lang="tr-TR" dirty="0" smtClean="0"/>
              <a:t> edilebilmektedir. </a:t>
            </a:r>
            <a:endParaRPr lang="tr-T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642918"/>
          </a:xfrm>
        </p:spPr>
        <p:txBody>
          <a:bodyPr>
            <a:normAutofit fontScale="90000"/>
          </a:bodyPr>
          <a:lstStyle/>
          <a:p>
            <a:r>
              <a:rPr lang="tr-TR"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642918"/>
            <a:ext cx="8715436" cy="5715040"/>
          </a:xfrm>
        </p:spPr>
        <p:txBody>
          <a:bodyPr/>
          <a:lstStyle/>
          <a:p>
            <a:pPr>
              <a:buNone/>
            </a:pPr>
            <a:r>
              <a:rPr lang="tr-TR" dirty="0" smtClean="0">
                <a:solidFill>
                  <a:srgbClr val="FF0000"/>
                </a:solidFill>
              </a:rPr>
              <a:t>Epidemiyoloji:</a:t>
            </a:r>
          </a:p>
          <a:p>
            <a:pPr>
              <a:buNone/>
            </a:pPr>
            <a:r>
              <a:rPr lang="tr-TR" dirty="0" err="1" smtClean="0"/>
              <a:t>Over</a:t>
            </a:r>
            <a:r>
              <a:rPr lang="tr-TR" dirty="0" smtClean="0"/>
              <a:t> kanseri jinekolojik kanserler arasında </a:t>
            </a:r>
            <a:r>
              <a:rPr lang="tr-TR" dirty="0" err="1" smtClean="0"/>
              <a:t>mortalite</a:t>
            </a:r>
            <a:r>
              <a:rPr lang="tr-TR" dirty="0" smtClean="0"/>
              <a:t> hızı en yüksek iki kanserden biridir. </a:t>
            </a:r>
          </a:p>
          <a:p>
            <a:pPr>
              <a:buNone/>
            </a:pPr>
            <a:r>
              <a:rPr lang="tr-TR" dirty="0" smtClean="0"/>
              <a:t>Her 8 kadından birinde meme kanseri görülürken, </a:t>
            </a:r>
            <a:r>
              <a:rPr lang="tr-TR" dirty="0" err="1" smtClean="0"/>
              <a:t>over</a:t>
            </a:r>
            <a:r>
              <a:rPr lang="tr-TR" dirty="0" smtClean="0"/>
              <a:t> kanseri her 70 kadından birinde görülmektedir. Ancak 4 kadından üçünde </a:t>
            </a:r>
            <a:r>
              <a:rPr lang="tr-TR" dirty="0" err="1" smtClean="0"/>
              <a:t>over</a:t>
            </a:r>
            <a:r>
              <a:rPr lang="tr-TR" dirty="0" smtClean="0"/>
              <a:t> kanseri ileri evrede tanılanmaktadır. Çünkü </a:t>
            </a:r>
            <a:r>
              <a:rPr lang="tr-TR" dirty="0" err="1" smtClean="0"/>
              <a:t>kastalık</a:t>
            </a:r>
            <a:r>
              <a:rPr lang="tr-TR" dirty="0" smtClean="0"/>
              <a:t> sessiz ve hızlı ilerler. Ortala görülme yaşı 55 </a:t>
            </a:r>
            <a:r>
              <a:rPr lang="tr-TR" dirty="0" err="1" smtClean="0"/>
              <a:t>dir</a:t>
            </a:r>
            <a:r>
              <a:rPr lang="tr-TR" dirty="0" smtClean="0"/>
              <a:t>. </a:t>
            </a:r>
            <a:endParaRPr lang="tr-T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642918"/>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85720" y="642918"/>
            <a:ext cx="8401080" cy="5483245"/>
          </a:xfrm>
        </p:spPr>
        <p:txBody>
          <a:bodyPr/>
          <a:lstStyle/>
          <a:p>
            <a:pPr>
              <a:buNone/>
            </a:pPr>
            <a:r>
              <a:rPr lang="tr-TR" dirty="0" smtClean="0">
                <a:solidFill>
                  <a:srgbClr val="FF0000"/>
                </a:solidFill>
              </a:rPr>
              <a:t>Etiyolojisi ve risk faktörleri: </a:t>
            </a:r>
          </a:p>
          <a:p>
            <a:pPr>
              <a:buNone/>
            </a:pPr>
            <a:r>
              <a:rPr lang="tr-TR" dirty="0" err="1" smtClean="0"/>
              <a:t>Over</a:t>
            </a:r>
            <a:r>
              <a:rPr lang="tr-TR" dirty="0" smtClean="0"/>
              <a:t> kanserinin gelişmesinde </a:t>
            </a:r>
            <a:r>
              <a:rPr lang="tr-TR" dirty="0" err="1" smtClean="0"/>
              <a:t>hormonal</a:t>
            </a:r>
            <a:r>
              <a:rPr lang="tr-TR" dirty="0" smtClean="0"/>
              <a:t>, çevresel ve genetik faktörler rol oynar. </a:t>
            </a:r>
          </a:p>
          <a:p>
            <a:pPr>
              <a:buNone/>
            </a:pPr>
            <a:r>
              <a:rPr lang="tr-TR" dirty="0" smtClean="0">
                <a:solidFill>
                  <a:srgbClr val="FF0000"/>
                </a:solidFill>
              </a:rPr>
              <a:t>Risk faktörleri:</a:t>
            </a:r>
          </a:p>
          <a:p>
            <a:pPr>
              <a:buNone/>
            </a:pPr>
            <a:r>
              <a:rPr lang="tr-TR" dirty="0" smtClean="0"/>
              <a:t>*Ailede meme ya/ ya da </a:t>
            </a:r>
            <a:r>
              <a:rPr lang="tr-TR" dirty="0" err="1" smtClean="0"/>
              <a:t>over</a:t>
            </a:r>
            <a:r>
              <a:rPr lang="tr-TR" dirty="0" smtClean="0"/>
              <a:t> kanseri hikayesi (özellikle anne ve </a:t>
            </a:r>
            <a:r>
              <a:rPr lang="tr-TR" dirty="0" err="1" smtClean="0"/>
              <a:t>kızkardeşte</a:t>
            </a:r>
            <a:r>
              <a:rPr lang="tr-TR" dirty="0" smtClean="0"/>
              <a:t>)</a:t>
            </a:r>
          </a:p>
          <a:p>
            <a:pPr>
              <a:buNone/>
            </a:pPr>
            <a:r>
              <a:rPr lang="tr-TR" dirty="0" smtClean="0"/>
              <a:t>*</a:t>
            </a:r>
            <a:r>
              <a:rPr lang="tr-TR" dirty="0" err="1" smtClean="0"/>
              <a:t>Ovulasyonun</a:t>
            </a:r>
            <a:r>
              <a:rPr lang="tr-TR" dirty="0" smtClean="0"/>
              <a:t> 40 yıldan uzun sürmesi (erken </a:t>
            </a:r>
            <a:r>
              <a:rPr lang="tr-TR" dirty="0" err="1" smtClean="0"/>
              <a:t>menarş</a:t>
            </a:r>
            <a:r>
              <a:rPr lang="tr-TR" dirty="0" smtClean="0"/>
              <a:t>, geç menopoz</a:t>
            </a:r>
          </a:p>
          <a:p>
            <a:pPr>
              <a:buNone/>
            </a:pPr>
            <a:r>
              <a:rPr lang="tr-TR" dirty="0" smtClean="0"/>
              <a:t>*</a:t>
            </a:r>
            <a:r>
              <a:rPr lang="tr-TR" dirty="0" err="1" smtClean="0"/>
              <a:t>Overlerde</a:t>
            </a:r>
            <a:r>
              <a:rPr lang="tr-TR" dirty="0" smtClean="0"/>
              <a:t> fonksiyon bozukluğu </a:t>
            </a:r>
            <a:r>
              <a:rPr lang="tr-TR" dirty="0" err="1" smtClean="0"/>
              <a:t>ovulasyon</a:t>
            </a:r>
            <a:r>
              <a:rPr lang="tr-TR" dirty="0" smtClean="0"/>
              <a:t> yokluğu(</a:t>
            </a:r>
            <a:r>
              <a:rPr lang="tr-TR" dirty="0" err="1" smtClean="0"/>
              <a:t>infertilite</a:t>
            </a:r>
            <a:r>
              <a:rPr lang="tr-TR" dirty="0" smtClean="0"/>
              <a:t> ve </a:t>
            </a:r>
            <a:r>
              <a:rPr lang="tr-TR" dirty="0" err="1" smtClean="0"/>
              <a:t>endometriyozis</a:t>
            </a:r>
            <a:r>
              <a:rPr lang="tr-TR" dirty="0" smtClean="0"/>
              <a:t>)</a:t>
            </a:r>
            <a:endParaRPr lang="tr-T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357190"/>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457200" y="785794"/>
            <a:ext cx="8229600" cy="5340369"/>
          </a:xfrm>
        </p:spPr>
        <p:txBody>
          <a:bodyPr>
            <a:normAutofit lnSpcReduction="10000"/>
          </a:bodyPr>
          <a:lstStyle/>
          <a:p>
            <a:pPr>
              <a:buNone/>
            </a:pPr>
            <a:r>
              <a:rPr lang="tr-TR" dirty="0" smtClean="0">
                <a:solidFill>
                  <a:srgbClr val="FF0000"/>
                </a:solidFill>
              </a:rPr>
              <a:t>Risk faktörleri (devam):</a:t>
            </a:r>
          </a:p>
          <a:p>
            <a:pPr>
              <a:buNone/>
            </a:pPr>
            <a:r>
              <a:rPr lang="tr-TR" dirty="0" smtClean="0"/>
              <a:t>*</a:t>
            </a:r>
            <a:r>
              <a:rPr lang="tr-TR" dirty="0" err="1" smtClean="0"/>
              <a:t>Perineal</a:t>
            </a:r>
            <a:r>
              <a:rPr lang="tr-TR" dirty="0" smtClean="0"/>
              <a:t> bölgeye kozmetik amaçlı uzun süre talk uygulanması ya da </a:t>
            </a:r>
            <a:r>
              <a:rPr lang="tr-TR" dirty="0" err="1" smtClean="0"/>
              <a:t>aspezdoz</a:t>
            </a:r>
            <a:r>
              <a:rPr lang="tr-TR" dirty="0" smtClean="0"/>
              <a:t> gibi sanayi ürünleri uğraşma</a:t>
            </a:r>
          </a:p>
          <a:p>
            <a:pPr>
              <a:buNone/>
            </a:pPr>
            <a:r>
              <a:rPr lang="tr-TR" dirty="0" smtClean="0"/>
              <a:t>*</a:t>
            </a:r>
            <a:r>
              <a:rPr lang="tr-TR" dirty="0" err="1" smtClean="0"/>
              <a:t>İnfertilite</a:t>
            </a:r>
            <a:r>
              <a:rPr lang="tr-TR" dirty="0" smtClean="0"/>
              <a:t> ile sonuçlanan </a:t>
            </a:r>
            <a:r>
              <a:rPr lang="tr-TR" dirty="0" err="1" smtClean="0"/>
              <a:t>pelvisin</a:t>
            </a:r>
            <a:r>
              <a:rPr lang="tr-TR" dirty="0" smtClean="0"/>
              <a:t> </a:t>
            </a:r>
            <a:r>
              <a:rPr lang="tr-TR" dirty="0" err="1" smtClean="0"/>
              <a:t>inflamatuvar</a:t>
            </a:r>
            <a:r>
              <a:rPr lang="tr-TR" dirty="0" smtClean="0"/>
              <a:t> hastalığı (yüzey </a:t>
            </a:r>
            <a:r>
              <a:rPr lang="tr-TR" dirty="0" err="1" smtClean="0"/>
              <a:t>epitelinde</a:t>
            </a:r>
            <a:r>
              <a:rPr lang="tr-TR" dirty="0" smtClean="0"/>
              <a:t> </a:t>
            </a:r>
            <a:r>
              <a:rPr lang="tr-TR" dirty="0" err="1" smtClean="0"/>
              <a:t>proliferasyon</a:t>
            </a:r>
            <a:r>
              <a:rPr lang="tr-TR" dirty="0" smtClean="0"/>
              <a:t> yarattığı için)</a:t>
            </a:r>
          </a:p>
          <a:p>
            <a:pPr>
              <a:buNone/>
            </a:pPr>
            <a:r>
              <a:rPr lang="tr-TR" dirty="0" smtClean="0"/>
              <a:t>*</a:t>
            </a:r>
            <a:r>
              <a:rPr lang="tr-TR" dirty="0" err="1" smtClean="0"/>
              <a:t>Endüstrüleşmiş</a:t>
            </a:r>
            <a:r>
              <a:rPr lang="tr-TR" dirty="0" smtClean="0"/>
              <a:t> ülkelerde yaşama</a:t>
            </a:r>
          </a:p>
          <a:p>
            <a:pPr>
              <a:buNone/>
            </a:pPr>
            <a:r>
              <a:rPr lang="tr-TR" dirty="0" smtClean="0"/>
              <a:t>*Beyaz ırk, </a:t>
            </a:r>
            <a:r>
              <a:rPr lang="tr-TR" dirty="0" err="1" smtClean="0"/>
              <a:t>musevi</a:t>
            </a:r>
            <a:r>
              <a:rPr lang="tr-TR" dirty="0" smtClean="0"/>
              <a:t> etnik grubundaki bireyler</a:t>
            </a:r>
          </a:p>
          <a:p>
            <a:pPr>
              <a:buNone/>
            </a:pPr>
            <a:r>
              <a:rPr lang="tr-TR" dirty="0" smtClean="0"/>
              <a:t>*Aşırı kahve tüketimi</a:t>
            </a:r>
          </a:p>
          <a:p>
            <a:pPr>
              <a:buNone/>
            </a:pPr>
            <a:endParaRPr lang="tr-TR" dirty="0" smtClean="0"/>
          </a:p>
          <a:p>
            <a:pPr>
              <a:buFont typeface="Arial" charset="0"/>
              <a:buChar char="•"/>
            </a:pPr>
            <a:endParaRPr lang="tr-TR" dirty="0" smtClean="0"/>
          </a:p>
          <a:p>
            <a:endParaRPr lang="tr-T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42852"/>
            <a:ext cx="8229600" cy="50006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85720" y="714356"/>
            <a:ext cx="8501122" cy="5572164"/>
          </a:xfrm>
        </p:spPr>
        <p:txBody>
          <a:bodyPr/>
          <a:lstStyle/>
          <a:p>
            <a:pPr>
              <a:buNone/>
            </a:pPr>
            <a:r>
              <a:rPr lang="tr-TR" dirty="0" err="1" smtClean="0"/>
              <a:t>Over</a:t>
            </a:r>
            <a:r>
              <a:rPr lang="tr-TR" dirty="0" smtClean="0"/>
              <a:t> kanser riskinin artışı ile ilgili faktörler arasında aile hikayesi önemlidir. </a:t>
            </a:r>
            <a:r>
              <a:rPr lang="tr-TR" dirty="0" err="1" smtClean="0"/>
              <a:t>Over</a:t>
            </a:r>
            <a:r>
              <a:rPr lang="tr-TR" dirty="0" smtClean="0"/>
              <a:t> kanseri ile ilgili tanımlanmış 3 tip </a:t>
            </a:r>
            <a:r>
              <a:rPr lang="tr-TR" dirty="0" err="1" smtClean="0"/>
              <a:t>herediter</a:t>
            </a:r>
            <a:r>
              <a:rPr lang="tr-TR" dirty="0" smtClean="0"/>
              <a:t> sendrom vardır.</a:t>
            </a:r>
          </a:p>
          <a:p>
            <a:pPr>
              <a:buNone/>
            </a:pPr>
            <a:r>
              <a:rPr lang="tr-TR" dirty="0" smtClean="0"/>
              <a:t> </a:t>
            </a:r>
          </a:p>
          <a:p>
            <a:pPr>
              <a:buNone/>
            </a:pPr>
            <a:r>
              <a:rPr lang="tr-TR" dirty="0" smtClean="0"/>
              <a:t>1. Ailesel </a:t>
            </a:r>
            <a:r>
              <a:rPr lang="tr-TR" dirty="0" err="1" smtClean="0"/>
              <a:t>ovarial</a:t>
            </a:r>
            <a:r>
              <a:rPr lang="tr-TR" dirty="0" smtClean="0"/>
              <a:t> kanser</a:t>
            </a:r>
          </a:p>
          <a:p>
            <a:pPr>
              <a:buNone/>
            </a:pPr>
            <a:r>
              <a:rPr lang="tr-TR" dirty="0" smtClean="0"/>
              <a:t>2. </a:t>
            </a:r>
            <a:r>
              <a:rPr lang="tr-TR" dirty="0" err="1" smtClean="0"/>
              <a:t>Herediter</a:t>
            </a:r>
            <a:r>
              <a:rPr lang="tr-TR" dirty="0" smtClean="0"/>
              <a:t> meme-</a:t>
            </a:r>
            <a:r>
              <a:rPr lang="tr-TR" dirty="0" err="1" smtClean="0"/>
              <a:t>over</a:t>
            </a:r>
            <a:r>
              <a:rPr lang="tr-TR" dirty="0" smtClean="0"/>
              <a:t> kanseri</a:t>
            </a:r>
          </a:p>
          <a:p>
            <a:pPr>
              <a:buNone/>
            </a:pPr>
            <a:r>
              <a:rPr lang="tr-TR" dirty="0" smtClean="0"/>
              <a:t>3. </a:t>
            </a:r>
            <a:r>
              <a:rPr lang="tr-TR" dirty="0" err="1" smtClean="0"/>
              <a:t>Herediter</a:t>
            </a:r>
            <a:r>
              <a:rPr lang="tr-TR" dirty="0" smtClean="0"/>
              <a:t> </a:t>
            </a:r>
            <a:r>
              <a:rPr lang="tr-TR" dirty="0" err="1" smtClean="0"/>
              <a:t>nonpolipozis</a:t>
            </a:r>
            <a:r>
              <a:rPr lang="tr-TR" dirty="0" smtClean="0"/>
              <a:t> </a:t>
            </a:r>
            <a:r>
              <a:rPr lang="tr-TR" dirty="0" err="1" smtClean="0"/>
              <a:t>kolorektal</a:t>
            </a:r>
            <a:r>
              <a:rPr lang="tr-TR" dirty="0" smtClean="0"/>
              <a:t> kanser</a:t>
            </a:r>
            <a:endParaRPr lang="tr-T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50006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85720" y="785794"/>
            <a:ext cx="8572560" cy="5500726"/>
          </a:xfrm>
        </p:spPr>
        <p:txBody>
          <a:bodyPr>
            <a:normAutofit fontScale="92500" lnSpcReduction="20000"/>
          </a:bodyPr>
          <a:lstStyle/>
          <a:p>
            <a:pPr>
              <a:buNone/>
            </a:pPr>
            <a:r>
              <a:rPr lang="tr-TR" dirty="0" smtClean="0"/>
              <a:t>Ailede </a:t>
            </a:r>
            <a:r>
              <a:rPr lang="tr-TR" dirty="0" err="1" smtClean="0"/>
              <a:t>over</a:t>
            </a:r>
            <a:r>
              <a:rPr lang="tr-TR" dirty="0" smtClean="0"/>
              <a:t> kanserli hasta sayısı riskin derecesini belirler. Eğer ailede bir kişide </a:t>
            </a:r>
            <a:r>
              <a:rPr lang="tr-TR" dirty="0" err="1" smtClean="0"/>
              <a:t>over</a:t>
            </a:r>
            <a:r>
              <a:rPr lang="tr-TR" dirty="0" smtClean="0"/>
              <a:t> kanseri varsa risk 2-3 kez artar. Eğer iki ya da daha fazla kişide varsa risk daha da artmaktadır. Ailesel geçişli kanserler genç yaşta ortaya çıkarlar. Anne ve </a:t>
            </a:r>
            <a:r>
              <a:rPr lang="tr-TR" dirty="0" err="1" smtClean="0"/>
              <a:t>kızkardeşte</a:t>
            </a:r>
            <a:r>
              <a:rPr lang="tr-TR" dirty="0" smtClean="0"/>
              <a:t> </a:t>
            </a:r>
            <a:r>
              <a:rPr lang="tr-TR" dirty="0" err="1" smtClean="0"/>
              <a:t>over</a:t>
            </a:r>
            <a:r>
              <a:rPr lang="tr-TR" dirty="0" smtClean="0"/>
              <a:t> kanseri bulunması riski arttırır. </a:t>
            </a:r>
          </a:p>
          <a:p>
            <a:pPr>
              <a:buNone/>
            </a:pPr>
            <a:r>
              <a:rPr lang="tr-TR" dirty="0" smtClean="0"/>
              <a:t>Gebeliğin yaratacağı istirahat periyodu olmaksızın </a:t>
            </a:r>
            <a:r>
              <a:rPr lang="tr-TR" dirty="0" err="1" smtClean="0"/>
              <a:t>over</a:t>
            </a:r>
            <a:r>
              <a:rPr lang="tr-TR" dirty="0" smtClean="0"/>
              <a:t> </a:t>
            </a:r>
            <a:r>
              <a:rPr lang="tr-TR" dirty="0" err="1" smtClean="0"/>
              <a:t>epitelinde</a:t>
            </a:r>
            <a:r>
              <a:rPr lang="tr-TR" dirty="0" smtClean="0"/>
              <a:t> </a:t>
            </a:r>
            <a:r>
              <a:rPr lang="tr-TR" dirty="0" err="1" smtClean="0"/>
              <a:t>süregiden</a:t>
            </a:r>
            <a:r>
              <a:rPr lang="tr-TR" dirty="0" smtClean="0"/>
              <a:t> hücre bölünmesi yada </a:t>
            </a:r>
            <a:r>
              <a:rPr lang="tr-TR" dirty="0" err="1" smtClean="0"/>
              <a:t>folikül</a:t>
            </a:r>
            <a:r>
              <a:rPr lang="tr-TR" dirty="0" smtClean="0"/>
              <a:t> </a:t>
            </a:r>
            <a:r>
              <a:rPr lang="tr-TR" dirty="0" err="1" smtClean="0"/>
              <a:t>rüptüründen</a:t>
            </a:r>
            <a:r>
              <a:rPr lang="tr-TR" dirty="0" smtClean="0"/>
              <a:t> sonra ortaya çıkan yarılmalar sonucu </a:t>
            </a:r>
            <a:r>
              <a:rPr lang="tr-TR" dirty="0" err="1" smtClean="0"/>
              <a:t>over</a:t>
            </a:r>
            <a:r>
              <a:rPr lang="tr-TR" dirty="0" smtClean="0"/>
              <a:t> içinde gelişen </a:t>
            </a:r>
            <a:r>
              <a:rPr lang="tr-TR" dirty="0" err="1" smtClean="0"/>
              <a:t>inklüzyon</a:t>
            </a:r>
            <a:r>
              <a:rPr lang="tr-TR" dirty="0" smtClean="0"/>
              <a:t> kistleri ve bu kistlerin yüksek doz </a:t>
            </a:r>
            <a:r>
              <a:rPr lang="tr-TR" dirty="0" err="1" smtClean="0"/>
              <a:t>gonadotropin</a:t>
            </a:r>
            <a:r>
              <a:rPr lang="tr-TR" dirty="0" smtClean="0"/>
              <a:t> ve östrojen ile </a:t>
            </a:r>
            <a:r>
              <a:rPr lang="tr-TR" dirty="0" err="1" smtClean="0"/>
              <a:t>stimüle</a:t>
            </a:r>
            <a:r>
              <a:rPr lang="tr-TR" dirty="0" smtClean="0"/>
              <a:t> edilmesinin </a:t>
            </a:r>
            <a:r>
              <a:rPr lang="tr-TR" dirty="0" err="1" smtClean="0"/>
              <a:t>over</a:t>
            </a:r>
            <a:r>
              <a:rPr lang="tr-TR" dirty="0" smtClean="0"/>
              <a:t> </a:t>
            </a:r>
            <a:r>
              <a:rPr lang="tr-TR" dirty="0" err="1" smtClean="0"/>
              <a:t>neoplazilerinin</a:t>
            </a:r>
            <a:r>
              <a:rPr lang="tr-TR" dirty="0" smtClean="0"/>
              <a:t> oluşumuna katkıda bulunduğu bir hipotez olarak belirtilmektedir. </a:t>
            </a:r>
            <a:endParaRPr lang="tr-T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50006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857232"/>
            <a:ext cx="8572560" cy="5429288"/>
          </a:xfrm>
        </p:spPr>
        <p:txBody>
          <a:bodyPr/>
          <a:lstStyle/>
          <a:p>
            <a:pPr>
              <a:buNone/>
            </a:pPr>
            <a:r>
              <a:rPr lang="tr-TR" dirty="0" smtClean="0"/>
              <a:t>Gebelik ve oral </a:t>
            </a:r>
            <a:r>
              <a:rPr lang="tr-TR" dirty="0" err="1" smtClean="0"/>
              <a:t>kontraseptifler</a:t>
            </a:r>
            <a:r>
              <a:rPr lang="tr-TR" dirty="0" smtClean="0"/>
              <a:t> </a:t>
            </a:r>
            <a:r>
              <a:rPr lang="tr-TR" dirty="0" err="1" smtClean="0"/>
              <a:t>ovulasyonu</a:t>
            </a:r>
            <a:r>
              <a:rPr lang="tr-TR" dirty="0" smtClean="0"/>
              <a:t> kesintiye uğrattığı için </a:t>
            </a:r>
            <a:r>
              <a:rPr lang="tr-TR" dirty="0" err="1" smtClean="0"/>
              <a:t>over</a:t>
            </a:r>
            <a:r>
              <a:rPr lang="tr-TR" dirty="0" smtClean="0"/>
              <a:t> kanser </a:t>
            </a:r>
            <a:r>
              <a:rPr lang="tr-TR" dirty="0" err="1" smtClean="0"/>
              <a:t>insidansını</a:t>
            </a:r>
            <a:r>
              <a:rPr lang="tr-TR" dirty="0" smtClean="0"/>
              <a:t> azalttığı belirtilmektedir. </a:t>
            </a:r>
          </a:p>
          <a:p>
            <a:pPr>
              <a:buNone/>
            </a:pPr>
            <a:r>
              <a:rPr lang="tr-TR" dirty="0" err="1" smtClean="0"/>
              <a:t>İnfertilitenin</a:t>
            </a:r>
            <a:r>
              <a:rPr lang="tr-TR" dirty="0" smtClean="0"/>
              <a:t> </a:t>
            </a:r>
            <a:r>
              <a:rPr lang="tr-TR" dirty="0" err="1" smtClean="0"/>
              <a:t>over</a:t>
            </a:r>
            <a:r>
              <a:rPr lang="tr-TR" dirty="0" smtClean="0"/>
              <a:t> kanser </a:t>
            </a:r>
            <a:r>
              <a:rPr lang="tr-TR" dirty="0" err="1" smtClean="0"/>
              <a:t>insidansı</a:t>
            </a:r>
            <a:r>
              <a:rPr lang="tr-TR" dirty="0" smtClean="0"/>
              <a:t> ile ilgili olduğu bulunmuştur. Çünkü gebe kalamayan kadınlarda </a:t>
            </a:r>
            <a:r>
              <a:rPr lang="tr-TR" dirty="0" err="1" smtClean="0"/>
              <a:t>nulliparlar</a:t>
            </a:r>
            <a:r>
              <a:rPr lang="tr-TR" dirty="0" smtClean="0"/>
              <a:t> ile aynı riske sahiptir. </a:t>
            </a:r>
            <a:r>
              <a:rPr lang="tr-TR" dirty="0" err="1" smtClean="0"/>
              <a:t>Fertilite</a:t>
            </a:r>
            <a:r>
              <a:rPr lang="tr-TR" dirty="0" smtClean="0"/>
              <a:t> için ilaç kullanan kadınlarda bu risk artmaktadır. </a:t>
            </a:r>
          </a:p>
          <a:p>
            <a:pPr>
              <a:buNone/>
            </a:pPr>
            <a:r>
              <a:rPr lang="tr-TR" dirty="0" err="1" smtClean="0"/>
              <a:t>Laktasyonda</a:t>
            </a:r>
            <a:r>
              <a:rPr lang="tr-TR" dirty="0" smtClean="0"/>
              <a:t> geçen her bir ayın </a:t>
            </a:r>
            <a:r>
              <a:rPr lang="tr-TR" dirty="0" err="1" smtClean="0"/>
              <a:t>over</a:t>
            </a:r>
            <a:r>
              <a:rPr lang="tr-TR" dirty="0" smtClean="0"/>
              <a:t> kanser </a:t>
            </a:r>
            <a:r>
              <a:rPr lang="tr-TR" dirty="0" err="1" smtClean="0"/>
              <a:t>insidansını</a:t>
            </a:r>
            <a:r>
              <a:rPr lang="tr-TR" dirty="0" smtClean="0"/>
              <a:t> %1 azalttığı kaynaklarda </a:t>
            </a:r>
            <a:r>
              <a:rPr lang="tr-TR" smtClean="0"/>
              <a:t>rapor edilmektedir.  </a:t>
            </a:r>
            <a:endParaRPr lang="tr-T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50006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357158" y="928670"/>
            <a:ext cx="8229600" cy="4525963"/>
          </a:xfrm>
        </p:spPr>
        <p:txBody>
          <a:bodyPr>
            <a:normAutofit fontScale="92500" lnSpcReduction="10000"/>
          </a:bodyPr>
          <a:lstStyle/>
          <a:p>
            <a:pPr>
              <a:buNone/>
            </a:pPr>
            <a:r>
              <a:rPr lang="tr-TR" dirty="0" err="1" smtClean="0"/>
              <a:t>Hormonal</a:t>
            </a:r>
            <a:r>
              <a:rPr lang="tr-TR" dirty="0" smtClean="0"/>
              <a:t> faktörlerin de </a:t>
            </a:r>
            <a:r>
              <a:rPr lang="tr-TR" dirty="0" err="1" smtClean="0"/>
              <a:t>over</a:t>
            </a:r>
            <a:r>
              <a:rPr lang="tr-TR" dirty="0" smtClean="0"/>
              <a:t> kanser </a:t>
            </a:r>
            <a:r>
              <a:rPr lang="tr-TR" dirty="0" err="1" smtClean="0"/>
              <a:t>insidansını</a:t>
            </a:r>
            <a:r>
              <a:rPr lang="tr-TR" dirty="0" smtClean="0"/>
              <a:t> etkilediği görülmüştür. </a:t>
            </a:r>
            <a:r>
              <a:rPr lang="tr-TR" dirty="0" err="1" smtClean="0"/>
              <a:t>Ovarial</a:t>
            </a:r>
            <a:r>
              <a:rPr lang="tr-TR" dirty="0" smtClean="0"/>
              <a:t> fonksiyonları yetersiz olan kadınlarda </a:t>
            </a:r>
            <a:r>
              <a:rPr lang="tr-TR" dirty="0" err="1" smtClean="0"/>
              <a:t>insidansın</a:t>
            </a:r>
            <a:r>
              <a:rPr lang="tr-TR" dirty="0" smtClean="0"/>
              <a:t> attığı gözlenmiştir. </a:t>
            </a:r>
          </a:p>
          <a:p>
            <a:pPr>
              <a:buNone/>
            </a:pPr>
            <a:r>
              <a:rPr lang="tr-TR" dirty="0" smtClean="0"/>
              <a:t>Kombine oral </a:t>
            </a:r>
            <a:r>
              <a:rPr lang="tr-TR" dirty="0" err="1" smtClean="0"/>
              <a:t>kontraseptiflerin</a:t>
            </a:r>
            <a:r>
              <a:rPr lang="tr-TR" dirty="0" smtClean="0"/>
              <a:t> kullanma süresine bağlı olarak bir kadının </a:t>
            </a:r>
            <a:r>
              <a:rPr lang="tr-TR" dirty="0" err="1" smtClean="0"/>
              <a:t>over</a:t>
            </a:r>
            <a:r>
              <a:rPr lang="tr-TR" dirty="0" smtClean="0"/>
              <a:t> kanser riskini %30-40 arasında azalttığı bildirilmektedir. Bu teoride oral </a:t>
            </a:r>
            <a:r>
              <a:rPr lang="tr-TR" dirty="0" err="1" smtClean="0"/>
              <a:t>kontraseptiflerde</a:t>
            </a:r>
            <a:r>
              <a:rPr lang="tr-TR" dirty="0" smtClean="0"/>
              <a:t> bulunan </a:t>
            </a:r>
            <a:r>
              <a:rPr lang="tr-TR" dirty="0" err="1" smtClean="0"/>
              <a:t>progestinin</a:t>
            </a:r>
            <a:r>
              <a:rPr lang="tr-TR" dirty="0" smtClean="0"/>
              <a:t> zarar görmüş </a:t>
            </a:r>
            <a:r>
              <a:rPr lang="tr-TR" dirty="0" err="1" smtClean="0"/>
              <a:t>over</a:t>
            </a:r>
            <a:r>
              <a:rPr lang="tr-TR" dirty="0" smtClean="0"/>
              <a:t> hücrelerini </a:t>
            </a:r>
            <a:r>
              <a:rPr lang="tr-TR" dirty="0" err="1" smtClean="0"/>
              <a:t>malignensiye</a:t>
            </a:r>
            <a:r>
              <a:rPr lang="tr-TR" dirty="0" smtClean="0"/>
              <a:t> dönüşmeden önce gerilettiği </a:t>
            </a:r>
            <a:r>
              <a:rPr lang="tr-TR" dirty="0" err="1" smtClean="0"/>
              <a:t>belirtilmeltedir</a:t>
            </a:r>
            <a:r>
              <a:rPr lang="tr-TR" dirty="0" smtClean="0"/>
              <a:t>. </a:t>
            </a:r>
            <a:endParaRPr lang="tr-T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571504"/>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457200" y="785794"/>
            <a:ext cx="8229600" cy="5340369"/>
          </a:xfrm>
        </p:spPr>
        <p:txBody>
          <a:bodyPr>
            <a:normAutofit fontScale="92500" lnSpcReduction="10000"/>
          </a:bodyPr>
          <a:lstStyle/>
          <a:p>
            <a:pPr>
              <a:buNone/>
            </a:pPr>
            <a:r>
              <a:rPr lang="tr-TR" dirty="0" smtClean="0">
                <a:solidFill>
                  <a:srgbClr val="FF0000"/>
                </a:solidFill>
              </a:rPr>
              <a:t>Önleme, Tarama ve Erken Tanı</a:t>
            </a:r>
          </a:p>
          <a:p>
            <a:pPr>
              <a:buNone/>
            </a:pPr>
            <a:r>
              <a:rPr lang="tr-TR" dirty="0" err="1" smtClean="0"/>
              <a:t>Overlerin</a:t>
            </a:r>
            <a:r>
              <a:rPr lang="tr-TR" dirty="0" smtClean="0"/>
              <a:t> </a:t>
            </a:r>
            <a:r>
              <a:rPr lang="tr-TR" dirty="0" err="1" smtClean="0"/>
              <a:t>pelvisin</a:t>
            </a:r>
            <a:r>
              <a:rPr lang="tr-TR" dirty="0" smtClean="0"/>
              <a:t> derinlerine yerleşmiş olmaları, </a:t>
            </a:r>
            <a:r>
              <a:rPr lang="tr-TR" dirty="0" err="1" smtClean="0"/>
              <a:t>over</a:t>
            </a:r>
            <a:r>
              <a:rPr lang="tr-TR" dirty="0" smtClean="0"/>
              <a:t> kanserinin erken tanılanmasını zorlaştırır. Ayrıca </a:t>
            </a:r>
            <a:r>
              <a:rPr lang="tr-TR" dirty="0" err="1" smtClean="0"/>
              <a:t>over</a:t>
            </a:r>
            <a:r>
              <a:rPr lang="tr-TR" dirty="0" smtClean="0"/>
              <a:t> tümörlerinde erken semptomların belirgin olmaması nedeni ile de erken tanı zordur ve büyüyünceye kadar keşfedilemeyebilirler. </a:t>
            </a:r>
            <a:r>
              <a:rPr lang="tr-TR" dirty="0" err="1" smtClean="0"/>
              <a:t>Pelvik</a:t>
            </a:r>
            <a:r>
              <a:rPr lang="tr-TR" dirty="0" smtClean="0"/>
              <a:t> muayene, serum tümör marker (</a:t>
            </a:r>
            <a:r>
              <a:rPr lang="tr-TR" dirty="0" err="1" smtClean="0"/>
              <a:t>ca</a:t>
            </a:r>
            <a:r>
              <a:rPr lang="tr-TR" dirty="0" smtClean="0"/>
              <a:t> 125) ve </a:t>
            </a:r>
            <a:r>
              <a:rPr lang="tr-TR" dirty="0" err="1" smtClean="0"/>
              <a:t>transvajinal</a:t>
            </a:r>
            <a:r>
              <a:rPr lang="tr-TR" dirty="0" smtClean="0"/>
              <a:t> ultrason ile erken tanılama mümkündür. Bunların hiç biri genel popülasyonun taranması için özel ya da hassas testler değildir. Bu nedenle riskli grupların yıllık jinekolojik kontrollerini yaptırmaları önemlidir.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720080"/>
          </a:xfrm>
        </p:spPr>
        <p:txBody>
          <a:bodyPr>
            <a:normAutofit fontScale="90000"/>
          </a:bodyPr>
          <a:lstStyle/>
          <a:p>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200" dirty="0" smtClean="0"/>
              <a:t> HPV 16 ve 18 tüm </a:t>
            </a:r>
            <a:r>
              <a:rPr lang="tr-TR" sz="3200" dirty="0" err="1" smtClean="0"/>
              <a:t>servikal</a:t>
            </a:r>
            <a:r>
              <a:rPr lang="tr-TR" sz="3200" dirty="0" smtClean="0"/>
              <a:t>  kanserlerin yaklaşık                                                    </a:t>
            </a:r>
            <a:r>
              <a:rPr lang="tr-TR" sz="3200" dirty="0" smtClean="0">
                <a:solidFill>
                  <a:srgbClr val="FF0000"/>
                </a:solidFill>
              </a:rPr>
              <a:t>2/3</a:t>
            </a:r>
            <a:r>
              <a:rPr lang="tr-TR" sz="3200" dirty="0" smtClean="0"/>
              <a:t>’ünden sorumludur</a:t>
            </a:r>
            <a:r>
              <a:rPr lang="tr-TR" sz="2800" dirty="0" smtClean="0"/>
              <a:t>. </a:t>
            </a: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sz="3100" dirty="0" smtClean="0"/>
              <a:t/>
            </a:r>
            <a:br>
              <a:rPr lang="tr-TR" sz="3100" dirty="0" smtClean="0"/>
            </a:br>
            <a:r>
              <a:rPr lang="tr-TR" dirty="0" smtClean="0"/>
              <a:t/>
            </a:r>
            <a:br>
              <a:rPr lang="tr-TR" dirty="0" smtClean="0"/>
            </a:br>
            <a:endParaRPr lang="tr-TR" sz="3100" dirty="0"/>
          </a:p>
        </p:txBody>
      </p:sp>
      <p:pic>
        <p:nvPicPr>
          <p:cNvPr id="24579" name="Picture 3" descr="Şekil. 5Serviks kanserinde hpv tiplerinin rolü"/>
          <p:cNvPicPr>
            <a:picLocks noChangeAspect="1" noChangeArrowheads="1"/>
          </p:cNvPicPr>
          <p:nvPr/>
        </p:nvPicPr>
        <p:blipFill>
          <a:blip r:embed="rId2" cstate="print"/>
          <a:srcRect/>
          <a:stretch>
            <a:fillRect/>
          </a:stretch>
        </p:blipFill>
        <p:spPr bwMode="auto">
          <a:xfrm>
            <a:off x="1259632" y="1571612"/>
            <a:ext cx="6336704" cy="4422292"/>
          </a:xfrm>
          <a:prstGeom prst="rect">
            <a:avLst/>
          </a:prstGeom>
          <a:noFill/>
        </p:spPr>
      </p:pic>
      <p:sp>
        <p:nvSpPr>
          <p:cNvPr id="5" name="4 Dikdörtgen"/>
          <p:cNvSpPr/>
          <p:nvPr/>
        </p:nvSpPr>
        <p:spPr>
          <a:xfrm>
            <a:off x="3419872" y="6237312"/>
            <a:ext cx="5724128" cy="276999"/>
          </a:xfrm>
          <a:prstGeom prst="rect">
            <a:avLst/>
          </a:prstGeom>
        </p:spPr>
        <p:txBody>
          <a:bodyPr wrap="square">
            <a:spAutoFit/>
          </a:bodyPr>
          <a:lstStyle/>
          <a:p>
            <a:r>
              <a:rPr lang="tr-TR" sz="1200" dirty="0" smtClean="0">
                <a:solidFill>
                  <a:schemeClr val="tx1">
                    <a:lumMod val="50000"/>
                    <a:lumOff val="50000"/>
                  </a:schemeClr>
                </a:solidFill>
              </a:rPr>
              <a:t>http://www.</a:t>
            </a:r>
            <a:r>
              <a:rPr lang="tr-TR" sz="1200" dirty="0" err="1" smtClean="0">
                <a:solidFill>
                  <a:schemeClr val="tx1">
                    <a:lumMod val="50000"/>
                    <a:lumOff val="50000"/>
                  </a:schemeClr>
                </a:solidFill>
              </a:rPr>
              <a:t>burclab</a:t>
            </a:r>
            <a:r>
              <a:rPr lang="tr-TR" sz="1200" dirty="0" smtClean="0">
                <a:solidFill>
                  <a:schemeClr val="tx1">
                    <a:lumMod val="50000"/>
                    <a:lumOff val="50000"/>
                  </a:schemeClr>
                </a:solidFill>
              </a:rPr>
              <a:t>.com/tr/genetik/teknik-</a:t>
            </a:r>
            <a:r>
              <a:rPr lang="tr-TR" sz="1200" dirty="0" err="1" smtClean="0">
                <a:solidFill>
                  <a:schemeClr val="tx1">
                    <a:lumMod val="50000"/>
                    <a:lumOff val="50000"/>
                  </a:schemeClr>
                </a:solidFill>
              </a:rPr>
              <a:t>bultenler</a:t>
            </a:r>
            <a:r>
              <a:rPr lang="tr-TR" sz="1200" dirty="0" smtClean="0">
                <a:solidFill>
                  <a:schemeClr val="tx1">
                    <a:lumMod val="50000"/>
                    <a:lumOff val="50000"/>
                  </a:schemeClr>
                </a:solidFill>
              </a:rPr>
              <a:t>/</a:t>
            </a:r>
            <a:r>
              <a:rPr lang="tr-TR" sz="1200" dirty="0" err="1" smtClean="0">
                <a:solidFill>
                  <a:schemeClr val="tx1">
                    <a:lumMod val="50000"/>
                    <a:lumOff val="50000"/>
                  </a:schemeClr>
                </a:solidFill>
              </a:rPr>
              <a:t>hpv</a:t>
            </a:r>
            <a:r>
              <a:rPr lang="tr-TR" sz="1200" dirty="0" smtClean="0">
                <a:solidFill>
                  <a:schemeClr val="tx1">
                    <a:lumMod val="50000"/>
                    <a:lumOff val="50000"/>
                  </a:schemeClr>
                </a:solidFill>
              </a:rPr>
              <a:t>-testi-</a:t>
            </a:r>
            <a:r>
              <a:rPr lang="tr-TR" sz="1200" dirty="0" err="1" smtClean="0">
                <a:solidFill>
                  <a:schemeClr val="tx1">
                    <a:lumMod val="50000"/>
                    <a:lumOff val="50000"/>
                  </a:schemeClr>
                </a:solidFill>
              </a:rPr>
              <a:t>kondilom</a:t>
            </a:r>
            <a:endParaRPr lang="tr-TR" sz="1200" dirty="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428628"/>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428596" y="785794"/>
            <a:ext cx="8229600" cy="5572164"/>
          </a:xfrm>
        </p:spPr>
        <p:txBody>
          <a:bodyPr>
            <a:normAutofit fontScale="92500" lnSpcReduction="10000"/>
          </a:bodyPr>
          <a:lstStyle/>
          <a:p>
            <a:pPr>
              <a:buNone/>
            </a:pPr>
            <a:r>
              <a:rPr lang="tr-TR" dirty="0" err="1" smtClean="0"/>
              <a:t>Herediter</a:t>
            </a:r>
            <a:r>
              <a:rPr lang="tr-TR" dirty="0" smtClean="0"/>
              <a:t> ya da ailesel risk faktörü olan kadınlar için  bu yöntemlerin kombinasyonu kullanılarak daha yoğun tarama yapılmalıdır. Yüksek riskli kadınlara </a:t>
            </a:r>
            <a:r>
              <a:rPr lang="tr-TR" dirty="0" err="1" smtClean="0"/>
              <a:t>ovulasyonu</a:t>
            </a:r>
            <a:r>
              <a:rPr lang="tr-TR" dirty="0" smtClean="0"/>
              <a:t> </a:t>
            </a:r>
            <a:r>
              <a:rPr lang="tr-TR" dirty="0" err="1" smtClean="0"/>
              <a:t>suprese</a:t>
            </a:r>
            <a:r>
              <a:rPr lang="tr-TR" dirty="0" smtClean="0"/>
              <a:t> edici ilaçlar ya da </a:t>
            </a:r>
            <a:r>
              <a:rPr lang="tr-TR" dirty="0" err="1" smtClean="0"/>
              <a:t>profilaktik</a:t>
            </a:r>
            <a:r>
              <a:rPr lang="tr-TR" dirty="0" smtClean="0"/>
              <a:t> </a:t>
            </a:r>
            <a:r>
              <a:rPr lang="tr-TR" dirty="0" err="1" smtClean="0"/>
              <a:t>ooferektomi</a:t>
            </a:r>
            <a:r>
              <a:rPr lang="tr-TR" dirty="0" smtClean="0"/>
              <a:t> önerilebilmektedir. </a:t>
            </a:r>
          </a:p>
          <a:p>
            <a:pPr>
              <a:buNone/>
            </a:pPr>
            <a:r>
              <a:rPr lang="tr-TR" dirty="0" err="1" smtClean="0">
                <a:solidFill>
                  <a:srgbClr val="FF0000"/>
                </a:solidFill>
              </a:rPr>
              <a:t>Patofizyoloji</a:t>
            </a:r>
            <a:endParaRPr lang="tr-TR" dirty="0" smtClean="0">
              <a:solidFill>
                <a:srgbClr val="FF0000"/>
              </a:solidFill>
            </a:endParaRPr>
          </a:p>
          <a:p>
            <a:pPr>
              <a:buNone/>
            </a:pPr>
            <a:r>
              <a:rPr lang="tr-TR" dirty="0" err="1" smtClean="0"/>
              <a:t>Over</a:t>
            </a:r>
            <a:r>
              <a:rPr lang="tr-TR" dirty="0" smtClean="0"/>
              <a:t> kanserlerinin en yaygın tipi </a:t>
            </a:r>
            <a:r>
              <a:rPr lang="tr-TR" dirty="0" err="1" smtClean="0"/>
              <a:t>epitelyal</a:t>
            </a:r>
            <a:r>
              <a:rPr lang="tr-TR" dirty="0" smtClean="0"/>
              <a:t> olanlarıdır ve olguların yaklaşık %85-90’ında görülürler. </a:t>
            </a:r>
            <a:r>
              <a:rPr lang="tr-TR" dirty="0" err="1" smtClean="0"/>
              <a:t>Epitelyal</a:t>
            </a:r>
            <a:r>
              <a:rPr lang="tr-TR" dirty="0" smtClean="0"/>
              <a:t> tümörler </a:t>
            </a:r>
            <a:r>
              <a:rPr lang="tr-TR" dirty="0" err="1" smtClean="0"/>
              <a:t>over</a:t>
            </a:r>
            <a:r>
              <a:rPr lang="tr-TR" dirty="0" smtClean="0"/>
              <a:t> </a:t>
            </a:r>
            <a:r>
              <a:rPr lang="tr-TR" dirty="0" err="1" smtClean="0"/>
              <a:t>stromasından</a:t>
            </a:r>
            <a:r>
              <a:rPr lang="tr-TR" dirty="0" smtClean="0"/>
              <a:t> kaynaklandığı için tüm </a:t>
            </a:r>
            <a:r>
              <a:rPr lang="tr-TR" dirty="0" err="1" smtClean="0"/>
              <a:t>over</a:t>
            </a:r>
            <a:r>
              <a:rPr lang="tr-TR" dirty="0" smtClean="0"/>
              <a:t> tümörleri potansiyel olarak hormon yapıcıdır. </a:t>
            </a:r>
          </a:p>
          <a:p>
            <a:pPr>
              <a:buNone/>
            </a:pPr>
            <a:r>
              <a:rPr lang="tr-TR" dirty="0" smtClean="0"/>
              <a:t> </a:t>
            </a:r>
            <a:endParaRPr lang="tr-T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42852"/>
            <a:ext cx="8229600" cy="50006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457200" y="785794"/>
            <a:ext cx="8229600" cy="5715040"/>
          </a:xfrm>
        </p:spPr>
        <p:txBody>
          <a:bodyPr/>
          <a:lstStyle/>
          <a:p>
            <a:pPr>
              <a:buNone/>
            </a:pPr>
            <a:r>
              <a:rPr lang="tr-TR" dirty="0" smtClean="0"/>
              <a:t>Bu tümörler;</a:t>
            </a:r>
          </a:p>
          <a:p>
            <a:pPr>
              <a:buNone/>
            </a:pPr>
            <a:r>
              <a:rPr lang="tr-TR" dirty="0" err="1" smtClean="0">
                <a:solidFill>
                  <a:srgbClr val="FF0000"/>
                </a:solidFill>
              </a:rPr>
              <a:t>Seroz</a:t>
            </a:r>
            <a:r>
              <a:rPr lang="tr-TR" dirty="0" smtClean="0">
                <a:solidFill>
                  <a:srgbClr val="FF0000"/>
                </a:solidFill>
              </a:rPr>
              <a:t> </a:t>
            </a:r>
            <a:r>
              <a:rPr lang="tr-TR" dirty="0" err="1" smtClean="0">
                <a:solidFill>
                  <a:srgbClr val="FF0000"/>
                </a:solidFill>
              </a:rPr>
              <a:t>adenokarsinom</a:t>
            </a:r>
            <a:r>
              <a:rPr lang="tr-TR" dirty="0" smtClean="0">
                <a:solidFill>
                  <a:srgbClr val="FF0000"/>
                </a:solidFill>
              </a:rPr>
              <a:t>:</a:t>
            </a:r>
            <a:r>
              <a:rPr lang="tr-TR" dirty="0" smtClean="0"/>
              <a:t> </a:t>
            </a:r>
            <a:r>
              <a:rPr lang="tr-TR" dirty="0" err="1" smtClean="0"/>
              <a:t>epitelyal</a:t>
            </a:r>
            <a:r>
              <a:rPr lang="tr-TR" dirty="0" smtClean="0"/>
              <a:t> </a:t>
            </a:r>
            <a:r>
              <a:rPr lang="tr-TR" dirty="0" err="1" smtClean="0"/>
              <a:t>over</a:t>
            </a:r>
            <a:r>
              <a:rPr lang="tr-TR" dirty="0" smtClean="0"/>
              <a:t> tümörleri-</a:t>
            </a:r>
            <a:r>
              <a:rPr lang="tr-TR" dirty="0" err="1" smtClean="0"/>
              <a:t>nin</a:t>
            </a:r>
            <a:r>
              <a:rPr lang="tr-TR" dirty="0" smtClean="0"/>
              <a:t>  yaklaşık %75’inioluşturur. Genellikle içeriklerinde </a:t>
            </a:r>
            <a:r>
              <a:rPr lang="tr-TR" dirty="0" err="1" smtClean="0"/>
              <a:t>seroz</a:t>
            </a:r>
            <a:r>
              <a:rPr lang="tr-TR" dirty="0" smtClean="0"/>
              <a:t> sıvı mevcuttur ve </a:t>
            </a:r>
            <a:r>
              <a:rPr lang="tr-TR" dirty="0" err="1" smtClean="0"/>
              <a:t>malignite</a:t>
            </a:r>
            <a:r>
              <a:rPr lang="tr-TR" dirty="0" smtClean="0"/>
              <a:t> özellikleri yüksektir. Bu tümörlerin 2/3’ü </a:t>
            </a:r>
            <a:r>
              <a:rPr lang="tr-TR" dirty="0" err="1" smtClean="0"/>
              <a:t>bilateral</a:t>
            </a:r>
            <a:r>
              <a:rPr lang="tr-TR" dirty="0" smtClean="0"/>
              <a:t> olarak gelişir. </a:t>
            </a:r>
          </a:p>
          <a:p>
            <a:pPr>
              <a:buNone/>
            </a:pPr>
            <a:r>
              <a:rPr lang="tr-TR" dirty="0" err="1" smtClean="0">
                <a:solidFill>
                  <a:srgbClr val="FF0000"/>
                </a:solidFill>
              </a:rPr>
              <a:t>Müsinöz</a:t>
            </a:r>
            <a:r>
              <a:rPr lang="tr-TR" dirty="0" smtClean="0">
                <a:solidFill>
                  <a:srgbClr val="FF0000"/>
                </a:solidFill>
              </a:rPr>
              <a:t> </a:t>
            </a:r>
            <a:r>
              <a:rPr lang="tr-TR" dirty="0" err="1" smtClean="0">
                <a:solidFill>
                  <a:srgbClr val="FF0000"/>
                </a:solidFill>
              </a:rPr>
              <a:t>adenokarsinomlar</a:t>
            </a:r>
            <a:r>
              <a:rPr lang="tr-TR" dirty="0" smtClean="0">
                <a:solidFill>
                  <a:srgbClr val="FF0000"/>
                </a:solidFill>
              </a:rPr>
              <a:t>:</a:t>
            </a:r>
            <a:r>
              <a:rPr lang="tr-TR" dirty="0" smtClean="0"/>
              <a:t> </a:t>
            </a:r>
            <a:r>
              <a:rPr lang="tr-TR" dirty="0" err="1" smtClean="0"/>
              <a:t>epitelyal</a:t>
            </a:r>
            <a:r>
              <a:rPr lang="tr-TR" dirty="0" smtClean="0"/>
              <a:t> </a:t>
            </a:r>
            <a:r>
              <a:rPr lang="tr-TR" dirty="0" err="1" smtClean="0"/>
              <a:t>over</a:t>
            </a:r>
            <a:r>
              <a:rPr lang="tr-TR" dirty="0" smtClean="0"/>
              <a:t> tümörlerinin  yaklaşık %20’sini oluşturur. </a:t>
            </a:r>
            <a:r>
              <a:rPr lang="tr-TR" dirty="0" err="1" smtClean="0"/>
              <a:t>Seroz</a:t>
            </a:r>
            <a:r>
              <a:rPr lang="tr-TR" dirty="0" smtClean="0"/>
              <a:t> </a:t>
            </a:r>
            <a:r>
              <a:rPr lang="tr-TR" dirty="0" err="1" smtClean="0"/>
              <a:t>karsinomlardan</a:t>
            </a:r>
            <a:r>
              <a:rPr lang="tr-TR" dirty="0" smtClean="0"/>
              <a:t> daha büyük tümörlerdir ve çoğu kez tek taraflı olarak gelişirler. </a:t>
            </a:r>
            <a:endParaRPr lang="tr-T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357190"/>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714356"/>
            <a:ext cx="8643998" cy="5786478"/>
          </a:xfrm>
        </p:spPr>
        <p:txBody>
          <a:bodyPr/>
          <a:lstStyle/>
          <a:p>
            <a:pPr>
              <a:buNone/>
            </a:pPr>
            <a:r>
              <a:rPr lang="tr-TR" dirty="0" err="1" smtClean="0">
                <a:solidFill>
                  <a:srgbClr val="FF0000"/>
                </a:solidFill>
              </a:rPr>
              <a:t>Endometrioid</a:t>
            </a:r>
            <a:r>
              <a:rPr lang="tr-TR" dirty="0" smtClean="0">
                <a:solidFill>
                  <a:srgbClr val="FF0000"/>
                </a:solidFill>
              </a:rPr>
              <a:t> tümörler:</a:t>
            </a:r>
            <a:r>
              <a:rPr lang="tr-TR" dirty="0" smtClean="0"/>
              <a:t> nadir görülürler ve </a:t>
            </a:r>
            <a:r>
              <a:rPr lang="tr-TR" dirty="0" err="1" smtClean="0"/>
              <a:t>uterustaki</a:t>
            </a:r>
            <a:r>
              <a:rPr lang="tr-TR" dirty="0" smtClean="0"/>
              <a:t> </a:t>
            </a:r>
            <a:r>
              <a:rPr lang="tr-TR" dirty="0" err="1" smtClean="0"/>
              <a:t>epitelin</a:t>
            </a:r>
            <a:r>
              <a:rPr lang="tr-TR" dirty="0" smtClean="0"/>
              <a:t> tüm potansiyel farklılaşmasını gösterirler. </a:t>
            </a:r>
          </a:p>
          <a:p>
            <a:pPr>
              <a:buNone/>
            </a:pPr>
            <a:r>
              <a:rPr lang="tr-TR" dirty="0" smtClean="0">
                <a:solidFill>
                  <a:srgbClr val="FF0000"/>
                </a:solidFill>
              </a:rPr>
              <a:t>Berrak hücreli ve </a:t>
            </a:r>
            <a:r>
              <a:rPr lang="tr-TR" dirty="0" err="1" smtClean="0">
                <a:solidFill>
                  <a:srgbClr val="FF0000"/>
                </a:solidFill>
              </a:rPr>
              <a:t>brenner</a:t>
            </a:r>
            <a:r>
              <a:rPr lang="tr-TR" dirty="0" smtClean="0">
                <a:solidFill>
                  <a:srgbClr val="FF0000"/>
                </a:solidFill>
              </a:rPr>
              <a:t> tümörleri</a:t>
            </a:r>
            <a:r>
              <a:rPr lang="tr-TR" dirty="0" smtClean="0"/>
              <a:t> daha nadir görülürler.</a:t>
            </a:r>
          </a:p>
          <a:p>
            <a:pPr>
              <a:buNone/>
            </a:pPr>
            <a:r>
              <a:rPr lang="tr-TR" dirty="0" err="1" smtClean="0"/>
              <a:t>Germ</a:t>
            </a:r>
            <a:r>
              <a:rPr lang="tr-TR" dirty="0" smtClean="0"/>
              <a:t> hücreli tümörler %5’den daha azdır ve daha çok genç kadınlarda görülür, hızlı büyüme özelliği gösterirler. </a:t>
            </a:r>
            <a:endParaRPr lang="tr-T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50006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785794"/>
            <a:ext cx="8572560" cy="5715040"/>
          </a:xfrm>
        </p:spPr>
        <p:txBody>
          <a:bodyPr/>
          <a:lstStyle/>
          <a:p>
            <a:pPr>
              <a:buNone/>
            </a:pPr>
            <a:r>
              <a:rPr lang="tr-TR" b="1" i="1" u="sng" dirty="0" err="1" smtClean="0">
                <a:solidFill>
                  <a:srgbClr val="FF0000"/>
                </a:solidFill>
              </a:rPr>
              <a:t>Borderline</a:t>
            </a:r>
            <a:r>
              <a:rPr lang="tr-TR" b="1" i="1" u="sng" dirty="0" smtClean="0">
                <a:solidFill>
                  <a:srgbClr val="FF0000"/>
                </a:solidFill>
              </a:rPr>
              <a:t> </a:t>
            </a:r>
            <a:r>
              <a:rPr lang="tr-TR" b="1" i="1" u="sng" dirty="0" err="1" smtClean="0">
                <a:solidFill>
                  <a:srgbClr val="FF0000"/>
                </a:solidFill>
              </a:rPr>
              <a:t>Over</a:t>
            </a:r>
            <a:r>
              <a:rPr lang="tr-TR" b="1" i="1" u="sng" dirty="0" smtClean="0">
                <a:solidFill>
                  <a:srgbClr val="FF0000"/>
                </a:solidFill>
              </a:rPr>
              <a:t> Tümörleri: </a:t>
            </a:r>
            <a:r>
              <a:rPr lang="tr-TR" dirty="0" smtClean="0"/>
              <a:t>Düşük </a:t>
            </a:r>
            <a:r>
              <a:rPr lang="tr-TR" dirty="0" err="1" smtClean="0"/>
              <a:t>malignite</a:t>
            </a:r>
            <a:r>
              <a:rPr lang="tr-TR" dirty="0" smtClean="0"/>
              <a:t> özelli-</a:t>
            </a:r>
            <a:r>
              <a:rPr lang="tr-TR" dirty="0" err="1" smtClean="0"/>
              <a:t>ği</a:t>
            </a:r>
            <a:r>
              <a:rPr lang="tr-TR" dirty="0" smtClean="0"/>
              <a:t> gösteren ve ayrıcalıklı olarak ele alınması gereken tümörlerdir. </a:t>
            </a:r>
          </a:p>
          <a:p>
            <a:pPr>
              <a:buNone/>
            </a:pPr>
            <a:endParaRPr lang="tr-TR" b="1" i="1" u="sng" dirty="0" smtClean="0"/>
          </a:p>
          <a:p>
            <a:pPr>
              <a:buNone/>
            </a:pPr>
            <a:r>
              <a:rPr lang="tr-TR" dirty="0" err="1" smtClean="0"/>
              <a:t>Over</a:t>
            </a:r>
            <a:r>
              <a:rPr lang="tr-TR" dirty="0" smtClean="0"/>
              <a:t> kanserleri tedavisi en zor olan tümörlerdir. Çünkü büyük bir kısmı tanılandığında evre III e ulaşmıştır. </a:t>
            </a:r>
            <a:r>
              <a:rPr lang="tr-TR" dirty="0" err="1" smtClean="0"/>
              <a:t>Over</a:t>
            </a:r>
            <a:r>
              <a:rPr lang="tr-TR" dirty="0" smtClean="0"/>
              <a:t> kanseri tanılandığında 5 yıllık yaşam şansı %20 </a:t>
            </a:r>
            <a:r>
              <a:rPr lang="tr-TR" dirty="0" err="1" smtClean="0"/>
              <a:t>dir</a:t>
            </a:r>
            <a:r>
              <a:rPr lang="tr-TR" dirty="0" smtClean="0"/>
              <a:t>. Erken tanıda yaşam süresi hızla artar. </a:t>
            </a:r>
            <a:endParaRPr lang="tr-T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571504"/>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457200" y="1071546"/>
            <a:ext cx="8229600" cy="5054617"/>
          </a:xfrm>
        </p:spPr>
        <p:txBody>
          <a:bodyPr>
            <a:normAutofit fontScale="92500"/>
          </a:bodyPr>
          <a:lstStyle/>
          <a:p>
            <a:pPr>
              <a:buNone/>
            </a:pPr>
            <a:r>
              <a:rPr lang="tr-TR" dirty="0" err="1" smtClean="0">
                <a:solidFill>
                  <a:srgbClr val="FF0000"/>
                </a:solidFill>
              </a:rPr>
              <a:t>Over</a:t>
            </a:r>
            <a:r>
              <a:rPr lang="tr-TR" dirty="0" smtClean="0">
                <a:solidFill>
                  <a:srgbClr val="FF0000"/>
                </a:solidFill>
              </a:rPr>
              <a:t> kanserinin evreleri:</a:t>
            </a:r>
          </a:p>
          <a:p>
            <a:pPr>
              <a:buNone/>
            </a:pPr>
            <a:r>
              <a:rPr lang="tr-TR" dirty="0" smtClean="0"/>
              <a:t>Evre I: Tümör </a:t>
            </a:r>
            <a:r>
              <a:rPr lang="tr-TR" dirty="0" err="1" smtClean="0"/>
              <a:t>over</a:t>
            </a:r>
            <a:r>
              <a:rPr lang="tr-TR" dirty="0" smtClean="0"/>
              <a:t> sınırları içinde</a:t>
            </a:r>
          </a:p>
          <a:p>
            <a:pPr>
              <a:buNone/>
            </a:pPr>
            <a:r>
              <a:rPr lang="tr-TR" dirty="0" smtClean="0"/>
              <a:t>Evre II:Tümör bir ya da iki </a:t>
            </a:r>
            <a:r>
              <a:rPr lang="tr-TR" dirty="0" err="1" smtClean="0"/>
              <a:t>overde</a:t>
            </a:r>
            <a:r>
              <a:rPr lang="tr-TR" dirty="0" smtClean="0"/>
              <a:t>, </a:t>
            </a:r>
            <a:r>
              <a:rPr lang="tr-TR" dirty="0" err="1" smtClean="0"/>
              <a:t>pelvise</a:t>
            </a:r>
            <a:r>
              <a:rPr lang="tr-TR" dirty="0" smtClean="0"/>
              <a:t> yayılım mevcut</a:t>
            </a:r>
          </a:p>
          <a:p>
            <a:pPr>
              <a:buNone/>
            </a:pPr>
            <a:r>
              <a:rPr lang="tr-TR" dirty="0" smtClean="0"/>
              <a:t>Evre III:Tümör bir ya da iki </a:t>
            </a:r>
            <a:r>
              <a:rPr lang="tr-TR" dirty="0" err="1" smtClean="0"/>
              <a:t>overle</a:t>
            </a:r>
            <a:r>
              <a:rPr lang="tr-TR" dirty="0" smtClean="0"/>
              <a:t> birlikte </a:t>
            </a:r>
            <a:r>
              <a:rPr lang="tr-TR" dirty="0" err="1" smtClean="0"/>
              <a:t>pelvis</a:t>
            </a:r>
            <a:r>
              <a:rPr lang="tr-TR" dirty="0" smtClean="0"/>
              <a:t> dışına </a:t>
            </a:r>
            <a:r>
              <a:rPr lang="tr-TR" dirty="0" err="1" smtClean="0"/>
              <a:t>peritoneal</a:t>
            </a:r>
            <a:r>
              <a:rPr lang="tr-TR" dirty="0" smtClean="0"/>
              <a:t> </a:t>
            </a:r>
            <a:r>
              <a:rPr lang="tr-TR" dirty="0" err="1" smtClean="0"/>
              <a:t>implantlar</a:t>
            </a:r>
            <a:r>
              <a:rPr lang="tr-TR" dirty="0" smtClean="0"/>
              <a:t> ya da pozitif </a:t>
            </a:r>
            <a:r>
              <a:rPr lang="tr-TR" dirty="0" err="1" smtClean="0"/>
              <a:t>retroperitoneal</a:t>
            </a:r>
            <a:r>
              <a:rPr lang="tr-TR" dirty="0" smtClean="0"/>
              <a:t> ya da </a:t>
            </a:r>
            <a:r>
              <a:rPr lang="tr-TR" dirty="0" err="1" smtClean="0"/>
              <a:t>inguinal</a:t>
            </a:r>
            <a:r>
              <a:rPr lang="tr-TR" dirty="0" smtClean="0"/>
              <a:t> </a:t>
            </a:r>
            <a:r>
              <a:rPr lang="tr-TR" dirty="0" err="1" smtClean="0"/>
              <a:t>nodlar</a:t>
            </a:r>
            <a:r>
              <a:rPr lang="tr-TR" dirty="0" smtClean="0"/>
              <a:t>;</a:t>
            </a:r>
            <a:r>
              <a:rPr lang="tr-TR" dirty="0" err="1" smtClean="0"/>
              <a:t>yüzeyel</a:t>
            </a:r>
            <a:r>
              <a:rPr lang="tr-TR" dirty="0" smtClean="0"/>
              <a:t> karaciğer metastazı;tümör hakiki </a:t>
            </a:r>
            <a:r>
              <a:rPr lang="tr-TR" dirty="0" err="1" smtClean="0"/>
              <a:t>pelvis</a:t>
            </a:r>
            <a:r>
              <a:rPr lang="tr-TR" dirty="0" smtClean="0"/>
              <a:t> ile sınırlı </a:t>
            </a:r>
          </a:p>
          <a:p>
            <a:pPr>
              <a:buNone/>
            </a:pPr>
            <a:r>
              <a:rPr lang="tr-TR" dirty="0" smtClean="0"/>
              <a:t>Evre IV: Tümör bir ya da iki </a:t>
            </a:r>
            <a:r>
              <a:rPr lang="tr-TR" dirty="0" err="1" smtClean="0"/>
              <a:t>overde</a:t>
            </a:r>
            <a:r>
              <a:rPr lang="tr-TR" dirty="0" smtClean="0"/>
              <a:t> ve uzak metastaz var. </a:t>
            </a:r>
            <a:endParaRPr lang="tr-T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42852"/>
            <a:ext cx="8229600" cy="642942"/>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785794"/>
            <a:ext cx="8715436" cy="5643602"/>
          </a:xfrm>
        </p:spPr>
        <p:txBody>
          <a:bodyPr>
            <a:normAutofit fontScale="92500" lnSpcReduction="20000"/>
          </a:bodyPr>
          <a:lstStyle/>
          <a:p>
            <a:pPr>
              <a:buNone/>
            </a:pPr>
            <a:r>
              <a:rPr lang="tr-TR" dirty="0" smtClean="0">
                <a:solidFill>
                  <a:srgbClr val="FF0000"/>
                </a:solidFill>
              </a:rPr>
              <a:t>Klinik Görünüm</a:t>
            </a:r>
          </a:p>
          <a:p>
            <a:pPr>
              <a:buNone/>
            </a:pPr>
            <a:r>
              <a:rPr lang="tr-TR" dirty="0" err="1" smtClean="0"/>
              <a:t>Over</a:t>
            </a:r>
            <a:r>
              <a:rPr lang="tr-TR" dirty="0" smtClean="0"/>
              <a:t> kanseri kadının doktora gitmesine neden olacak ağrı, akıntı, kanama gibi belirtileri olmayan sessiz bir hastalıktır. </a:t>
            </a:r>
            <a:r>
              <a:rPr lang="tr-TR" dirty="0" err="1" smtClean="0"/>
              <a:t>Over</a:t>
            </a:r>
            <a:r>
              <a:rPr lang="tr-TR" dirty="0" smtClean="0"/>
              <a:t> kanseri nadir olarak erken teşhis edilir. Bazen büyüyen </a:t>
            </a:r>
            <a:r>
              <a:rPr lang="tr-TR" dirty="0" err="1" smtClean="0"/>
              <a:t>over</a:t>
            </a:r>
            <a:r>
              <a:rPr lang="tr-TR" dirty="0" smtClean="0"/>
              <a:t> nedeni ile abdomenin alt kısmında belirsiz bir rahatsızlık ve sindirim şikayeti erken belirtiler olarak ortaya çıkar. Bu nedenle başlangıç belirtileri genellikle gözden kaçar. Bunu düzensiz </a:t>
            </a:r>
            <a:r>
              <a:rPr lang="tr-TR" dirty="0" err="1" smtClean="0"/>
              <a:t>vajinal</a:t>
            </a:r>
            <a:r>
              <a:rPr lang="tr-TR" dirty="0" smtClean="0"/>
              <a:t> kanama, baskıya bağlı GİS belirtileri ya da </a:t>
            </a:r>
            <a:r>
              <a:rPr lang="tr-TR" dirty="0" err="1" smtClean="0"/>
              <a:t>üriner</a:t>
            </a:r>
            <a:r>
              <a:rPr lang="tr-TR" dirty="0" smtClean="0"/>
              <a:t> sistem belirtileri izler. Yorgunluk, </a:t>
            </a:r>
            <a:r>
              <a:rPr lang="tr-TR" dirty="0" err="1" smtClean="0"/>
              <a:t>abdominal</a:t>
            </a:r>
            <a:r>
              <a:rPr lang="tr-TR" dirty="0" smtClean="0"/>
              <a:t> şişkinlik, hazımsızlık, abdomenin alt kısmında basınç, ağırlık hissi, </a:t>
            </a:r>
            <a:r>
              <a:rPr lang="tr-TR" dirty="0" err="1" smtClean="0"/>
              <a:t>abdominal</a:t>
            </a:r>
            <a:r>
              <a:rPr lang="tr-TR" dirty="0" smtClean="0"/>
              <a:t> ağrı, sırt </a:t>
            </a:r>
            <a:r>
              <a:rPr lang="tr-TR" dirty="0" err="1" smtClean="0"/>
              <a:t>ağrısıçabuk</a:t>
            </a:r>
            <a:r>
              <a:rPr lang="tr-TR" dirty="0" smtClean="0"/>
              <a:t> doyma ve </a:t>
            </a:r>
            <a:r>
              <a:rPr lang="tr-TR" dirty="0" err="1" smtClean="0"/>
              <a:t>konstipasyon</a:t>
            </a:r>
            <a:r>
              <a:rPr lang="tr-TR" dirty="0" smtClean="0"/>
              <a:t> sık görülen erken belirtilerdir. </a:t>
            </a:r>
            <a:endParaRPr lang="tr-T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428628"/>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85720" y="714356"/>
            <a:ext cx="8572560" cy="5715040"/>
          </a:xfrm>
        </p:spPr>
        <p:txBody>
          <a:bodyPr>
            <a:normAutofit lnSpcReduction="10000"/>
          </a:bodyPr>
          <a:lstStyle/>
          <a:p>
            <a:pPr>
              <a:buNone/>
            </a:pPr>
            <a:r>
              <a:rPr lang="tr-TR" dirty="0" smtClean="0"/>
              <a:t>Bu belirtiler 2-3 haftadan daha fazla devem ediyorsa </a:t>
            </a:r>
            <a:r>
              <a:rPr lang="tr-TR" dirty="0" err="1" smtClean="0"/>
              <a:t>pelvik</a:t>
            </a:r>
            <a:r>
              <a:rPr lang="tr-TR" dirty="0" smtClean="0"/>
              <a:t> ve </a:t>
            </a:r>
            <a:r>
              <a:rPr lang="tr-TR" dirty="0" err="1" smtClean="0"/>
              <a:t>rektal</a:t>
            </a:r>
            <a:r>
              <a:rPr lang="tr-TR" dirty="0" smtClean="0"/>
              <a:t> muayene, CA 125 kan testi ve </a:t>
            </a:r>
            <a:r>
              <a:rPr lang="tr-TR" dirty="0" err="1" smtClean="0"/>
              <a:t>transvajinal</a:t>
            </a:r>
            <a:r>
              <a:rPr lang="tr-TR" dirty="0" smtClean="0"/>
              <a:t> ultrason yapılmalıdır. Fizik muayenede kitle eğer </a:t>
            </a:r>
            <a:r>
              <a:rPr lang="tr-TR" dirty="0" err="1" smtClean="0"/>
              <a:t>immobil</a:t>
            </a:r>
            <a:r>
              <a:rPr lang="tr-TR" dirty="0" smtClean="0"/>
              <a:t> ve ağrısız, </a:t>
            </a:r>
            <a:r>
              <a:rPr lang="tr-TR" dirty="0" err="1" smtClean="0"/>
              <a:t>irregüler</a:t>
            </a:r>
            <a:r>
              <a:rPr lang="tr-TR" dirty="0" smtClean="0"/>
              <a:t> ve çift taraflı olarak </a:t>
            </a:r>
            <a:r>
              <a:rPr lang="tr-TR" dirty="0" err="1" smtClean="0"/>
              <a:t>overleri</a:t>
            </a:r>
            <a:r>
              <a:rPr lang="tr-TR" dirty="0" smtClean="0"/>
              <a:t> tutmuş ise şüphelenilmelidir. </a:t>
            </a:r>
            <a:r>
              <a:rPr lang="tr-TR" dirty="0" err="1" smtClean="0"/>
              <a:t>Premenopozal</a:t>
            </a:r>
            <a:r>
              <a:rPr lang="tr-TR" dirty="0" smtClean="0"/>
              <a:t> dönemde </a:t>
            </a:r>
            <a:r>
              <a:rPr lang="tr-TR" dirty="0" err="1" smtClean="0"/>
              <a:t>overler</a:t>
            </a:r>
            <a:r>
              <a:rPr lang="tr-TR" dirty="0" smtClean="0"/>
              <a:t> genellikle fonksiyonel </a:t>
            </a:r>
            <a:r>
              <a:rPr lang="tr-TR" dirty="0" err="1" smtClean="0"/>
              <a:t>over</a:t>
            </a:r>
            <a:r>
              <a:rPr lang="tr-TR" dirty="0" smtClean="0"/>
              <a:t> kistleri ya da </a:t>
            </a:r>
            <a:r>
              <a:rPr lang="tr-TR" dirty="0" err="1" smtClean="0"/>
              <a:t>bening</a:t>
            </a:r>
            <a:r>
              <a:rPr lang="tr-TR" dirty="0" smtClean="0"/>
              <a:t> </a:t>
            </a:r>
            <a:r>
              <a:rPr lang="tr-TR" dirty="0" err="1" smtClean="0"/>
              <a:t>over</a:t>
            </a:r>
            <a:r>
              <a:rPr lang="tr-TR" dirty="0" smtClean="0"/>
              <a:t> kistleri nedeni ile büyürler. Bu kistlerin 2-3 </a:t>
            </a:r>
            <a:r>
              <a:rPr lang="tr-TR" dirty="0" err="1" smtClean="0"/>
              <a:t>siklus</a:t>
            </a:r>
            <a:r>
              <a:rPr lang="tr-TR" dirty="0" smtClean="0"/>
              <a:t> içinde gerilemesi beklenir. Eğer kitle 10 cm den daha büyük ve inatçı ise CA 125 ve </a:t>
            </a:r>
            <a:r>
              <a:rPr lang="tr-TR" dirty="0" err="1" smtClean="0"/>
              <a:t>transvajinal</a:t>
            </a:r>
            <a:r>
              <a:rPr lang="tr-TR" dirty="0" smtClean="0"/>
              <a:t> ultrason ile değerlendirilmelidir. </a:t>
            </a:r>
            <a:endParaRPr lang="tr-T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428628"/>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357158" y="785794"/>
            <a:ext cx="8572560" cy="5572164"/>
          </a:xfrm>
        </p:spPr>
        <p:txBody>
          <a:bodyPr>
            <a:normAutofit fontScale="92500" lnSpcReduction="20000"/>
          </a:bodyPr>
          <a:lstStyle/>
          <a:p>
            <a:pPr>
              <a:buNone/>
            </a:pPr>
            <a:r>
              <a:rPr lang="tr-TR" dirty="0" smtClean="0"/>
              <a:t>		Ultrason sonuçlarına göre abdomen ve </a:t>
            </a:r>
            <a:r>
              <a:rPr lang="tr-TR" dirty="0" err="1" smtClean="0"/>
              <a:t>pelvis</a:t>
            </a:r>
            <a:r>
              <a:rPr lang="tr-TR" dirty="0" smtClean="0"/>
              <a:t> </a:t>
            </a:r>
            <a:r>
              <a:rPr lang="tr-TR" dirty="0" err="1" smtClean="0"/>
              <a:t>computerize</a:t>
            </a:r>
            <a:r>
              <a:rPr lang="tr-TR" dirty="0" smtClean="0"/>
              <a:t> tomografi ile taranmalı, </a:t>
            </a:r>
            <a:r>
              <a:rPr lang="tr-TR" dirty="0" err="1" smtClean="0"/>
              <a:t>özellkle</a:t>
            </a:r>
            <a:r>
              <a:rPr lang="tr-TR" dirty="0" smtClean="0"/>
              <a:t> lenf </a:t>
            </a:r>
            <a:r>
              <a:rPr lang="tr-TR" dirty="0" err="1" smtClean="0"/>
              <a:t>nodlarına</a:t>
            </a:r>
            <a:r>
              <a:rPr lang="tr-TR" dirty="0" smtClean="0"/>
              <a:t> dikkat edilmeli, göğüs filmi, mamografi ve CA 125 gibi diğer tanı işlemleri cerrahiden önce yapılmalıdır.</a:t>
            </a:r>
          </a:p>
          <a:p>
            <a:pPr>
              <a:buNone/>
            </a:pPr>
            <a:r>
              <a:rPr lang="tr-TR" dirty="0" smtClean="0">
                <a:solidFill>
                  <a:srgbClr val="FF0000"/>
                </a:solidFill>
              </a:rPr>
              <a:t>Tedavi Yaklaşımı ve Hemşirelik Bakımı</a:t>
            </a:r>
          </a:p>
          <a:p>
            <a:pPr>
              <a:buNone/>
            </a:pPr>
            <a:r>
              <a:rPr lang="tr-TR" u="sng" dirty="0" smtClean="0">
                <a:solidFill>
                  <a:srgbClr val="FF0000"/>
                </a:solidFill>
              </a:rPr>
              <a:t>Cerrahi Tedavi</a:t>
            </a:r>
          </a:p>
          <a:p>
            <a:pPr>
              <a:buNone/>
            </a:pPr>
            <a:r>
              <a:rPr lang="tr-TR" dirty="0" smtClean="0"/>
              <a:t> Tedavinin temelini cerrahi oluşturur. Cerrahinin amacı, tanıyı </a:t>
            </a:r>
            <a:r>
              <a:rPr lang="tr-TR" dirty="0" err="1" smtClean="0"/>
              <a:t>kesinleitrimek</a:t>
            </a:r>
            <a:r>
              <a:rPr lang="tr-TR" dirty="0" smtClean="0"/>
              <a:t>, kanserin evresini belirlemek ve hastanın semptomlardan kurtulması ve uzun yaşaması için tümörü mümkün olduğu kadar çıkarmaktır. Cerrahi şekli hastalığın evresi ve kadını yaşına göre planlanır. </a:t>
            </a:r>
            <a:endParaRPr lang="tr-TR"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428628"/>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85720" y="785794"/>
            <a:ext cx="8643998" cy="5643602"/>
          </a:xfrm>
        </p:spPr>
        <p:txBody>
          <a:bodyPr/>
          <a:lstStyle/>
          <a:p>
            <a:pPr>
              <a:buNone/>
            </a:pPr>
            <a:r>
              <a:rPr lang="tr-TR" u="sng" dirty="0" err="1" smtClean="0">
                <a:solidFill>
                  <a:srgbClr val="FF0000"/>
                </a:solidFill>
              </a:rPr>
              <a:t>Sitoreduktif</a:t>
            </a:r>
            <a:r>
              <a:rPr lang="tr-TR" u="sng" dirty="0" smtClean="0">
                <a:solidFill>
                  <a:srgbClr val="FF0000"/>
                </a:solidFill>
              </a:rPr>
              <a:t> cerrahi/</a:t>
            </a:r>
            <a:r>
              <a:rPr lang="tr-TR" u="sng" dirty="0" err="1" smtClean="0">
                <a:solidFill>
                  <a:srgbClr val="FF0000"/>
                </a:solidFill>
              </a:rPr>
              <a:t>debulking</a:t>
            </a:r>
            <a:r>
              <a:rPr lang="tr-TR" u="sng" dirty="0" smtClean="0">
                <a:solidFill>
                  <a:srgbClr val="FF0000"/>
                </a:solidFill>
              </a:rPr>
              <a:t>: </a:t>
            </a:r>
            <a:r>
              <a:rPr lang="tr-TR" dirty="0" err="1" smtClean="0"/>
              <a:t>Primer</a:t>
            </a:r>
            <a:r>
              <a:rPr lang="tr-TR" dirty="0" smtClean="0"/>
              <a:t> tümörün ve tüm </a:t>
            </a:r>
            <a:r>
              <a:rPr lang="tr-TR" dirty="0" err="1" smtClean="0"/>
              <a:t>metastatik</a:t>
            </a:r>
            <a:r>
              <a:rPr lang="tr-TR" dirty="0" smtClean="0"/>
              <a:t> lezyonların tam çıkarılamadığı durumlarda </a:t>
            </a:r>
            <a:r>
              <a:rPr lang="tr-TR" dirty="0" err="1" smtClean="0"/>
              <a:t>tümöral</a:t>
            </a:r>
            <a:r>
              <a:rPr lang="tr-TR" dirty="0" smtClean="0"/>
              <a:t> kitlenin mümkün olduğu kadar küçültülmesi amacıyla yapılır. Tümörün küçültülmesi ile asit oluşumu ve kitlenin neden olduğu semptomlar azaltılır. </a:t>
            </a:r>
          </a:p>
          <a:p>
            <a:pPr>
              <a:buNone/>
            </a:pPr>
            <a:r>
              <a:rPr lang="tr-TR" dirty="0" smtClean="0"/>
              <a:t>Cerrahi sonrası tek ya da kombine kemoterapi rejimleri, </a:t>
            </a:r>
            <a:r>
              <a:rPr lang="tr-TR" dirty="0" err="1" smtClean="0"/>
              <a:t>over</a:t>
            </a:r>
            <a:r>
              <a:rPr lang="tr-TR" dirty="0" smtClean="0"/>
              <a:t> kanserleri için başvurulan standart </a:t>
            </a:r>
            <a:r>
              <a:rPr lang="tr-TR" dirty="0" err="1" smtClean="0"/>
              <a:t>adjuvan</a:t>
            </a:r>
            <a:r>
              <a:rPr lang="tr-TR" dirty="0" smtClean="0"/>
              <a:t> tedavilerdir. </a:t>
            </a:r>
            <a:endParaRPr lang="tr-T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1115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857232"/>
            <a:ext cx="8715436" cy="5643602"/>
          </a:xfrm>
        </p:spPr>
        <p:txBody>
          <a:bodyPr/>
          <a:lstStyle/>
          <a:p>
            <a:pPr>
              <a:buNone/>
            </a:pPr>
            <a:r>
              <a:rPr lang="tr-TR" dirty="0" err="1" smtClean="0">
                <a:solidFill>
                  <a:srgbClr val="FF0000"/>
                </a:solidFill>
              </a:rPr>
              <a:t>Eksplarasyon</a:t>
            </a:r>
            <a:r>
              <a:rPr lang="tr-TR" dirty="0" smtClean="0">
                <a:solidFill>
                  <a:srgbClr val="FF0000"/>
                </a:solidFill>
              </a:rPr>
              <a:t> cerrahisi ya da </a:t>
            </a:r>
            <a:r>
              <a:rPr lang="tr-TR" dirty="0" err="1" smtClean="0">
                <a:solidFill>
                  <a:srgbClr val="FF0000"/>
                </a:solidFill>
              </a:rPr>
              <a:t>second</a:t>
            </a:r>
            <a:r>
              <a:rPr lang="tr-TR" dirty="0" smtClean="0">
                <a:solidFill>
                  <a:srgbClr val="FF0000"/>
                </a:solidFill>
              </a:rPr>
              <a:t> </a:t>
            </a:r>
            <a:r>
              <a:rPr lang="tr-TR" dirty="0" err="1" smtClean="0">
                <a:solidFill>
                  <a:srgbClr val="FF0000"/>
                </a:solidFill>
              </a:rPr>
              <a:t>look</a:t>
            </a:r>
            <a:r>
              <a:rPr lang="tr-TR" dirty="0" smtClean="0">
                <a:solidFill>
                  <a:srgbClr val="FF0000"/>
                </a:solidFill>
              </a:rPr>
              <a:t> </a:t>
            </a:r>
            <a:r>
              <a:rPr lang="tr-TR" dirty="0" err="1" smtClean="0">
                <a:solidFill>
                  <a:srgbClr val="FF0000"/>
                </a:solidFill>
              </a:rPr>
              <a:t>laparotomisi</a:t>
            </a:r>
            <a:r>
              <a:rPr lang="tr-TR" dirty="0" smtClean="0">
                <a:solidFill>
                  <a:srgbClr val="FF0000"/>
                </a:solidFill>
              </a:rPr>
              <a:t>: </a:t>
            </a:r>
            <a:r>
              <a:rPr lang="tr-TR" dirty="0" smtClean="0"/>
              <a:t>ilk tedaviye verilen yanıtı değerlen-</a:t>
            </a:r>
            <a:r>
              <a:rPr lang="tr-TR" dirty="0" err="1" smtClean="0"/>
              <a:t>dirmek</a:t>
            </a:r>
            <a:r>
              <a:rPr lang="tr-TR" dirty="0" smtClean="0"/>
              <a:t> için başvurulan bir yöntemdir. </a:t>
            </a:r>
            <a:r>
              <a:rPr lang="tr-TR" dirty="0" err="1" smtClean="0"/>
              <a:t>Abdominal</a:t>
            </a:r>
            <a:r>
              <a:rPr lang="tr-TR" dirty="0" smtClean="0"/>
              <a:t> </a:t>
            </a:r>
            <a:r>
              <a:rPr lang="tr-TR" dirty="0" err="1" smtClean="0"/>
              <a:t>kavite</a:t>
            </a:r>
            <a:r>
              <a:rPr lang="tr-TR" dirty="0" smtClean="0"/>
              <a:t> doğrudan gözlenir, </a:t>
            </a:r>
            <a:r>
              <a:rPr lang="tr-TR" dirty="0" err="1" smtClean="0"/>
              <a:t>mikroskopik</a:t>
            </a:r>
            <a:r>
              <a:rPr lang="tr-TR" dirty="0" smtClean="0"/>
              <a:t> inceleme için asit sıvısından ve </a:t>
            </a:r>
            <a:r>
              <a:rPr lang="tr-TR" dirty="0" err="1" smtClean="0"/>
              <a:t>abdominal</a:t>
            </a:r>
            <a:r>
              <a:rPr lang="tr-TR" dirty="0" smtClean="0"/>
              <a:t> dokulardan örnek alınır. Kanser </a:t>
            </a:r>
            <a:r>
              <a:rPr lang="tr-TR" dirty="0" err="1" smtClean="0"/>
              <a:t>tesbit</a:t>
            </a:r>
            <a:r>
              <a:rPr lang="tr-TR" dirty="0" smtClean="0"/>
              <a:t> edildiği takdirde cerrahi işlem tekrarlanır, </a:t>
            </a:r>
            <a:r>
              <a:rPr lang="tr-TR" dirty="0" err="1" smtClean="0"/>
              <a:t>tesbit</a:t>
            </a:r>
            <a:r>
              <a:rPr lang="tr-TR" dirty="0" smtClean="0"/>
              <a:t> edilmemişse hasta yakından izlenir. </a:t>
            </a:r>
          </a:p>
          <a:p>
            <a:pPr>
              <a:buNone/>
            </a:pPr>
            <a:r>
              <a:rPr lang="tr-TR" dirty="0" smtClean="0"/>
              <a:t>İlerlemiş olgularda cerrahi hasta için palyatif tedavi sağlamak için de kullanılır.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5697559"/>
          </a:xfrm>
        </p:spPr>
        <p:txBody>
          <a:bodyPr/>
          <a:lstStyle/>
          <a:p>
            <a:pPr>
              <a:buNone/>
            </a:pPr>
            <a:r>
              <a:rPr lang="tr-TR" dirty="0" smtClean="0"/>
              <a:t>Hastaların %10’unda enfeksiyon kronikleşir ve </a:t>
            </a:r>
            <a:r>
              <a:rPr lang="tr-TR" dirty="0" err="1" smtClean="0"/>
              <a:t>prekanseröz</a:t>
            </a:r>
            <a:r>
              <a:rPr lang="tr-TR" dirty="0" smtClean="0"/>
              <a:t> lezyonlara neden olabilir. Bu olgularda </a:t>
            </a:r>
            <a:r>
              <a:rPr lang="tr-TR" dirty="0" err="1" smtClean="0"/>
              <a:t>invaziv</a:t>
            </a:r>
            <a:r>
              <a:rPr lang="tr-TR" dirty="0" smtClean="0"/>
              <a:t> </a:t>
            </a:r>
            <a:r>
              <a:rPr lang="tr-TR" dirty="0" err="1" smtClean="0"/>
              <a:t>servikal</a:t>
            </a:r>
            <a:r>
              <a:rPr lang="tr-TR" dirty="0" smtClean="0"/>
              <a:t> kanser gelişmesi</a:t>
            </a:r>
          </a:p>
          <a:p>
            <a:pPr>
              <a:buNone/>
            </a:pPr>
            <a:r>
              <a:rPr lang="tr-TR" dirty="0" smtClean="0"/>
              <a:t>15-20 yıllık bir süreci kapsar. Bu nedenle </a:t>
            </a:r>
            <a:r>
              <a:rPr lang="tr-TR" dirty="0" err="1" smtClean="0"/>
              <a:t>preinvaziv</a:t>
            </a:r>
            <a:r>
              <a:rPr lang="tr-TR" dirty="0" smtClean="0"/>
              <a:t> (kanser öncesi ) lezyonların </a:t>
            </a:r>
            <a:r>
              <a:rPr lang="tr-TR" dirty="0" err="1" smtClean="0"/>
              <a:t>pap</a:t>
            </a:r>
            <a:r>
              <a:rPr lang="tr-TR" dirty="0" smtClean="0"/>
              <a:t> </a:t>
            </a:r>
            <a:r>
              <a:rPr lang="tr-TR" dirty="0" err="1" smtClean="0"/>
              <a:t>smear</a:t>
            </a:r>
            <a:r>
              <a:rPr lang="tr-TR" dirty="0" smtClean="0"/>
              <a:t> tarama testi ile erken dönemde yakalanmaları mümkün ve önemlidir. Siğil şeklinde lezyon ortaya çıkmışsa biyopsi ile tanı doğrulanmalıdır. </a:t>
            </a:r>
            <a:endParaRPr lang="tr-TR"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1115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85720" y="857232"/>
            <a:ext cx="8643998" cy="5643602"/>
          </a:xfrm>
        </p:spPr>
        <p:txBody>
          <a:bodyPr>
            <a:normAutofit lnSpcReduction="10000"/>
          </a:bodyPr>
          <a:lstStyle/>
          <a:p>
            <a:pPr>
              <a:buNone/>
            </a:pPr>
            <a:r>
              <a:rPr lang="tr-TR" dirty="0" smtClean="0">
                <a:solidFill>
                  <a:srgbClr val="FF0000"/>
                </a:solidFill>
              </a:rPr>
              <a:t>Kemoterapi</a:t>
            </a:r>
          </a:p>
          <a:p>
            <a:pPr>
              <a:buNone/>
            </a:pPr>
            <a:r>
              <a:rPr lang="tr-TR" dirty="0" err="1" smtClean="0"/>
              <a:t>Over</a:t>
            </a:r>
            <a:r>
              <a:rPr lang="tr-TR" dirty="0" smtClean="0"/>
              <a:t> kanseri </a:t>
            </a:r>
            <a:r>
              <a:rPr lang="tr-TR" dirty="0" err="1" smtClean="0"/>
              <a:t>gestasyonel</a:t>
            </a:r>
            <a:r>
              <a:rPr lang="tr-TR" dirty="0" smtClean="0"/>
              <a:t> </a:t>
            </a:r>
            <a:r>
              <a:rPr lang="tr-TR" dirty="0" err="1" smtClean="0"/>
              <a:t>trofoblastik</a:t>
            </a:r>
            <a:r>
              <a:rPr lang="tr-TR" dirty="0" smtClean="0"/>
              <a:t> tümörlerden sonra kemoterapiye en iyi yanıt veren </a:t>
            </a:r>
            <a:r>
              <a:rPr lang="tr-TR" dirty="0" err="1" smtClean="0"/>
              <a:t>solid</a:t>
            </a:r>
            <a:r>
              <a:rPr lang="tr-TR" dirty="0" smtClean="0"/>
              <a:t> tümörlerdir. Sistematik kemoterapi </a:t>
            </a:r>
            <a:r>
              <a:rPr lang="tr-TR" dirty="0" err="1" smtClean="0"/>
              <a:t>metastatik</a:t>
            </a:r>
            <a:r>
              <a:rPr lang="tr-TR" dirty="0" smtClean="0"/>
              <a:t> </a:t>
            </a:r>
            <a:r>
              <a:rPr lang="tr-TR" dirty="0" err="1" smtClean="0"/>
              <a:t>epitelyal</a:t>
            </a:r>
            <a:r>
              <a:rPr lang="tr-TR" dirty="0" smtClean="0"/>
              <a:t> </a:t>
            </a:r>
            <a:r>
              <a:rPr lang="tr-TR" dirty="0" err="1" smtClean="0"/>
              <a:t>over</a:t>
            </a:r>
            <a:r>
              <a:rPr lang="tr-TR" dirty="0" smtClean="0"/>
              <a:t> kanseri için standart tedavidir. </a:t>
            </a:r>
            <a:r>
              <a:rPr lang="tr-TR" dirty="0" err="1" smtClean="0"/>
              <a:t>Over</a:t>
            </a:r>
            <a:r>
              <a:rPr lang="tr-TR" dirty="0" smtClean="0"/>
              <a:t> kanserinin  </a:t>
            </a:r>
            <a:r>
              <a:rPr lang="tr-TR" dirty="0" err="1" smtClean="0"/>
              <a:t>tedavisindeeskiden</a:t>
            </a:r>
            <a:r>
              <a:rPr lang="tr-TR" dirty="0" smtClean="0"/>
              <a:t> beri </a:t>
            </a:r>
            <a:r>
              <a:rPr lang="tr-TR" dirty="0" err="1" smtClean="0"/>
              <a:t>alkalleyici</a:t>
            </a:r>
            <a:r>
              <a:rPr lang="tr-TR" dirty="0" smtClean="0"/>
              <a:t> ajanlar tek ya da kombine olarak yaygın şekilde kullanılmaktadır. </a:t>
            </a:r>
          </a:p>
          <a:p>
            <a:pPr>
              <a:buNone/>
            </a:pPr>
            <a:r>
              <a:rPr lang="tr-TR" b="1" dirty="0" smtClean="0"/>
              <a:t>Kombine kemoterapi: </a:t>
            </a:r>
            <a:r>
              <a:rPr lang="tr-TR" dirty="0" smtClean="0"/>
              <a:t>İlerlemiş  </a:t>
            </a:r>
            <a:r>
              <a:rPr lang="tr-TR" dirty="0" err="1" smtClean="0"/>
              <a:t>over</a:t>
            </a:r>
            <a:r>
              <a:rPr lang="tr-TR" dirty="0" smtClean="0"/>
              <a:t> kanserinde kombine kemoterapi uygulamalarının oldukça geniş bir yelpazesi vardır. </a:t>
            </a:r>
            <a:endParaRPr lang="tr-T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1115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1142984"/>
            <a:ext cx="8715436" cy="5357850"/>
          </a:xfrm>
        </p:spPr>
        <p:txBody>
          <a:bodyPr>
            <a:normAutofit/>
          </a:bodyPr>
          <a:lstStyle/>
          <a:p>
            <a:pPr>
              <a:buNone/>
            </a:pPr>
            <a:r>
              <a:rPr lang="tr-TR" b="1" dirty="0" err="1" smtClean="0"/>
              <a:t>İnterperitonal</a:t>
            </a:r>
            <a:r>
              <a:rPr lang="tr-TR" b="1" dirty="0" smtClean="0"/>
              <a:t>(IP) kemoterapi: </a:t>
            </a:r>
            <a:r>
              <a:rPr lang="tr-TR" dirty="0" smtClean="0"/>
              <a:t>Sistemik kemoterapilerde periton içi ilaç düzeyi düşüktür. Periton içinde </a:t>
            </a:r>
            <a:r>
              <a:rPr lang="tr-TR" dirty="0" err="1" smtClean="0"/>
              <a:t>antineoplastik</a:t>
            </a:r>
            <a:r>
              <a:rPr lang="tr-TR" dirty="0" smtClean="0"/>
              <a:t> ilaçların yüksek konsantrasyonda olmasını sağlamak ve böylece ilacın tümöre olan </a:t>
            </a:r>
            <a:r>
              <a:rPr lang="tr-TR" dirty="0" err="1" smtClean="0"/>
              <a:t>sitotoksik</a:t>
            </a:r>
            <a:r>
              <a:rPr lang="tr-TR" dirty="0" smtClean="0"/>
              <a:t> etkisini artırmak amacı ile IP yaklaşımı tercih edilir.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1115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857232"/>
            <a:ext cx="8643998" cy="5643602"/>
          </a:xfrm>
        </p:spPr>
        <p:txBody>
          <a:bodyPr>
            <a:normAutofit fontScale="92500"/>
          </a:bodyPr>
          <a:lstStyle/>
          <a:p>
            <a:pPr>
              <a:buNone/>
            </a:pPr>
            <a:r>
              <a:rPr lang="tr-TR" dirty="0" smtClean="0">
                <a:solidFill>
                  <a:srgbClr val="FF0000"/>
                </a:solidFill>
              </a:rPr>
              <a:t>Radyoterapi</a:t>
            </a:r>
          </a:p>
          <a:p>
            <a:pPr>
              <a:buNone/>
            </a:pPr>
            <a:r>
              <a:rPr lang="tr-TR" dirty="0" smtClean="0"/>
              <a:t>1)</a:t>
            </a:r>
            <a:r>
              <a:rPr lang="tr-TR" dirty="0" err="1" smtClean="0"/>
              <a:t>Eksternal</a:t>
            </a:r>
            <a:r>
              <a:rPr lang="tr-TR" dirty="0" smtClean="0"/>
              <a:t> </a:t>
            </a:r>
            <a:r>
              <a:rPr lang="tr-TR" dirty="0" err="1" smtClean="0"/>
              <a:t>radyoterpi</a:t>
            </a:r>
            <a:r>
              <a:rPr lang="tr-TR" dirty="0" smtClean="0"/>
              <a:t>: tüm abdomenin ışınlanması</a:t>
            </a:r>
          </a:p>
          <a:p>
            <a:pPr>
              <a:buNone/>
            </a:pPr>
            <a:r>
              <a:rPr lang="tr-TR" dirty="0" smtClean="0"/>
              <a:t>2) </a:t>
            </a:r>
            <a:r>
              <a:rPr lang="tr-TR" dirty="0" err="1" smtClean="0"/>
              <a:t>İntraperitoneal</a:t>
            </a:r>
            <a:r>
              <a:rPr lang="tr-TR" dirty="0" smtClean="0"/>
              <a:t> radyoterapi: radyoaktif izotopların </a:t>
            </a:r>
            <a:r>
              <a:rPr lang="tr-TR" dirty="0" err="1" smtClean="0"/>
              <a:t>peritoneal</a:t>
            </a:r>
            <a:r>
              <a:rPr lang="tr-TR" dirty="0" smtClean="0"/>
              <a:t> </a:t>
            </a:r>
            <a:r>
              <a:rPr lang="tr-TR" dirty="0" err="1" smtClean="0"/>
              <a:t>kaviteye</a:t>
            </a:r>
            <a:r>
              <a:rPr lang="tr-TR" dirty="0" smtClean="0"/>
              <a:t> yerleştirilmesi ile uygulanır</a:t>
            </a:r>
          </a:p>
          <a:p>
            <a:pPr>
              <a:buNone/>
            </a:pPr>
            <a:r>
              <a:rPr lang="tr-TR" dirty="0" smtClean="0"/>
              <a:t>Yeterli dozda radyasyon ile </a:t>
            </a:r>
            <a:r>
              <a:rPr lang="tr-TR" dirty="0" err="1" smtClean="0"/>
              <a:t>pelvis</a:t>
            </a:r>
            <a:r>
              <a:rPr lang="tr-TR" dirty="0" smtClean="0"/>
              <a:t> ve  abdomenden hastalık </a:t>
            </a:r>
            <a:r>
              <a:rPr lang="tr-TR" dirty="0" err="1" smtClean="0"/>
              <a:t>eredike</a:t>
            </a:r>
            <a:r>
              <a:rPr lang="tr-TR" dirty="0" smtClean="0"/>
              <a:t> edilebilir. Ancak radyasyonun böbrek ve karaciğer gibi hayati organlara vereceği zararı önlemek için özel teknik kullanılması gerekir. </a:t>
            </a:r>
          </a:p>
          <a:p>
            <a:pPr>
              <a:buNone/>
            </a:pPr>
            <a:r>
              <a:rPr lang="tr-TR" dirty="0" err="1" smtClean="0"/>
              <a:t>İntraperitoneal</a:t>
            </a:r>
            <a:r>
              <a:rPr lang="tr-TR" dirty="0" smtClean="0"/>
              <a:t> tedavinin dezavantajı, ince barsak </a:t>
            </a:r>
            <a:r>
              <a:rPr lang="tr-TR" dirty="0" err="1" smtClean="0"/>
              <a:t>obstruksiyonu</a:t>
            </a:r>
            <a:r>
              <a:rPr lang="tr-TR" dirty="0" smtClean="0"/>
              <a:t>, </a:t>
            </a:r>
            <a:r>
              <a:rPr lang="tr-TR" dirty="0" err="1" smtClean="0"/>
              <a:t>stenoz</a:t>
            </a:r>
            <a:r>
              <a:rPr lang="tr-TR" dirty="0" smtClean="0"/>
              <a:t> ve fistüldür. </a:t>
            </a:r>
            <a:endParaRPr lang="tr-T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928670"/>
            <a:ext cx="8643998" cy="5429288"/>
          </a:xfrm>
        </p:spPr>
        <p:txBody>
          <a:bodyPr/>
          <a:lstStyle/>
          <a:p>
            <a:pPr>
              <a:buNone/>
            </a:pPr>
            <a:r>
              <a:rPr lang="tr-TR" dirty="0" err="1" smtClean="0">
                <a:solidFill>
                  <a:srgbClr val="FF0000"/>
                </a:solidFill>
              </a:rPr>
              <a:t>Hormonal</a:t>
            </a:r>
            <a:r>
              <a:rPr lang="tr-TR" dirty="0" smtClean="0">
                <a:solidFill>
                  <a:srgbClr val="FF0000"/>
                </a:solidFill>
              </a:rPr>
              <a:t> tedavi</a:t>
            </a:r>
          </a:p>
          <a:p>
            <a:pPr>
              <a:buNone/>
            </a:pPr>
            <a:r>
              <a:rPr lang="tr-TR" dirty="0" smtClean="0"/>
              <a:t>İleri evre kemoterapiye yanıt vermeyen olgularda </a:t>
            </a:r>
            <a:r>
              <a:rPr lang="tr-TR" dirty="0" err="1" smtClean="0"/>
              <a:t>progestin</a:t>
            </a:r>
            <a:r>
              <a:rPr lang="tr-TR" dirty="0" smtClean="0"/>
              <a:t> ve östrojen tedavileri kullanılmaya başlanmıştır. Ancak cevap yüzdeleri düşük bulunmuştur. </a:t>
            </a:r>
            <a:endParaRPr lang="tr-T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54032"/>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357158" y="928670"/>
            <a:ext cx="8501122" cy="5500726"/>
          </a:xfrm>
        </p:spPr>
        <p:txBody>
          <a:bodyPr>
            <a:normAutofit fontScale="92500" lnSpcReduction="10000"/>
          </a:bodyPr>
          <a:lstStyle/>
          <a:p>
            <a:pPr>
              <a:buNone/>
            </a:pPr>
            <a:r>
              <a:rPr lang="tr-TR" dirty="0" smtClean="0">
                <a:solidFill>
                  <a:srgbClr val="FF0000"/>
                </a:solidFill>
              </a:rPr>
              <a:t>Tedavi Sonrası Bakım</a:t>
            </a:r>
          </a:p>
          <a:p>
            <a:pPr>
              <a:buNone/>
            </a:pPr>
            <a:r>
              <a:rPr lang="tr-TR" b="1" dirty="0" smtClean="0"/>
              <a:t>Cerrahi tedavi sırasında bakım:</a:t>
            </a:r>
            <a:r>
              <a:rPr lang="tr-TR" dirty="0" smtClean="0"/>
              <a:t>hastanın akut </a:t>
            </a:r>
            <a:r>
              <a:rPr lang="tr-TR" dirty="0" err="1" smtClean="0"/>
              <a:t>postop</a:t>
            </a:r>
            <a:r>
              <a:rPr lang="tr-TR" dirty="0" smtClean="0"/>
              <a:t> bakım için hazırlanması, komplikasyonların önlenmesi, kanser tanısı ile ilgili </a:t>
            </a:r>
            <a:r>
              <a:rPr lang="tr-TR" dirty="0" err="1" smtClean="0"/>
              <a:t>psikososyal</a:t>
            </a:r>
            <a:r>
              <a:rPr lang="tr-TR" dirty="0" smtClean="0"/>
              <a:t> destek odaklıdır. </a:t>
            </a:r>
          </a:p>
          <a:p>
            <a:pPr>
              <a:buNone/>
            </a:pPr>
            <a:r>
              <a:rPr lang="tr-TR" dirty="0" smtClean="0"/>
              <a:t>*hastaya tedavi ve bakım planı açıklanmalı, olası komplikasyonların önlenmesine yönelik yapılacaklar vurgulanmalı (solunum,öksürük egzersizleri)</a:t>
            </a:r>
          </a:p>
          <a:p>
            <a:pPr>
              <a:buNone/>
            </a:pPr>
            <a:r>
              <a:rPr lang="tr-TR" dirty="0" smtClean="0"/>
              <a:t>*hastanın </a:t>
            </a:r>
            <a:r>
              <a:rPr lang="tr-TR" dirty="0" err="1" smtClean="0"/>
              <a:t>preop</a:t>
            </a:r>
            <a:r>
              <a:rPr lang="tr-TR" dirty="0" smtClean="0"/>
              <a:t> testleri ve barsak hazırlığı</a:t>
            </a:r>
          </a:p>
          <a:p>
            <a:pPr>
              <a:buNone/>
            </a:pPr>
            <a:r>
              <a:rPr lang="tr-TR" dirty="0" smtClean="0"/>
              <a:t>*operasyonun süresi ile ilgili bilgilendirme, varsa soruların cevaplanması</a:t>
            </a:r>
          </a:p>
          <a:p>
            <a:pPr>
              <a:buNone/>
            </a:pPr>
            <a:endParaRPr lang="tr-TR" dirty="0" smtClean="0"/>
          </a:p>
          <a:p>
            <a:pPr>
              <a:buNone/>
            </a:pPr>
            <a:endParaRPr lang="tr-TR" dirty="0" smtClean="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39718"/>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14282" y="785794"/>
            <a:ext cx="8572560" cy="5572164"/>
          </a:xfrm>
        </p:spPr>
        <p:txBody>
          <a:bodyPr>
            <a:normAutofit fontScale="92500"/>
          </a:bodyPr>
          <a:lstStyle/>
          <a:p>
            <a:pPr>
              <a:buNone/>
            </a:pPr>
            <a:r>
              <a:rPr lang="tr-TR" b="1" dirty="0" smtClean="0"/>
              <a:t>Kemoterapi sırasında bakım: </a:t>
            </a:r>
            <a:endParaRPr lang="tr-TR" dirty="0" smtClean="0"/>
          </a:p>
          <a:p>
            <a:pPr>
              <a:buNone/>
            </a:pPr>
            <a:r>
              <a:rPr lang="tr-TR" dirty="0" smtClean="0"/>
              <a:t>*Hasta ve ailesine tedavi hakkında bilgi verme</a:t>
            </a:r>
          </a:p>
          <a:p>
            <a:pPr>
              <a:buNone/>
            </a:pPr>
            <a:r>
              <a:rPr lang="tr-TR" dirty="0" smtClean="0"/>
              <a:t>*Olası yan etkiler </a:t>
            </a:r>
            <a:r>
              <a:rPr lang="tr-TR" dirty="0" err="1" smtClean="0"/>
              <a:t>alopesi</a:t>
            </a:r>
            <a:r>
              <a:rPr lang="tr-TR" dirty="0" smtClean="0"/>
              <a:t>, alerjik reaksiyon, </a:t>
            </a:r>
            <a:r>
              <a:rPr lang="tr-TR" dirty="0" err="1" smtClean="0"/>
              <a:t>myelosupresyon</a:t>
            </a:r>
            <a:r>
              <a:rPr lang="tr-TR" dirty="0" smtClean="0"/>
              <a:t>, bulantı, kusma, </a:t>
            </a:r>
            <a:r>
              <a:rPr lang="tr-TR" dirty="0" err="1" smtClean="0"/>
              <a:t>artralji</a:t>
            </a:r>
            <a:r>
              <a:rPr lang="tr-TR" dirty="0" smtClean="0"/>
              <a:t>, </a:t>
            </a:r>
            <a:r>
              <a:rPr lang="tr-TR" dirty="0" err="1" smtClean="0"/>
              <a:t>myaljidir</a:t>
            </a:r>
            <a:r>
              <a:rPr lang="tr-TR" dirty="0" smtClean="0"/>
              <a:t>. </a:t>
            </a:r>
          </a:p>
          <a:p>
            <a:pPr>
              <a:buNone/>
            </a:pPr>
            <a:r>
              <a:rPr lang="tr-TR" b="1" dirty="0" smtClean="0"/>
              <a:t>İlerlemiş evrede bakım: </a:t>
            </a:r>
            <a:r>
              <a:rPr lang="tr-TR" dirty="0" smtClean="0"/>
              <a:t>Maalesef hastaların büyük bir kısmında </a:t>
            </a:r>
            <a:r>
              <a:rPr lang="tr-TR" dirty="0" err="1" smtClean="0"/>
              <a:t>over</a:t>
            </a:r>
            <a:r>
              <a:rPr lang="tr-TR" dirty="0" smtClean="0"/>
              <a:t> kanseri ilerlemiş evrededir. </a:t>
            </a:r>
            <a:r>
              <a:rPr lang="tr-TR" dirty="0" err="1" smtClean="0"/>
              <a:t>Over</a:t>
            </a:r>
            <a:r>
              <a:rPr lang="tr-TR" dirty="0" smtClean="0"/>
              <a:t> kanseri ilk olarak abdomene atlar ve </a:t>
            </a:r>
            <a:r>
              <a:rPr lang="tr-TR" dirty="0" err="1" smtClean="0"/>
              <a:t>intraabdominal</a:t>
            </a:r>
            <a:r>
              <a:rPr lang="tr-TR" dirty="0" smtClean="0"/>
              <a:t> organlarda fonksiyon bozukluğuna yol açar. İlerlemiş olgularda en büyük sorun asit, </a:t>
            </a:r>
            <a:r>
              <a:rPr lang="tr-TR" dirty="0" err="1" smtClean="0"/>
              <a:t>intestinal</a:t>
            </a:r>
            <a:r>
              <a:rPr lang="tr-TR" dirty="0" smtClean="0"/>
              <a:t> </a:t>
            </a:r>
            <a:r>
              <a:rPr lang="tr-TR" dirty="0" err="1" smtClean="0"/>
              <a:t>obstruksiyon</a:t>
            </a:r>
            <a:r>
              <a:rPr lang="tr-TR" dirty="0" smtClean="0"/>
              <a:t>, </a:t>
            </a:r>
            <a:r>
              <a:rPr lang="tr-TR" dirty="0" err="1" smtClean="0"/>
              <a:t>malnutrisyon</a:t>
            </a:r>
            <a:r>
              <a:rPr lang="tr-TR" dirty="0" smtClean="0"/>
              <a:t>, lenf ödemi ya da </a:t>
            </a:r>
            <a:r>
              <a:rPr lang="tr-TR" dirty="0" err="1" smtClean="0"/>
              <a:t>plevral</a:t>
            </a:r>
            <a:r>
              <a:rPr lang="tr-TR" dirty="0" smtClean="0"/>
              <a:t> sızmadır. </a:t>
            </a:r>
          </a:p>
          <a:p>
            <a:pPr>
              <a:buFont typeface="Arial" charset="0"/>
              <a:buChar char="•"/>
            </a:pPr>
            <a:endParaRPr lang="tr-TR"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11156"/>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51520" y="764704"/>
            <a:ext cx="8435280" cy="5688632"/>
          </a:xfrm>
        </p:spPr>
        <p:txBody>
          <a:bodyPr>
            <a:normAutofit lnSpcReduction="10000"/>
          </a:bodyPr>
          <a:lstStyle/>
          <a:p>
            <a:pPr>
              <a:buNone/>
            </a:pPr>
            <a:r>
              <a:rPr lang="tr-TR" b="1" i="1" u="sng" dirty="0" smtClean="0"/>
              <a:t>Asit; </a:t>
            </a:r>
            <a:r>
              <a:rPr lang="tr-TR" dirty="0" err="1" smtClean="0"/>
              <a:t>over</a:t>
            </a:r>
            <a:r>
              <a:rPr lang="tr-TR" dirty="0" smtClean="0"/>
              <a:t> kanserli hastaların yaklaşık 1/3’ünde asit bulunur. </a:t>
            </a:r>
          </a:p>
          <a:p>
            <a:pPr>
              <a:buNone/>
            </a:pPr>
            <a:r>
              <a:rPr lang="tr-TR" dirty="0" err="1" smtClean="0"/>
              <a:t>Peritoneal</a:t>
            </a:r>
            <a:r>
              <a:rPr lang="tr-TR" dirty="0" smtClean="0"/>
              <a:t> </a:t>
            </a:r>
            <a:r>
              <a:rPr lang="tr-TR" dirty="0" err="1" smtClean="0"/>
              <a:t>kavitede</a:t>
            </a:r>
            <a:r>
              <a:rPr lang="tr-TR" dirty="0" smtClean="0"/>
              <a:t> normalde </a:t>
            </a:r>
            <a:r>
              <a:rPr lang="tr-TR" dirty="0" err="1" smtClean="0"/>
              <a:t>kavitenin</a:t>
            </a:r>
            <a:r>
              <a:rPr lang="tr-TR" dirty="0" smtClean="0"/>
              <a:t> ıslaklığını sağlayan ve </a:t>
            </a:r>
            <a:r>
              <a:rPr lang="tr-TR" dirty="0" err="1" smtClean="0"/>
              <a:t>abdominal</a:t>
            </a:r>
            <a:r>
              <a:rPr lang="tr-TR" dirty="0" smtClean="0"/>
              <a:t> organların, </a:t>
            </a:r>
            <a:r>
              <a:rPr lang="tr-TR" dirty="0" err="1" smtClean="0"/>
              <a:t>abdominal</a:t>
            </a:r>
            <a:r>
              <a:rPr lang="tr-TR" dirty="0" smtClean="0"/>
              <a:t> duvara yapışmasını önleyen bir miktar sıvı bulunur. Tümörün lenfatik kanallara yaptığı </a:t>
            </a:r>
            <a:r>
              <a:rPr lang="tr-TR" dirty="0" err="1" smtClean="0"/>
              <a:t>obstruksiyon</a:t>
            </a:r>
            <a:r>
              <a:rPr lang="tr-TR" dirty="0" smtClean="0"/>
              <a:t> ya da tümörün aşırı sıvı üretmesi sonucu bu sıvı miktarı artarak asit ortaya çıkar. Sıvı 500 </a:t>
            </a:r>
            <a:r>
              <a:rPr lang="tr-TR" dirty="0" err="1" smtClean="0"/>
              <a:t>cc</a:t>
            </a:r>
            <a:r>
              <a:rPr lang="tr-TR" dirty="0" smtClean="0"/>
              <a:t> den fazla olduğu zaman ağırlık artışı, </a:t>
            </a:r>
            <a:r>
              <a:rPr lang="tr-TR" dirty="0" err="1" smtClean="0"/>
              <a:t>abdominal</a:t>
            </a:r>
            <a:r>
              <a:rPr lang="tr-TR" dirty="0" smtClean="0"/>
              <a:t> şişkinlik, küçük bir öğünden sonra bile dolgunluk hissi, hazımsızlık ve iştah kaybı gibi belirtiler ortaya çıkar. </a:t>
            </a:r>
            <a:endParaRPr lang="tr-T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6632"/>
            <a:ext cx="8229600" cy="648072"/>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51520" y="908720"/>
            <a:ext cx="8712968" cy="5616624"/>
          </a:xfrm>
        </p:spPr>
        <p:txBody>
          <a:bodyPr/>
          <a:lstStyle/>
          <a:p>
            <a:pPr>
              <a:buNone/>
            </a:pPr>
            <a:r>
              <a:rPr lang="tr-TR" dirty="0" smtClean="0"/>
              <a:t>Günlük kilo takibi ya da günlük ya da haftalık </a:t>
            </a:r>
            <a:r>
              <a:rPr lang="tr-TR" dirty="0" err="1" smtClean="0"/>
              <a:t>abdominal</a:t>
            </a:r>
            <a:r>
              <a:rPr lang="tr-TR" dirty="0" smtClean="0"/>
              <a:t> çevrenin ölçümü ile sıvı birikiminin izlenmesi ve artış olduğu takdirde doktorun yada hemşirenin dikkatini çekmesi konusunda hasta bilgilendirilmelidir. </a:t>
            </a:r>
          </a:p>
          <a:p>
            <a:pPr>
              <a:buNone/>
            </a:pPr>
            <a:r>
              <a:rPr lang="tr-TR" dirty="0" smtClean="0"/>
              <a:t>Hastaya enerjisini korumak için istirahat periyotları ve bu periyotlarda sol yana bacaklarını yükselterek yatması konusunda bilgi verilir. Böylece </a:t>
            </a:r>
            <a:r>
              <a:rPr lang="tr-TR" dirty="0" err="1" smtClean="0"/>
              <a:t>intraabdominal</a:t>
            </a:r>
            <a:r>
              <a:rPr lang="tr-TR" dirty="0" smtClean="0"/>
              <a:t> organlara ve vena kava </a:t>
            </a:r>
            <a:r>
              <a:rPr lang="tr-TR" dirty="0" err="1" smtClean="0"/>
              <a:t>inferiora</a:t>
            </a:r>
            <a:r>
              <a:rPr lang="tr-TR" dirty="0" smtClean="0"/>
              <a:t> olan bası azaltılarak </a:t>
            </a:r>
            <a:r>
              <a:rPr lang="tr-TR" dirty="0" err="1" smtClean="0"/>
              <a:t>venöz</a:t>
            </a:r>
            <a:r>
              <a:rPr lang="tr-TR" dirty="0" smtClean="0"/>
              <a:t> dönüş artırılır, lenfatik akım hızlanır ve </a:t>
            </a:r>
            <a:r>
              <a:rPr lang="tr-TR" dirty="0" err="1" smtClean="0"/>
              <a:t>diürez</a:t>
            </a:r>
            <a:r>
              <a:rPr lang="tr-TR" dirty="0" smtClean="0"/>
              <a:t> gelişir. </a:t>
            </a:r>
            <a:endParaRPr lang="tr-TR"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51520" y="764704"/>
            <a:ext cx="8640960" cy="5688632"/>
          </a:xfrm>
        </p:spPr>
        <p:txBody>
          <a:bodyPr/>
          <a:lstStyle/>
          <a:p>
            <a:pPr>
              <a:buNone/>
            </a:pPr>
            <a:r>
              <a:rPr lang="tr-TR" dirty="0" smtClean="0"/>
              <a:t>Hastaya sık ve küçük öğünlerde yeterli protein alması önerilir. Böylece düşük serum </a:t>
            </a:r>
            <a:r>
              <a:rPr lang="tr-TR" dirty="0" err="1" smtClean="0"/>
              <a:t>albumin</a:t>
            </a:r>
            <a:r>
              <a:rPr lang="tr-TR" dirty="0" smtClean="0"/>
              <a:t> düzeyi düzeltilmiş olur. Kalorisi yüksek içecek ve yeterli miktarda sıvı alması için hasta desteklenir. Özellikle </a:t>
            </a:r>
            <a:r>
              <a:rPr lang="tr-TR" dirty="0" err="1" smtClean="0"/>
              <a:t>parasentez</a:t>
            </a:r>
            <a:r>
              <a:rPr lang="tr-TR" dirty="0" smtClean="0"/>
              <a:t> </a:t>
            </a:r>
            <a:r>
              <a:rPr lang="tr-TR" dirty="0" smtClean="0">
                <a:solidFill>
                  <a:srgbClr val="FF0000"/>
                </a:solidFill>
              </a:rPr>
              <a:t>(karından sıvı alma) </a:t>
            </a:r>
            <a:r>
              <a:rPr lang="tr-TR" dirty="0" smtClean="0"/>
              <a:t>işleminden sonra bozulan elektrolit ve sıvı dengesini temin etmek için bu gereklidir. Asit’in hastanın benlik imajını etkileyeceği unutulmamalı ve ona bu konuda destek olunmalıdır. </a:t>
            </a:r>
            <a:endParaRPr lang="tr-T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02034"/>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51520" y="692696"/>
            <a:ext cx="8640960" cy="5904656"/>
          </a:xfrm>
        </p:spPr>
        <p:txBody>
          <a:bodyPr>
            <a:normAutofit fontScale="92500"/>
          </a:bodyPr>
          <a:lstStyle/>
          <a:p>
            <a:pPr>
              <a:buNone/>
            </a:pPr>
            <a:r>
              <a:rPr lang="tr-TR" b="1" dirty="0" err="1" smtClean="0"/>
              <a:t>İntestinal</a:t>
            </a:r>
            <a:r>
              <a:rPr lang="tr-TR" b="1" dirty="0" smtClean="0"/>
              <a:t> </a:t>
            </a:r>
            <a:r>
              <a:rPr lang="tr-TR" b="1" dirty="0" err="1" smtClean="0"/>
              <a:t>obstruksiyon</a:t>
            </a:r>
            <a:r>
              <a:rPr lang="tr-TR" b="1" dirty="0" smtClean="0"/>
              <a:t>; </a:t>
            </a:r>
            <a:r>
              <a:rPr lang="tr-TR" dirty="0" smtClean="0"/>
              <a:t>İleri evre </a:t>
            </a:r>
            <a:r>
              <a:rPr lang="tr-TR" dirty="0" err="1" smtClean="0"/>
              <a:t>over</a:t>
            </a:r>
            <a:r>
              <a:rPr lang="tr-TR" dirty="0" smtClean="0"/>
              <a:t> kanserlerin-de tümörün büyümesi ya da </a:t>
            </a:r>
            <a:r>
              <a:rPr lang="tr-TR" dirty="0" err="1" smtClean="0"/>
              <a:t>adhezyonuna</a:t>
            </a:r>
            <a:r>
              <a:rPr lang="tr-TR" dirty="0" smtClean="0"/>
              <a:t> bağlı olarak barsak </a:t>
            </a:r>
            <a:r>
              <a:rPr lang="tr-TR" dirty="0" err="1" smtClean="0"/>
              <a:t>obstruksiyonu</a:t>
            </a:r>
            <a:r>
              <a:rPr lang="tr-TR" dirty="0" smtClean="0"/>
              <a:t> gelişebilir. Kolik tarzında </a:t>
            </a:r>
            <a:r>
              <a:rPr lang="tr-TR" dirty="0" err="1" smtClean="0"/>
              <a:t>abdominal</a:t>
            </a:r>
            <a:r>
              <a:rPr lang="tr-TR" dirty="0" smtClean="0"/>
              <a:t> ağrı ve </a:t>
            </a:r>
            <a:r>
              <a:rPr lang="tr-TR" dirty="0" err="1" smtClean="0"/>
              <a:t>distansiyon</a:t>
            </a:r>
            <a:r>
              <a:rPr lang="tr-TR" dirty="0" smtClean="0"/>
              <a:t> </a:t>
            </a:r>
            <a:r>
              <a:rPr lang="tr-TR" dirty="0" err="1" smtClean="0"/>
              <a:t>mevcutur</a:t>
            </a:r>
            <a:r>
              <a:rPr lang="tr-TR" dirty="0" smtClean="0"/>
              <a:t>. İnce barsak </a:t>
            </a:r>
            <a:r>
              <a:rPr lang="tr-TR" dirty="0" err="1" smtClean="0"/>
              <a:t>obstruksiyonunda</a:t>
            </a:r>
            <a:r>
              <a:rPr lang="tr-TR" dirty="0" smtClean="0"/>
              <a:t> kusma da görülür. Eğer </a:t>
            </a:r>
            <a:r>
              <a:rPr lang="tr-TR" dirty="0" err="1" smtClean="0"/>
              <a:t>iskemi</a:t>
            </a:r>
            <a:r>
              <a:rPr lang="tr-TR" dirty="0" smtClean="0"/>
              <a:t> ile birlikte barsak boğulması var ise klinik belirtilere ateş, hassasiyet ve </a:t>
            </a:r>
            <a:r>
              <a:rPr lang="tr-TR" dirty="0" err="1" smtClean="0"/>
              <a:t>lökositoz</a:t>
            </a:r>
            <a:r>
              <a:rPr lang="tr-TR" dirty="0" smtClean="0"/>
              <a:t> da eklenir. </a:t>
            </a:r>
          </a:p>
          <a:p>
            <a:pPr>
              <a:buNone/>
            </a:pPr>
            <a:r>
              <a:rPr lang="tr-TR" dirty="0" smtClean="0"/>
              <a:t>Amaç başlangıçta hastayı </a:t>
            </a:r>
            <a:r>
              <a:rPr lang="tr-TR" dirty="0" err="1" smtClean="0"/>
              <a:t>distansiyondan</a:t>
            </a:r>
            <a:r>
              <a:rPr lang="tr-TR" dirty="0" smtClean="0"/>
              <a:t> kurtarmak, sıvı dengesini düzeltmek ve </a:t>
            </a:r>
            <a:r>
              <a:rPr lang="tr-TR" dirty="0" err="1" smtClean="0"/>
              <a:t>obstruksiyon</a:t>
            </a:r>
            <a:r>
              <a:rPr lang="tr-TR" dirty="0" smtClean="0"/>
              <a:t> kaynağını kaldırmaktır. Barsak </a:t>
            </a:r>
            <a:r>
              <a:rPr lang="tr-TR" dirty="0" err="1" smtClean="0"/>
              <a:t>istirahati</a:t>
            </a:r>
            <a:r>
              <a:rPr lang="tr-TR" dirty="0" smtClean="0"/>
              <a:t> ile </a:t>
            </a:r>
            <a:r>
              <a:rPr lang="tr-TR" dirty="0" err="1" smtClean="0"/>
              <a:t>barsakların</a:t>
            </a:r>
            <a:r>
              <a:rPr lang="tr-TR" dirty="0" smtClean="0"/>
              <a:t> </a:t>
            </a:r>
            <a:r>
              <a:rPr lang="tr-TR" dirty="0" err="1" smtClean="0"/>
              <a:t>dekompresyonu</a:t>
            </a:r>
            <a:r>
              <a:rPr lang="tr-TR" dirty="0" smtClean="0"/>
              <a:t> sağlanır. Eğer tabloda ilerleme olmazsa cerrahiye karar verilir.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lnSpcReduction="10000"/>
          </a:bodyPr>
          <a:lstStyle/>
          <a:p>
            <a:pPr>
              <a:buNone/>
            </a:pPr>
            <a:r>
              <a:rPr lang="tr-TR" dirty="0" smtClean="0">
                <a:solidFill>
                  <a:srgbClr val="FF0000"/>
                </a:solidFill>
              </a:rPr>
              <a:t>HPV enfeksiyonunun </a:t>
            </a:r>
            <a:r>
              <a:rPr lang="tr-TR" dirty="0" err="1" smtClean="0">
                <a:solidFill>
                  <a:srgbClr val="FF0000"/>
                </a:solidFill>
              </a:rPr>
              <a:t>malign</a:t>
            </a:r>
            <a:r>
              <a:rPr lang="tr-TR" dirty="0" smtClean="0">
                <a:solidFill>
                  <a:srgbClr val="FF0000"/>
                </a:solidFill>
              </a:rPr>
              <a:t> dönüşümünü hız</a:t>
            </a:r>
          </a:p>
          <a:p>
            <a:pPr>
              <a:buNone/>
            </a:pPr>
            <a:r>
              <a:rPr lang="tr-TR" dirty="0" err="1" smtClean="0">
                <a:solidFill>
                  <a:srgbClr val="FF0000"/>
                </a:solidFill>
              </a:rPr>
              <a:t>landıran</a:t>
            </a:r>
            <a:r>
              <a:rPr lang="tr-TR" dirty="0" smtClean="0">
                <a:solidFill>
                  <a:srgbClr val="FF0000"/>
                </a:solidFill>
              </a:rPr>
              <a:t> risk faktörleri:</a:t>
            </a:r>
          </a:p>
          <a:p>
            <a:pPr>
              <a:buFont typeface="Arial" charset="0"/>
              <a:buChar char="•"/>
            </a:pPr>
            <a:r>
              <a:rPr lang="tr-TR" dirty="0" smtClean="0"/>
              <a:t>Düşük sosyoekonomik düzey, kötü hijyen</a:t>
            </a:r>
          </a:p>
          <a:p>
            <a:pPr>
              <a:buFont typeface="Arial" charset="0"/>
              <a:buChar char="•"/>
            </a:pPr>
            <a:r>
              <a:rPr lang="tr-TR" dirty="0" smtClean="0"/>
              <a:t>Erken yaşta (16  )  cinsel yaşama başlama</a:t>
            </a:r>
          </a:p>
          <a:p>
            <a:pPr>
              <a:buFont typeface="Arial" charset="0"/>
              <a:buChar char="•"/>
            </a:pPr>
            <a:r>
              <a:rPr lang="tr-TR" dirty="0" smtClean="0"/>
              <a:t>Çok eşli cinsel yaşam</a:t>
            </a:r>
          </a:p>
          <a:p>
            <a:pPr>
              <a:buFont typeface="Arial" charset="0"/>
              <a:buChar char="•"/>
            </a:pPr>
            <a:r>
              <a:rPr lang="tr-TR" dirty="0" smtClean="0"/>
              <a:t>CYBH varlığı (</a:t>
            </a:r>
            <a:r>
              <a:rPr lang="tr-TR" dirty="0" err="1" smtClean="0"/>
              <a:t>klamidya</a:t>
            </a:r>
            <a:r>
              <a:rPr lang="tr-TR" dirty="0" smtClean="0"/>
              <a:t> </a:t>
            </a:r>
            <a:r>
              <a:rPr lang="tr-TR" dirty="0" err="1" smtClean="0"/>
              <a:t>trikomatis</a:t>
            </a:r>
            <a:r>
              <a:rPr lang="tr-TR" dirty="0" smtClean="0"/>
              <a:t>, </a:t>
            </a:r>
            <a:r>
              <a:rPr lang="tr-TR" dirty="0" err="1" smtClean="0"/>
              <a:t>herpes</a:t>
            </a:r>
            <a:r>
              <a:rPr lang="tr-TR" dirty="0" smtClean="0"/>
              <a:t> </a:t>
            </a:r>
            <a:r>
              <a:rPr lang="tr-TR" dirty="0" err="1" smtClean="0"/>
              <a:t>simpleks</a:t>
            </a:r>
            <a:r>
              <a:rPr lang="tr-TR" dirty="0" smtClean="0"/>
              <a:t> tip II ve HIV)</a:t>
            </a:r>
          </a:p>
          <a:p>
            <a:pPr>
              <a:buFont typeface="Arial" charset="0"/>
              <a:buChar char="•"/>
            </a:pPr>
            <a:r>
              <a:rPr lang="tr-TR" dirty="0" smtClean="0"/>
              <a:t>Sigara</a:t>
            </a:r>
          </a:p>
          <a:p>
            <a:pPr>
              <a:buFont typeface="Arial" charset="0"/>
              <a:buChar char="•"/>
            </a:pPr>
            <a:r>
              <a:rPr lang="tr-TR" dirty="0" smtClean="0"/>
              <a:t>Kötü beslenme</a:t>
            </a:r>
          </a:p>
          <a:p>
            <a:pPr>
              <a:buFont typeface="Arial" charset="0"/>
              <a:buChar char="•"/>
            </a:pPr>
            <a:r>
              <a:rPr lang="tr-TR" dirty="0" smtClean="0"/>
              <a:t>Çok doğum</a:t>
            </a:r>
            <a:endParaRPr lang="tr-TR" dirty="0"/>
          </a:p>
        </p:txBody>
      </p:sp>
      <p:sp>
        <p:nvSpPr>
          <p:cNvPr id="6" name="5 Aşağı Ok"/>
          <p:cNvSpPr/>
          <p:nvPr/>
        </p:nvSpPr>
        <p:spPr>
          <a:xfrm>
            <a:off x="3428992" y="2357430"/>
            <a:ext cx="71438"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620688"/>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51520" y="836712"/>
            <a:ext cx="8568952" cy="5760640"/>
          </a:xfrm>
        </p:spPr>
        <p:txBody>
          <a:bodyPr>
            <a:normAutofit fontScale="92500"/>
          </a:bodyPr>
          <a:lstStyle/>
          <a:p>
            <a:pPr>
              <a:buNone/>
            </a:pPr>
            <a:r>
              <a:rPr lang="tr-TR" b="1" dirty="0" err="1" smtClean="0"/>
              <a:t>Malnutrisyon</a:t>
            </a:r>
            <a:r>
              <a:rPr lang="tr-TR" b="1" dirty="0" smtClean="0"/>
              <a:t>;</a:t>
            </a:r>
            <a:r>
              <a:rPr lang="tr-TR" dirty="0" smtClean="0"/>
              <a:t> </a:t>
            </a:r>
            <a:r>
              <a:rPr lang="tr-TR" dirty="0" err="1" smtClean="0"/>
              <a:t>Anoreksi</a:t>
            </a:r>
            <a:r>
              <a:rPr lang="tr-TR" dirty="0" smtClean="0"/>
              <a:t> ve kaşeksi tablosu hastada </a:t>
            </a:r>
            <a:r>
              <a:rPr lang="tr-TR" dirty="0" err="1" smtClean="0"/>
              <a:t>malnutrisyona</a:t>
            </a:r>
            <a:r>
              <a:rPr lang="tr-TR" dirty="0" smtClean="0"/>
              <a:t> yol açar. Hem hastalığın hem de tedavinin yan etkisi olarak sık ortaya çıkar ve hastalarda fiziksel güçsüzlük yorgunluk, fiziksel görüntüde değişiklik ve günlük yaşam aktivitelerinde kontrol kaybına neden olur. Bu tabloya erken ve oral yoldan müdahale önem taşır. Çünkü </a:t>
            </a:r>
            <a:r>
              <a:rPr lang="tr-TR" dirty="0" err="1" smtClean="0"/>
              <a:t>intestinal</a:t>
            </a:r>
            <a:r>
              <a:rPr lang="tr-TR" dirty="0" smtClean="0"/>
              <a:t> </a:t>
            </a:r>
            <a:r>
              <a:rPr lang="tr-TR" dirty="0" err="1" smtClean="0"/>
              <a:t>villi</a:t>
            </a:r>
            <a:r>
              <a:rPr lang="tr-TR" dirty="0" smtClean="0"/>
              <a:t> </a:t>
            </a:r>
            <a:r>
              <a:rPr lang="tr-TR" dirty="0" err="1" smtClean="0"/>
              <a:t>atrofisi</a:t>
            </a:r>
            <a:r>
              <a:rPr lang="tr-TR" dirty="0" smtClean="0"/>
              <a:t>, </a:t>
            </a:r>
            <a:r>
              <a:rPr lang="tr-TR" dirty="0" err="1" smtClean="0"/>
              <a:t>enteral</a:t>
            </a:r>
            <a:r>
              <a:rPr lang="tr-TR" dirty="0" smtClean="0"/>
              <a:t> </a:t>
            </a:r>
            <a:r>
              <a:rPr lang="tr-TR" dirty="0" err="1" smtClean="0"/>
              <a:t>stimülasyonun</a:t>
            </a:r>
            <a:r>
              <a:rPr lang="tr-TR" dirty="0" smtClean="0"/>
              <a:t> azalması ile birkaç gün içinde gelişebilir. Hastada </a:t>
            </a:r>
            <a:r>
              <a:rPr lang="tr-TR" dirty="0" err="1" smtClean="0"/>
              <a:t>anoreksi</a:t>
            </a:r>
            <a:r>
              <a:rPr lang="tr-TR" dirty="0" smtClean="0"/>
              <a:t>-kaşeksi durumunun takip edilmesi önemlidir. Dengeli ve yüksek kalorili diyete besleyici eklerin ilave edilmesi hakkında hastaya bilgi verilir. </a:t>
            </a:r>
            <a:endParaRPr lang="tr-TR"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346050"/>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179512" y="764704"/>
            <a:ext cx="8712968" cy="5832648"/>
          </a:xfrm>
        </p:spPr>
        <p:txBody>
          <a:bodyPr/>
          <a:lstStyle/>
          <a:p>
            <a:pPr>
              <a:buNone/>
            </a:pPr>
            <a:r>
              <a:rPr lang="tr-TR" b="1" dirty="0" smtClean="0"/>
              <a:t>Lenf Ödemi; </a:t>
            </a:r>
            <a:r>
              <a:rPr lang="tr-TR" dirty="0" smtClean="0"/>
              <a:t>tümöre bağlı ortaya çıkan lenf sistemi </a:t>
            </a:r>
            <a:r>
              <a:rPr lang="tr-TR" dirty="0" err="1" smtClean="0"/>
              <a:t>obstruksiyonu</a:t>
            </a:r>
            <a:r>
              <a:rPr lang="tr-TR" dirty="0" smtClean="0"/>
              <a:t>, lenf ödemine neden olur. </a:t>
            </a:r>
            <a:r>
              <a:rPr lang="tr-TR" dirty="0" err="1" smtClean="0"/>
              <a:t>Pelvik</a:t>
            </a:r>
            <a:r>
              <a:rPr lang="tr-TR" dirty="0" smtClean="0"/>
              <a:t> ve </a:t>
            </a:r>
            <a:r>
              <a:rPr lang="tr-TR" dirty="0" err="1" smtClean="0"/>
              <a:t>inguinal</a:t>
            </a:r>
            <a:r>
              <a:rPr lang="tr-TR" dirty="0" smtClean="0"/>
              <a:t> lenf </a:t>
            </a:r>
            <a:r>
              <a:rPr lang="tr-TR" dirty="0" err="1" smtClean="0"/>
              <a:t>nodlarının</a:t>
            </a:r>
            <a:r>
              <a:rPr lang="tr-TR" dirty="0" smtClean="0"/>
              <a:t> blokajından dolayı alt </a:t>
            </a:r>
            <a:r>
              <a:rPr lang="tr-TR" dirty="0" err="1" smtClean="0"/>
              <a:t>ekstremitelerde</a:t>
            </a:r>
            <a:r>
              <a:rPr lang="tr-TR" dirty="0" smtClean="0"/>
              <a:t> lenf ödemi gelişir. Hasta </a:t>
            </a:r>
            <a:r>
              <a:rPr lang="tr-TR" dirty="0" err="1" smtClean="0"/>
              <a:t>ekstremitelerde</a:t>
            </a:r>
            <a:r>
              <a:rPr lang="tr-TR" dirty="0" smtClean="0"/>
              <a:t> ağırlık ve dolgunluktan, ağrı ya da rahatsızlıktan ve ödemden yakınır. Deri bakımı, fizyoterapist tarafından uygulanan </a:t>
            </a:r>
            <a:r>
              <a:rPr lang="tr-TR" dirty="0" err="1" smtClean="0"/>
              <a:t>manuel</a:t>
            </a:r>
            <a:r>
              <a:rPr lang="tr-TR" dirty="0" smtClean="0"/>
              <a:t> lenfatik drenaj, etkilenmiş </a:t>
            </a:r>
            <a:r>
              <a:rPr lang="tr-TR" dirty="0" err="1" smtClean="0"/>
              <a:t>ekstremitenin</a:t>
            </a:r>
            <a:r>
              <a:rPr lang="tr-TR" dirty="0" smtClean="0"/>
              <a:t> bandajı, egzersiz ve varis çorabı giyilmesi sağlanarak bakım yönetilir. </a:t>
            </a:r>
            <a:endParaRPr lang="tr-TR"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02034"/>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51520" y="620688"/>
            <a:ext cx="8640960" cy="5904656"/>
          </a:xfrm>
        </p:spPr>
        <p:txBody>
          <a:bodyPr>
            <a:normAutofit fontScale="92500" lnSpcReduction="20000"/>
          </a:bodyPr>
          <a:lstStyle/>
          <a:p>
            <a:pPr>
              <a:buNone/>
            </a:pPr>
            <a:r>
              <a:rPr lang="tr-TR" b="1" dirty="0" err="1" smtClean="0"/>
              <a:t>Plevral</a:t>
            </a:r>
            <a:r>
              <a:rPr lang="tr-TR" b="1" dirty="0" smtClean="0"/>
              <a:t> </a:t>
            </a:r>
            <a:r>
              <a:rPr lang="tr-TR" b="1" dirty="0" err="1" smtClean="0"/>
              <a:t>effüzyon</a:t>
            </a:r>
            <a:r>
              <a:rPr lang="tr-TR" b="1" dirty="0" smtClean="0"/>
              <a:t>; </a:t>
            </a:r>
            <a:r>
              <a:rPr lang="tr-TR" dirty="0" err="1" smtClean="0"/>
              <a:t>İntraplevral</a:t>
            </a:r>
            <a:r>
              <a:rPr lang="tr-TR" dirty="0" smtClean="0"/>
              <a:t> aralıkta </a:t>
            </a:r>
            <a:r>
              <a:rPr lang="tr-TR" dirty="0" err="1" smtClean="0"/>
              <a:t>mayinin</a:t>
            </a:r>
            <a:r>
              <a:rPr lang="tr-TR" dirty="0" smtClean="0"/>
              <a:t> 25 </a:t>
            </a:r>
            <a:r>
              <a:rPr lang="tr-TR" dirty="0" err="1" smtClean="0"/>
              <a:t>cc</a:t>
            </a:r>
            <a:r>
              <a:rPr lang="tr-TR" dirty="0" smtClean="0"/>
              <a:t> den fazla birikmesi sonucu </a:t>
            </a:r>
            <a:r>
              <a:rPr lang="tr-TR" dirty="0" err="1" smtClean="0"/>
              <a:t>plevral</a:t>
            </a:r>
            <a:r>
              <a:rPr lang="tr-TR" dirty="0" smtClean="0"/>
              <a:t> </a:t>
            </a:r>
            <a:r>
              <a:rPr lang="tr-TR" dirty="0" err="1" smtClean="0"/>
              <a:t>effuzyon</a:t>
            </a:r>
            <a:r>
              <a:rPr lang="tr-TR" dirty="0" smtClean="0"/>
              <a:t> ortaya çıkar. </a:t>
            </a:r>
            <a:r>
              <a:rPr lang="tr-TR" dirty="0" err="1" smtClean="0"/>
              <a:t>Plevral</a:t>
            </a:r>
            <a:r>
              <a:rPr lang="tr-TR" dirty="0" smtClean="0"/>
              <a:t> </a:t>
            </a:r>
            <a:r>
              <a:rPr lang="tr-TR" dirty="0" err="1" smtClean="0"/>
              <a:t>mayinin</a:t>
            </a:r>
            <a:r>
              <a:rPr lang="tr-TR" dirty="0" smtClean="0"/>
              <a:t> </a:t>
            </a:r>
            <a:r>
              <a:rPr lang="tr-TR" dirty="0" err="1" smtClean="0"/>
              <a:t>paryetal</a:t>
            </a:r>
            <a:r>
              <a:rPr lang="tr-TR" dirty="0" smtClean="0"/>
              <a:t> plevradan </a:t>
            </a:r>
            <a:r>
              <a:rPr lang="tr-TR" dirty="0" err="1" smtClean="0"/>
              <a:t>visseral</a:t>
            </a:r>
            <a:r>
              <a:rPr lang="tr-TR" dirty="0" smtClean="0"/>
              <a:t> plevraya olan akışının tümör tarafından kesilmesi ile gelişir. </a:t>
            </a:r>
            <a:r>
              <a:rPr lang="tr-TR" dirty="0" err="1" smtClean="0"/>
              <a:t>Dispne</a:t>
            </a:r>
            <a:r>
              <a:rPr lang="tr-TR" dirty="0" smtClean="0"/>
              <a:t> en sık görülen belirtisidir. Keskin göğüs ağrısı, ateş, kuru öksürük ve </a:t>
            </a:r>
            <a:r>
              <a:rPr lang="tr-TR" dirty="0" err="1" smtClean="0"/>
              <a:t>hipoksi</a:t>
            </a:r>
            <a:r>
              <a:rPr lang="tr-TR" dirty="0" smtClean="0"/>
              <a:t> diğer klinik belirtilerdir. </a:t>
            </a:r>
          </a:p>
          <a:p>
            <a:pPr>
              <a:buNone/>
            </a:pPr>
            <a:r>
              <a:rPr lang="tr-TR" dirty="0" err="1" smtClean="0"/>
              <a:t>Plevral</a:t>
            </a:r>
            <a:r>
              <a:rPr lang="tr-TR" dirty="0" smtClean="0"/>
              <a:t> </a:t>
            </a:r>
            <a:r>
              <a:rPr lang="tr-TR" dirty="0" err="1" smtClean="0"/>
              <a:t>effuzyon</a:t>
            </a:r>
            <a:r>
              <a:rPr lang="tr-TR" dirty="0" smtClean="0"/>
              <a:t> belirlendiğinde </a:t>
            </a:r>
            <a:r>
              <a:rPr lang="tr-TR" dirty="0" err="1" smtClean="0"/>
              <a:t>torasentez</a:t>
            </a:r>
            <a:r>
              <a:rPr lang="tr-TR" dirty="0" smtClean="0"/>
              <a:t> ile fazla mayi alınarak hasta rahatlatılır. Hemşire </a:t>
            </a:r>
            <a:r>
              <a:rPr lang="tr-TR" dirty="0" err="1" smtClean="0"/>
              <a:t>torasentez</a:t>
            </a:r>
            <a:r>
              <a:rPr lang="tr-TR" dirty="0" smtClean="0"/>
              <a:t> sırasında oluşabilecek ağrı, enfeksiyon, </a:t>
            </a:r>
            <a:r>
              <a:rPr lang="tr-TR" dirty="0" err="1" smtClean="0"/>
              <a:t>pnömotoraks</a:t>
            </a:r>
            <a:r>
              <a:rPr lang="tr-TR" dirty="0" smtClean="0"/>
              <a:t> ya da </a:t>
            </a:r>
            <a:r>
              <a:rPr lang="tr-TR" dirty="0" err="1" smtClean="0"/>
              <a:t>pulmoner</a:t>
            </a:r>
            <a:r>
              <a:rPr lang="tr-TR" dirty="0" smtClean="0"/>
              <a:t> ödem gibi komplikasyonlara karşı önlem alır, işlem sırasında herhangi bir ağrı ya da rahatsızlık, solunum hızında artma ya da </a:t>
            </a:r>
            <a:r>
              <a:rPr lang="tr-TR" dirty="0" err="1" smtClean="0"/>
              <a:t>dispne</a:t>
            </a:r>
            <a:r>
              <a:rPr lang="tr-TR" dirty="0" smtClean="0"/>
              <a:t>, nabızda artma, baş dönmesi ya da kontrol edilemeyen öksürük gelişmesine karşı hastayı izler.  </a:t>
            </a:r>
            <a:endParaRPr lang="tr-TR"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b="1" dirty="0" smtClean="0">
                <a:solidFill>
                  <a:srgbClr val="FF0000"/>
                </a:solidFill>
                <a:effectLst>
                  <a:outerShdw blurRad="38100" dist="38100" dir="2700000" algn="tl">
                    <a:srgbClr val="000000">
                      <a:alpha val="43137"/>
                    </a:srgbClr>
                  </a:outerShdw>
                </a:effectLst>
              </a:rPr>
              <a:t>OVER KANSERİ</a:t>
            </a:r>
            <a:endParaRPr lang="tr-TR" dirty="0"/>
          </a:p>
        </p:txBody>
      </p:sp>
      <p:sp>
        <p:nvSpPr>
          <p:cNvPr id="3" name="2 İçerik Yer Tutucusu"/>
          <p:cNvSpPr>
            <a:spLocks noGrp="1"/>
          </p:cNvSpPr>
          <p:nvPr>
            <p:ph idx="1"/>
          </p:nvPr>
        </p:nvSpPr>
        <p:spPr>
          <a:xfrm>
            <a:off x="251520" y="764704"/>
            <a:ext cx="8640960" cy="5760640"/>
          </a:xfrm>
        </p:spPr>
        <p:txBody>
          <a:bodyPr/>
          <a:lstStyle/>
          <a:p>
            <a:pPr>
              <a:buNone/>
            </a:pPr>
            <a:r>
              <a:rPr lang="tr-TR" b="1" dirty="0" smtClean="0"/>
              <a:t>Stres; </a:t>
            </a:r>
            <a:r>
              <a:rPr lang="tr-TR" dirty="0" smtClean="0"/>
              <a:t>Bu hastalarda </a:t>
            </a:r>
            <a:r>
              <a:rPr lang="tr-TR" dirty="0" err="1" smtClean="0"/>
              <a:t>psikososyal</a:t>
            </a:r>
            <a:r>
              <a:rPr lang="tr-TR" dirty="0" smtClean="0"/>
              <a:t> rahatsızlık, yaşam örüntülerinde değişiklik, tedavi ve yaşam süresi ile ilgili korku ve endişeler ruhsal sorunların temelini oluşturur. </a:t>
            </a:r>
          </a:p>
          <a:p>
            <a:pPr>
              <a:buNone/>
            </a:pPr>
            <a:r>
              <a:rPr lang="tr-TR" dirty="0" smtClean="0"/>
              <a:t>Hemşire yaşam kalitesini geliştirecek </a:t>
            </a:r>
            <a:r>
              <a:rPr lang="tr-TR" dirty="0" err="1" smtClean="0"/>
              <a:t>emosyonel</a:t>
            </a:r>
            <a:r>
              <a:rPr lang="tr-TR" dirty="0" smtClean="0"/>
              <a:t> ve fiziksel bakımı temin ederek, destek sistemlerini değerlendirerek ve onların kullanılmasına yardımcı olarak kadına yardım edebilir. </a:t>
            </a:r>
            <a:endParaRPr lang="tr-TR"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6632"/>
            <a:ext cx="8229600" cy="1152128"/>
          </a:xfrm>
        </p:spPr>
        <p:txBody>
          <a:bodyPr>
            <a:normAutofit/>
          </a:bodyPr>
          <a:lstStyle/>
          <a:p>
            <a:r>
              <a:rPr lang="tr-TR" sz="5400" b="1" dirty="0" smtClean="0">
                <a:solidFill>
                  <a:srgbClr val="FF0000"/>
                </a:solidFill>
              </a:rPr>
              <a:t>VULVA KANSERİ</a:t>
            </a:r>
            <a:endParaRPr lang="tr-TR" sz="5400" b="1" dirty="0">
              <a:solidFill>
                <a:srgbClr val="FF0000"/>
              </a:solidFill>
            </a:endParaRPr>
          </a:p>
        </p:txBody>
      </p:sp>
      <p:sp>
        <p:nvSpPr>
          <p:cNvPr id="3" name="2 İçerik Yer Tutucusu"/>
          <p:cNvSpPr>
            <a:spLocks noGrp="1"/>
          </p:cNvSpPr>
          <p:nvPr>
            <p:ph idx="1"/>
          </p:nvPr>
        </p:nvSpPr>
        <p:spPr>
          <a:xfrm>
            <a:off x="457200" y="1196752"/>
            <a:ext cx="8229600" cy="4929411"/>
          </a:xfrm>
        </p:spPr>
        <p:txBody>
          <a:bodyPr>
            <a:normAutofit fontScale="92500" lnSpcReduction="20000"/>
          </a:bodyPr>
          <a:lstStyle/>
          <a:p>
            <a:pPr>
              <a:buNone/>
            </a:pPr>
            <a:r>
              <a:rPr lang="tr-TR" dirty="0" smtClean="0"/>
              <a:t>Nadir görülür. Daha çok </a:t>
            </a:r>
            <a:r>
              <a:rPr lang="tr-TR" dirty="0" err="1" smtClean="0"/>
              <a:t>postmenopozal</a:t>
            </a:r>
            <a:r>
              <a:rPr lang="tr-TR" dirty="0" smtClean="0"/>
              <a:t> ve yaşlı kadınlarda görülen bir kanserdir. Yavaş büyür, yavaş yayılır ve metastazı geç ortaya çıkar. </a:t>
            </a:r>
            <a:r>
              <a:rPr lang="tr-TR" dirty="0" err="1" smtClean="0"/>
              <a:t>Karsinoma</a:t>
            </a:r>
            <a:r>
              <a:rPr lang="tr-TR" dirty="0" smtClean="0"/>
              <a:t> </a:t>
            </a:r>
            <a:r>
              <a:rPr lang="tr-TR" dirty="0" err="1" smtClean="0"/>
              <a:t>insitu</a:t>
            </a:r>
            <a:r>
              <a:rPr lang="tr-TR" dirty="0" smtClean="0"/>
              <a:t> evresi yıllarca sürebilir ve </a:t>
            </a:r>
            <a:r>
              <a:rPr lang="tr-TR" dirty="0" err="1" smtClean="0"/>
              <a:t>immün</a:t>
            </a:r>
            <a:r>
              <a:rPr lang="tr-TR" dirty="0" smtClean="0"/>
              <a:t> sistemi zayıf ve yaşlı hastalarda </a:t>
            </a:r>
            <a:r>
              <a:rPr lang="tr-TR" dirty="0" err="1" smtClean="0"/>
              <a:t>invazif</a:t>
            </a:r>
            <a:r>
              <a:rPr lang="tr-TR" dirty="0" smtClean="0"/>
              <a:t> şekle dönüşebilir. Bu lezyonlar konumları nedeni ile erken teşhise yatkın oldukları halde semptomların belirmesi ile vulva </a:t>
            </a:r>
            <a:r>
              <a:rPr lang="tr-TR" dirty="0" err="1" smtClean="0"/>
              <a:t>karsinomu</a:t>
            </a:r>
            <a:r>
              <a:rPr lang="tr-TR" dirty="0" smtClean="0"/>
              <a:t> tanısının konması arasındaki süre oldukça uzundur. Nedeni büyük ölçüde hastanın doktora gitmeye isteksizliğinden ya da semptomların önemsenmemesinden kaynaklanmaktadır. </a:t>
            </a:r>
            <a:endParaRPr lang="tr-TR"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457200" y="764704"/>
            <a:ext cx="8229600" cy="5361459"/>
          </a:xfrm>
        </p:spPr>
        <p:txBody>
          <a:bodyPr>
            <a:normAutofit lnSpcReduction="10000"/>
          </a:bodyPr>
          <a:lstStyle/>
          <a:p>
            <a:pPr>
              <a:buNone/>
            </a:pPr>
            <a:r>
              <a:rPr lang="tr-TR" dirty="0" smtClean="0">
                <a:solidFill>
                  <a:srgbClr val="FF0000"/>
                </a:solidFill>
              </a:rPr>
              <a:t>Epidemiyoloji:</a:t>
            </a:r>
          </a:p>
          <a:p>
            <a:pPr>
              <a:buNone/>
            </a:pPr>
            <a:r>
              <a:rPr lang="tr-TR" dirty="0" smtClean="0"/>
              <a:t>Jinekolojik kanserlerin %3-5’ini oluşturur ve 70 </a:t>
            </a:r>
            <a:r>
              <a:rPr lang="tr-TR" dirty="0" err="1" smtClean="0"/>
              <a:t>li</a:t>
            </a:r>
            <a:r>
              <a:rPr lang="tr-TR" dirty="0" smtClean="0"/>
              <a:t> yaşlarda pik yapar. </a:t>
            </a:r>
            <a:r>
              <a:rPr lang="tr-TR" dirty="0" err="1" smtClean="0"/>
              <a:t>Servikal</a:t>
            </a:r>
            <a:r>
              <a:rPr lang="tr-TR" dirty="0" smtClean="0"/>
              <a:t> kanserde olduğu gibi vulvanın </a:t>
            </a:r>
            <a:r>
              <a:rPr lang="tr-TR" dirty="0" err="1" smtClean="0"/>
              <a:t>preinvazif</a:t>
            </a:r>
            <a:r>
              <a:rPr lang="tr-TR" dirty="0" smtClean="0"/>
              <a:t> </a:t>
            </a:r>
            <a:r>
              <a:rPr lang="tr-TR" dirty="0" err="1" smtClean="0"/>
              <a:t>intraepitelyal</a:t>
            </a:r>
            <a:r>
              <a:rPr lang="tr-TR" dirty="0" smtClean="0"/>
              <a:t> </a:t>
            </a:r>
            <a:r>
              <a:rPr lang="tr-TR" dirty="0" err="1" smtClean="0"/>
              <a:t>neoplazisi</a:t>
            </a:r>
            <a:r>
              <a:rPr lang="tr-TR" dirty="0" smtClean="0"/>
              <a:t> yıllar önceden başlayabilir. </a:t>
            </a:r>
            <a:r>
              <a:rPr lang="tr-TR" dirty="0" err="1" smtClean="0"/>
              <a:t>Vulvar</a:t>
            </a:r>
            <a:r>
              <a:rPr lang="tr-TR" dirty="0" smtClean="0"/>
              <a:t> </a:t>
            </a:r>
            <a:r>
              <a:rPr lang="tr-TR" dirty="0" err="1" smtClean="0"/>
              <a:t>intraepitelyal</a:t>
            </a:r>
            <a:r>
              <a:rPr lang="tr-TR" dirty="0" smtClean="0"/>
              <a:t> </a:t>
            </a:r>
            <a:r>
              <a:rPr lang="tr-TR" dirty="0" err="1" smtClean="0"/>
              <a:t>neoplazi</a:t>
            </a:r>
            <a:r>
              <a:rPr lang="tr-TR" dirty="0" smtClean="0"/>
              <a:t>  (VIN), vulvanın </a:t>
            </a:r>
            <a:r>
              <a:rPr lang="tr-TR" dirty="0" err="1" smtClean="0"/>
              <a:t>epitelyal</a:t>
            </a:r>
            <a:r>
              <a:rPr lang="tr-TR" dirty="0" smtClean="0"/>
              <a:t> anormalliklerini tanımlamada kullanılan bir terimdir (VIN I, VIN II, VIN III)</a:t>
            </a:r>
          </a:p>
          <a:p>
            <a:pPr>
              <a:buNone/>
            </a:pPr>
            <a:r>
              <a:rPr lang="tr-TR" dirty="0" smtClean="0"/>
              <a:t>Erken dönemde saptanan anormalliklerin </a:t>
            </a:r>
            <a:r>
              <a:rPr lang="tr-TR" dirty="0" err="1" smtClean="0"/>
              <a:t>invazif</a:t>
            </a:r>
            <a:r>
              <a:rPr lang="tr-TR" dirty="0" smtClean="0"/>
              <a:t> evreye geçmeden tedavi edilmesi ile </a:t>
            </a:r>
            <a:r>
              <a:rPr lang="tr-TR" dirty="0" err="1" smtClean="0"/>
              <a:t>invazif</a:t>
            </a:r>
            <a:r>
              <a:rPr lang="tr-TR" dirty="0" smtClean="0"/>
              <a:t> kanser </a:t>
            </a:r>
            <a:r>
              <a:rPr lang="tr-TR" dirty="0" err="1" smtClean="0"/>
              <a:t>insidansının</a:t>
            </a:r>
            <a:r>
              <a:rPr lang="tr-TR" dirty="0" smtClean="0"/>
              <a:t> artması önlenmektedir. </a:t>
            </a:r>
            <a:endParaRPr lang="tr-TR"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02034"/>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692696"/>
            <a:ext cx="8712968" cy="5760640"/>
          </a:xfrm>
        </p:spPr>
        <p:txBody>
          <a:bodyPr>
            <a:normAutofit fontScale="92500" lnSpcReduction="20000"/>
          </a:bodyPr>
          <a:lstStyle/>
          <a:p>
            <a:pPr>
              <a:buNone/>
            </a:pPr>
            <a:r>
              <a:rPr lang="tr-TR" dirty="0" err="1" smtClean="0">
                <a:solidFill>
                  <a:srgbClr val="FF0000"/>
                </a:solidFill>
              </a:rPr>
              <a:t>Etyolojisi</a:t>
            </a:r>
            <a:r>
              <a:rPr lang="tr-TR" dirty="0" smtClean="0">
                <a:solidFill>
                  <a:srgbClr val="FF0000"/>
                </a:solidFill>
              </a:rPr>
              <a:t> ve risk faktörleri:</a:t>
            </a:r>
          </a:p>
          <a:p>
            <a:pPr>
              <a:buNone/>
            </a:pPr>
            <a:r>
              <a:rPr lang="tr-TR" dirty="0" smtClean="0"/>
              <a:t>Spesifik bir etiyolojik faktör saptanmamıştır.</a:t>
            </a:r>
          </a:p>
          <a:p>
            <a:pPr>
              <a:buNone/>
            </a:pPr>
            <a:r>
              <a:rPr lang="tr-TR" dirty="0" smtClean="0"/>
              <a:t>Risk faktörleri;</a:t>
            </a:r>
          </a:p>
          <a:p>
            <a:pPr>
              <a:buNone/>
            </a:pPr>
            <a:r>
              <a:rPr lang="tr-TR" dirty="0" smtClean="0"/>
              <a:t>* 60 yaş üstünde olmak</a:t>
            </a:r>
          </a:p>
          <a:p>
            <a:pPr>
              <a:buNone/>
            </a:pPr>
            <a:r>
              <a:rPr lang="tr-TR" dirty="0" smtClean="0"/>
              <a:t>* Kronik vulva </a:t>
            </a:r>
            <a:r>
              <a:rPr lang="tr-TR" dirty="0" err="1" smtClean="0"/>
              <a:t>distrofisi</a:t>
            </a:r>
            <a:r>
              <a:rPr lang="tr-TR" dirty="0" smtClean="0"/>
              <a:t> (menopozda kronik östrojen eksikliğine bağlı)</a:t>
            </a:r>
          </a:p>
          <a:p>
            <a:pPr>
              <a:buNone/>
            </a:pPr>
            <a:r>
              <a:rPr lang="tr-TR" dirty="0" smtClean="0"/>
              <a:t>* Kronik </a:t>
            </a:r>
            <a:r>
              <a:rPr lang="tr-TR" dirty="0" err="1" smtClean="0"/>
              <a:t>puriritis</a:t>
            </a:r>
            <a:r>
              <a:rPr lang="tr-TR" dirty="0" smtClean="0"/>
              <a:t> ya da tahriş </a:t>
            </a:r>
          </a:p>
          <a:p>
            <a:pPr>
              <a:buNone/>
            </a:pPr>
            <a:r>
              <a:rPr lang="tr-TR" dirty="0" smtClean="0"/>
              <a:t>* CYBH (HPV tip 16 </a:t>
            </a:r>
            <a:r>
              <a:rPr lang="tr-TR" dirty="0" err="1" smtClean="0"/>
              <a:t>nın</a:t>
            </a:r>
            <a:r>
              <a:rPr lang="tr-TR" dirty="0" smtClean="0"/>
              <a:t> neden olduğu </a:t>
            </a:r>
            <a:r>
              <a:rPr lang="tr-TR" dirty="0" err="1" smtClean="0"/>
              <a:t>genital</a:t>
            </a:r>
            <a:r>
              <a:rPr lang="tr-TR" dirty="0" smtClean="0"/>
              <a:t> siğiller  </a:t>
            </a:r>
            <a:r>
              <a:rPr lang="tr-TR" dirty="0" err="1" smtClean="0"/>
              <a:t>HSVtip</a:t>
            </a:r>
            <a:r>
              <a:rPr lang="tr-TR" dirty="0" smtClean="0"/>
              <a:t> 2)</a:t>
            </a:r>
          </a:p>
          <a:p>
            <a:pPr>
              <a:buNone/>
            </a:pPr>
            <a:r>
              <a:rPr lang="tr-TR" dirty="0" smtClean="0"/>
              <a:t>* Sigara</a:t>
            </a:r>
          </a:p>
          <a:p>
            <a:pPr>
              <a:buNone/>
            </a:pPr>
            <a:r>
              <a:rPr lang="tr-TR" dirty="0" smtClean="0"/>
              <a:t>* Çok eşli cinsel yaşama (CYBH)</a:t>
            </a:r>
          </a:p>
          <a:p>
            <a:pPr>
              <a:buNone/>
            </a:pPr>
            <a:r>
              <a:rPr lang="tr-TR" dirty="0" smtClean="0"/>
              <a:t>* </a:t>
            </a:r>
            <a:r>
              <a:rPr lang="tr-TR" dirty="0" err="1" smtClean="0"/>
              <a:t>İmmunosupresyon</a:t>
            </a:r>
            <a:r>
              <a:rPr lang="tr-TR" dirty="0" smtClean="0"/>
              <a:t>  </a:t>
            </a:r>
            <a:endParaRPr lang="tr-TR"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251520" y="764704"/>
            <a:ext cx="8568952" cy="5616624"/>
          </a:xfrm>
        </p:spPr>
        <p:txBody>
          <a:bodyPr/>
          <a:lstStyle/>
          <a:p>
            <a:pPr>
              <a:buNone/>
            </a:pPr>
            <a:r>
              <a:rPr lang="tr-TR" dirty="0" smtClean="0">
                <a:solidFill>
                  <a:srgbClr val="FF0000"/>
                </a:solidFill>
              </a:rPr>
              <a:t>Önleme ve Tarama:</a:t>
            </a:r>
          </a:p>
          <a:p>
            <a:pPr>
              <a:buNone/>
            </a:pPr>
            <a:r>
              <a:rPr lang="tr-TR" dirty="0" smtClean="0"/>
              <a:t>Tarama, riskli gruplarda </a:t>
            </a:r>
            <a:r>
              <a:rPr lang="tr-TR" dirty="0" err="1" smtClean="0"/>
              <a:t>pap</a:t>
            </a:r>
            <a:r>
              <a:rPr lang="tr-TR" dirty="0" smtClean="0"/>
              <a:t> test ve dikkatli vulva muayenesi ile yapılır. Hemşire riskli ve yaşlı kadınları HPV den sakınmaları, sigara içmemeleri, düzenli muayeneye gelmeleri ve kendi kendine vulva muayenesi (KKVM) yapmaları konusunda eğitmelidir. </a:t>
            </a:r>
            <a:endParaRPr lang="tr-TR"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457200" y="908720"/>
            <a:ext cx="8229600" cy="5217443"/>
          </a:xfrm>
        </p:spPr>
        <p:txBody>
          <a:bodyPr/>
          <a:lstStyle/>
          <a:p>
            <a:pPr>
              <a:buNone/>
            </a:pPr>
            <a:r>
              <a:rPr lang="tr-TR" sz="2800" b="1" dirty="0" smtClean="0">
                <a:solidFill>
                  <a:srgbClr val="FF0000"/>
                </a:solidFill>
              </a:rPr>
              <a:t>Kendi Kendine Vulva Muayenesi (KKVM)</a:t>
            </a:r>
          </a:p>
          <a:p>
            <a:r>
              <a:rPr lang="tr-TR" dirty="0" smtClean="0">
                <a:latin typeface="Comic Sans MS" pitchFamily="66" charset="0"/>
              </a:rPr>
              <a:t> Her kadın kendini en rahat hissettiği şekilde bu muayeneyi yapabilir. </a:t>
            </a:r>
            <a:r>
              <a:rPr lang="tr-TR" b="1" dirty="0" smtClean="0">
                <a:latin typeface="Comic Sans MS" pitchFamily="66" charset="0"/>
              </a:rPr>
              <a:t>Amaç</a:t>
            </a:r>
            <a:r>
              <a:rPr lang="tr-TR" dirty="0" smtClean="0">
                <a:latin typeface="Comic Sans MS" pitchFamily="66" charset="0"/>
              </a:rPr>
              <a:t>, bölgede ele gelmesi muhtemel kitleleri saptamak, bir ayna yardımıyla da bölge cildindeki değişiklikleri </a:t>
            </a:r>
            <a:r>
              <a:rPr lang="tr-TR" dirty="0" err="1" smtClean="0">
                <a:latin typeface="Comic Sans MS" pitchFamily="66" charset="0"/>
              </a:rPr>
              <a:t>farketmeye</a:t>
            </a:r>
            <a:r>
              <a:rPr lang="tr-TR" dirty="0" smtClean="0">
                <a:latin typeface="Comic Sans MS" pitchFamily="66" charset="0"/>
              </a:rPr>
              <a:t> çalışmaktır. </a:t>
            </a:r>
            <a:endParaRPr lang="tr-TR" dirty="0" smtClean="0"/>
          </a:p>
          <a:p>
            <a:endParaRPr lang="tr-TR"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74042"/>
          </a:xfrm>
        </p:spPr>
        <p:txBody>
          <a:bodyPr>
            <a:normAutofit fontScale="90000"/>
          </a:bodyPr>
          <a:lstStyle/>
          <a:p>
            <a:r>
              <a:rPr lang="tr-TR" dirty="0" smtClean="0">
                <a:solidFill>
                  <a:srgbClr val="FF0000"/>
                </a:solidFill>
              </a:rPr>
              <a:t>VULVA KANSERİ</a:t>
            </a:r>
            <a:endParaRPr lang="tr-TR" dirty="0"/>
          </a:p>
        </p:txBody>
      </p:sp>
      <p:sp>
        <p:nvSpPr>
          <p:cNvPr id="3" name="2 İçerik Yer Tutucusu"/>
          <p:cNvSpPr>
            <a:spLocks noGrp="1"/>
          </p:cNvSpPr>
          <p:nvPr>
            <p:ph idx="1"/>
          </p:nvPr>
        </p:nvSpPr>
        <p:spPr>
          <a:xfrm>
            <a:off x="457200" y="764704"/>
            <a:ext cx="8229600" cy="5361459"/>
          </a:xfrm>
        </p:spPr>
        <p:txBody>
          <a:bodyPr>
            <a:normAutofit fontScale="92500" lnSpcReduction="10000"/>
          </a:bodyPr>
          <a:lstStyle/>
          <a:p>
            <a:pPr>
              <a:buNone/>
            </a:pPr>
            <a:r>
              <a:rPr lang="tr-TR" dirty="0" smtClean="0"/>
              <a:t>KKVM NASIL YAPILIR?</a:t>
            </a:r>
          </a:p>
          <a:p>
            <a:endParaRPr lang="tr-TR" dirty="0" smtClean="0"/>
          </a:p>
          <a:p>
            <a:r>
              <a:rPr lang="tr-TR" dirty="0" smtClean="0"/>
              <a:t>Vulva bir ayna aracılığıyla kolaylıkla muayene edilebilir. </a:t>
            </a:r>
          </a:p>
          <a:p>
            <a:r>
              <a:rPr lang="tr-TR" dirty="0" smtClean="0"/>
              <a:t>Vulva önce </a:t>
            </a:r>
            <a:r>
              <a:rPr lang="tr-TR" dirty="0" err="1" smtClean="0"/>
              <a:t>inspeksiyonla</a:t>
            </a:r>
            <a:r>
              <a:rPr lang="tr-TR" dirty="0" smtClean="0"/>
              <a:t> </a:t>
            </a:r>
            <a:r>
              <a:rPr lang="tr-TR" dirty="0" err="1" smtClean="0"/>
              <a:t>herhengi</a:t>
            </a:r>
            <a:r>
              <a:rPr lang="tr-TR" dirty="0" smtClean="0"/>
              <a:t> bir asimetri ya da lezyon açısından kontrol edilir. </a:t>
            </a:r>
          </a:p>
          <a:p>
            <a:r>
              <a:rPr lang="tr-TR" dirty="0" smtClean="0"/>
              <a:t>Parmaklar ile </a:t>
            </a:r>
            <a:r>
              <a:rPr lang="tr-TR" dirty="0" err="1" smtClean="0"/>
              <a:t>labia</a:t>
            </a:r>
            <a:r>
              <a:rPr lang="tr-TR" dirty="0" smtClean="0"/>
              <a:t> minörler ayrılarak klitoris, </a:t>
            </a:r>
            <a:r>
              <a:rPr lang="tr-TR" dirty="0" err="1" smtClean="0"/>
              <a:t>üriner</a:t>
            </a:r>
            <a:r>
              <a:rPr lang="tr-TR" dirty="0" smtClean="0"/>
              <a:t> </a:t>
            </a:r>
            <a:r>
              <a:rPr lang="tr-TR" dirty="0" err="1" smtClean="0"/>
              <a:t>meatus</a:t>
            </a:r>
            <a:r>
              <a:rPr lang="tr-TR" dirty="0" smtClean="0"/>
              <a:t>, vajina ve vajina ile anüs arasındaki cilt kontrol edilir. </a:t>
            </a:r>
          </a:p>
          <a:p>
            <a:r>
              <a:rPr lang="tr-TR" dirty="0" smtClean="0"/>
              <a:t>Vulva bölgesi tümüyle herhangi bir sertlik ya da kitle açısından </a:t>
            </a:r>
            <a:r>
              <a:rPr lang="tr-TR" dirty="0" err="1" smtClean="0"/>
              <a:t>palpe</a:t>
            </a:r>
            <a:r>
              <a:rPr lang="tr-TR" dirty="0" smtClean="0"/>
              <a:t> edilir. </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1194</TotalTime>
  <Words>7456</Words>
  <Application>Microsoft Office PowerPoint</Application>
  <PresentationFormat>Ekran Gösterisi (4:3)</PresentationFormat>
  <Paragraphs>536</Paragraphs>
  <Slides>127</Slides>
  <Notes>0</Notes>
  <HiddenSlides>0</HiddenSlides>
  <MMClips>0</MMClips>
  <ScaleCrop>false</ScaleCrop>
  <HeadingPairs>
    <vt:vector size="4" baseType="variant">
      <vt:variant>
        <vt:lpstr>Tema</vt:lpstr>
      </vt:variant>
      <vt:variant>
        <vt:i4>1</vt:i4>
      </vt:variant>
      <vt:variant>
        <vt:lpstr>Slayt Başlıkları</vt:lpstr>
      </vt:variant>
      <vt:variant>
        <vt:i4>127</vt:i4>
      </vt:variant>
    </vt:vector>
  </HeadingPairs>
  <TitlesOfParts>
    <vt:vector size="128" baseType="lpstr">
      <vt:lpstr>Ofis Teması</vt:lpstr>
      <vt:lpstr>      JİNEKOLOJİK KANSERLER</vt:lpstr>
      <vt:lpstr>SERVİKAL KANSER</vt:lpstr>
      <vt:lpstr>Slayt 3</vt:lpstr>
      <vt:lpstr>Slayt 4</vt:lpstr>
      <vt:lpstr>Slayt 5</vt:lpstr>
      <vt:lpstr>Slayt 6</vt:lpstr>
      <vt:lpstr>          HPV 16 ve 18 tüm servikal  kanserlerin yaklaşık                                                    2/3’ünden sorumludur.          </vt:lpstr>
      <vt:lpstr>Slayt 8</vt:lpstr>
      <vt:lpstr>Slayt 9</vt:lpstr>
      <vt:lpstr>Slayt 10</vt:lpstr>
      <vt:lpstr>Slayt 11</vt:lpstr>
      <vt:lpstr>Slayt 12</vt:lpstr>
      <vt:lpstr>Slayt 13</vt:lpstr>
      <vt:lpstr>PREİNVAZİV SERVİKAL KANSER</vt:lpstr>
      <vt:lpstr>Preinvaziv Servikal Kanser</vt:lpstr>
      <vt:lpstr>Slayt 16</vt:lpstr>
      <vt:lpstr>Slayt 17</vt:lpstr>
      <vt:lpstr>Preinvaziv Servikal Kanser</vt:lpstr>
      <vt:lpstr>Preinvaziv Servikal Kanser</vt:lpstr>
      <vt:lpstr>Preinvaziv Servikal Kanser</vt:lpstr>
      <vt:lpstr>Preinvaziv Servikal Kanser</vt:lpstr>
      <vt:lpstr>İNVAZİF SERVİKAL KANSER</vt:lpstr>
      <vt:lpstr>İnvazif Servikal Kanser</vt:lpstr>
      <vt:lpstr>İnvazif Servikal Kanser</vt:lpstr>
      <vt:lpstr>Slayt 25</vt:lpstr>
      <vt:lpstr>Slayt 26</vt:lpstr>
      <vt:lpstr>Slayt 27</vt:lpstr>
      <vt:lpstr>Slayt 28</vt:lpstr>
      <vt:lpstr>Slayt 29</vt:lpstr>
      <vt:lpstr>Slayt 30</vt:lpstr>
      <vt:lpstr>TEKRARLAYAN YA DA İNATÇI SERVİKAL CA</vt:lpstr>
      <vt:lpstr>Slayt 32</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Slayt 45</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ENDOMETRİAL  KANSER</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OVER KANSERİ</vt:lpstr>
      <vt:lpstr>VULVA KANSERİ</vt:lpstr>
      <vt:lpstr>VULVA KANSERİ</vt:lpstr>
      <vt:lpstr>VULVA KANSERİ</vt:lpstr>
      <vt:lpstr>VULVA KANSERİ</vt:lpstr>
      <vt:lpstr>VULVA KANSERİ</vt:lpstr>
      <vt:lpstr>VULVA KANSERİ</vt:lpstr>
      <vt:lpstr>VULVA KANSERİ</vt:lpstr>
      <vt:lpstr>VULVA KANSERİ</vt:lpstr>
      <vt:lpstr>VULVA KANSERİ</vt:lpstr>
      <vt:lpstr>VULVA KANSERİ</vt:lpstr>
      <vt:lpstr>VULVA KANSERİ</vt:lpstr>
      <vt:lpstr>VULVA KANSERİ</vt:lpstr>
      <vt:lpstr>VULVA KANSERİ</vt:lpstr>
      <vt:lpstr>VULVA KANSERİ</vt:lpstr>
      <vt:lpstr>VULVA KANSERİ</vt:lpstr>
      <vt:lpstr>VULVA KANSERİ</vt:lpstr>
      <vt:lpstr>VULVA KANSERİ</vt:lpstr>
      <vt:lpstr>VULVA KANSERİ</vt:lpstr>
      <vt:lpstr>VAJİNA KANSERİ</vt:lpstr>
      <vt:lpstr>VAJİNA KANSERİ</vt:lpstr>
      <vt:lpstr>VAJİNA KANSERİ</vt:lpstr>
      <vt:lpstr>VAJİNA KANSERİ</vt:lpstr>
      <vt:lpstr>VAJİNA KANSERİ</vt:lpstr>
      <vt:lpstr>VAJİNA KANSERİ</vt:lpstr>
      <vt:lpstr>VAJİNA KANSERİ</vt:lpstr>
      <vt:lpstr>VAJİNA KANSERİ</vt:lpstr>
      <vt:lpstr>VAJİNA KANSERİ</vt:lpstr>
      <vt:lpstr>VAJİNA KANSERİ</vt:lpstr>
      <vt:lpstr>VAJİNA KANSERİ</vt:lpstr>
      <vt:lpstr>VAJİNA KANSERİ</vt:lpstr>
      <vt:lpstr>VAJİNA KANSERİ</vt:lpstr>
      <vt:lpstr>VAJİNA KANSERİ</vt:lpstr>
      <vt:lpstr>VAJİNA KANSERİ</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JİNEKOLOJİK KANSERLER</dc:title>
  <dc:creator>LENOVO</dc:creator>
  <cp:lastModifiedBy>funda</cp:lastModifiedBy>
  <cp:revision>210</cp:revision>
  <dcterms:created xsi:type="dcterms:W3CDTF">2013-07-11T11:02:33Z</dcterms:created>
  <dcterms:modified xsi:type="dcterms:W3CDTF">2017-04-28T06:57:05Z</dcterms:modified>
</cp:coreProperties>
</file>