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7" r:id="rId4"/>
    <p:sldId id="268" r:id="rId5"/>
    <p:sldId id="269" r:id="rId6"/>
    <p:sldId id="270" r:id="rId7"/>
    <p:sldId id="271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Урок </a:t>
            </a:r>
            <a:r>
              <a:rPr lang="ru-RU" dirty="0"/>
              <a:t>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20237-FE3E-474A-96B0-E1C90883A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ru-RU" dirty="0"/>
              <a:t>ИК 7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D42E0-A503-4A0D-B561-D8B4545F2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5217"/>
            <a:ext cx="9601200" cy="5261113"/>
          </a:xfrm>
        </p:spPr>
        <p:txBody>
          <a:bodyPr>
            <a:normAutofit/>
          </a:bodyPr>
          <a:lstStyle/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r>
              <a:rPr lang="ru-RU" dirty="0" err="1"/>
              <a:t>Предцентровая</a:t>
            </a:r>
            <a:r>
              <a:rPr lang="ru-RU" dirty="0"/>
              <a:t> часть ― ровный средний тон </a:t>
            </a:r>
          </a:p>
          <a:p>
            <a:r>
              <a:rPr lang="ru-RU" dirty="0"/>
              <a:t>Центр - интенсивное повышение тона, гласный центра заканчивается смычкой голосовых связок</a:t>
            </a:r>
          </a:p>
          <a:p>
            <a:r>
              <a:rPr lang="ru-RU" dirty="0"/>
              <a:t> </a:t>
            </a:r>
            <a:r>
              <a:rPr lang="ru-RU" dirty="0" err="1"/>
              <a:t>Постцентровая</a:t>
            </a:r>
            <a:r>
              <a:rPr lang="ru-RU" dirty="0"/>
              <a:t> часть ― ровный низкий тон</a:t>
            </a:r>
          </a:p>
          <a:p>
            <a:pPr algn="just"/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3933B63-E8A9-4DEF-B340-02226C34469B}"/>
              </a:ext>
            </a:extLst>
          </p:cNvPr>
          <p:cNvCxnSpPr/>
          <p:nvPr/>
        </p:nvCxnSpPr>
        <p:spPr>
          <a:xfrm>
            <a:off x="1908313" y="2773017"/>
            <a:ext cx="208059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711614-114F-4D31-BD88-E123CBD6D183}"/>
              </a:ext>
            </a:extLst>
          </p:cNvPr>
          <p:cNvCxnSpPr>
            <a:cxnSpLocks/>
          </p:cNvCxnSpPr>
          <p:nvPr/>
        </p:nvCxnSpPr>
        <p:spPr>
          <a:xfrm flipH="1">
            <a:off x="4373218" y="1697933"/>
            <a:ext cx="596348" cy="10750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B4169B2-1F28-49B8-9AC3-4481A73C1A3D}"/>
              </a:ext>
            </a:extLst>
          </p:cNvPr>
          <p:cNvCxnSpPr/>
          <p:nvPr/>
        </p:nvCxnSpPr>
        <p:spPr>
          <a:xfrm>
            <a:off x="5592418" y="3558208"/>
            <a:ext cx="204083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3452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2BF5E-BFB7-4030-B076-079501561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33671"/>
            <a:ext cx="9601200" cy="4833730"/>
          </a:xfrm>
        </p:spPr>
        <p:txBody>
          <a:bodyPr/>
          <a:lstStyle/>
          <a:p>
            <a:r>
              <a:rPr lang="ru-RU" dirty="0"/>
              <a:t>ИК-7 употребляется в предложениях с местоименными словами (центр ИК-7 приходится на местоименное слово) для выражения отрицательной оценки 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Как</a:t>
            </a:r>
            <a:r>
              <a:rPr lang="ru-RU" b="1" dirty="0"/>
              <a:t>о</a:t>
            </a:r>
            <a:r>
              <a:rPr lang="ru-RU" dirty="0"/>
              <a:t>й он музыкант! (не музыкант)</a:t>
            </a:r>
          </a:p>
          <a:p>
            <a:pPr marL="0" indent="0">
              <a:buNone/>
            </a:pPr>
            <a:r>
              <a:rPr lang="ru-RU" dirty="0"/>
              <a:t>	Да гд</a:t>
            </a:r>
            <a:r>
              <a:rPr lang="ru-RU" b="1" dirty="0"/>
              <a:t>е</a:t>
            </a:r>
            <a:r>
              <a:rPr lang="ru-RU" dirty="0"/>
              <a:t> ему! (он не смог)</a:t>
            </a:r>
          </a:p>
          <a:p>
            <a:pPr marL="0" indent="0">
              <a:buNone/>
            </a:pPr>
            <a:r>
              <a:rPr lang="ru-RU" dirty="0"/>
              <a:t>	Да как</a:t>
            </a:r>
            <a:r>
              <a:rPr lang="ru-RU" b="1" dirty="0"/>
              <a:t>о</a:t>
            </a:r>
            <a:r>
              <a:rPr lang="ru-RU" dirty="0"/>
              <a:t>й это отдых! (плохой отдых)</a:t>
            </a:r>
          </a:p>
          <a:p>
            <a:pPr marL="0" indent="0">
              <a:buNone/>
            </a:pPr>
            <a:r>
              <a:rPr lang="ru-RU" dirty="0"/>
              <a:t>	Да куда он ездил! (он не ездил)</a:t>
            </a:r>
          </a:p>
          <a:p>
            <a:pPr marL="0" indent="0">
              <a:buNone/>
            </a:pPr>
            <a:r>
              <a:rPr lang="ru-RU" dirty="0"/>
              <a:t>	Да какой он отличник! (он не отличник)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780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823BF-66B2-4591-93C6-10258CD65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96348"/>
            <a:ext cx="9601200" cy="5271052"/>
          </a:xfrm>
        </p:spPr>
        <p:txBody>
          <a:bodyPr/>
          <a:lstStyle/>
          <a:p>
            <a:r>
              <a:rPr lang="ru-RU" dirty="0"/>
              <a:t>Важно уметь различать вопрос и отрицание, несогласие, невозможность в предложениях с местоименными словами</a:t>
            </a:r>
          </a:p>
          <a:p>
            <a:pPr marL="0" indent="0">
              <a:buNone/>
            </a:pPr>
            <a:r>
              <a:rPr lang="ru-RU" dirty="0"/>
              <a:t>Пример: 	</a:t>
            </a:r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i="1" dirty="0" err="1"/>
              <a:t>Когд</a:t>
            </a:r>
            <a:r>
              <a:rPr lang="ru-RU" b="1" i="1" dirty="0" err="1"/>
              <a:t>á</a:t>
            </a:r>
            <a:r>
              <a:rPr lang="ru-RU" b="1" i="1" dirty="0"/>
              <a:t> </a:t>
            </a:r>
            <a:r>
              <a:rPr lang="ru-RU" i="1" dirty="0"/>
              <a:t>это было? (ИК-2) (вопрос)</a:t>
            </a:r>
          </a:p>
          <a:p>
            <a:pPr marL="0" indent="0">
              <a:buNone/>
            </a:pPr>
            <a:r>
              <a:rPr lang="ru-RU" i="1" dirty="0"/>
              <a:t> </a:t>
            </a:r>
            <a:r>
              <a:rPr lang="ru-RU" dirty="0"/>
              <a:t>	</a:t>
            </a:r>
            <a:r>
              <a:rPr lang="ru-RU" i="1" dirty="0" err="1"/>
              <a:t>Когд</a:t>
            </a:r>
            <a:r>
              <a:rPr lang="ru-RU" b="1" i="1" dirty="0" err="1"/>
              <a:t>á</a:t>
            </a:r>
            <a:r>
              <a:rPr lang="ru-RU" b="1" i="1" dirty="0"/>
              <a:t> </a:t>
            </a:r>
            <a:r>
              <a:rPr lang="ru-RU" i="1" dirty="0"/>
              <a:t>это было! (ИК-7) (этого не было)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i="1" dirty="0" err="1"/>
              <a:t>Куд</a:t>
            </a:r>
            <a:r>
              <a:rPr lang="ru-RU" b="1" i="1" dirty="0" err="1"/>
              <a:t>á</a:t>
            </a:r>
            <a:r>
              <a:rPr lang="ru-RU" b="1" i="1" dirty="0"/>
              <a:t> </a:t>
            </a:r>
            <a:r>
              <a:rPr lang="ru-RU" i="1" dirty="0"/>
              <a:t>ему </a:t>
            </a:r>
            <a:r>
              <a:rPr lang="ru-RU" b="1" i="1" dirty="0" err="1"/>
              <a:t>é</a:t>
            </a:r>
            <a:r>
              <a:rPr lang="ru-RU" i="1" dirty="0" err="1"/>
              <a:t>хать</a:t>
            </a:r>
            <a:r>
              <a:rPr lang="ru-RU" i="1" dirty="0"/>
              <a:t>? (ИК-2) (вопрос)</a:t>
            </a:r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i="1" dirty="0" err="1"/>
              <a:t>Куд</a:t>
            </a:r>
            <a:r>
              <a:rPr lang="ru-RU" b="1" i="1" dirty="0" err="1"/>
              <a:t>á</a:t>
            </a:r>
            <a:r>
              <a:rPr lang="ru-RU" b="1" i="1" dirty="0"/>
              <a:t> </a:t>
            </a:r>
            <a:r>
              <a:rPr lang="ru-RU" i="1" dirty="0"/>
              <a:t>ему </a:t>
            </a:r>
            <a:r>
              <a:rPr lang="ru-RU" b="1" i="1" dirty="0" err="1"/>
              <a:t>é</a:t>
            </a:r>
            <a:r>
              <a:rPr lang="ru-RU" i="1" dirty="0" err="1"/>
              <a:t>хать</a:t>
            </a:r>
            <a:r>
              <a:rPr lang="ru-RU" i="1" dirty="0"/>
              <a:t>! (ИК-7) (он не сможет поехать)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Гд</a:t>
            </a:r>
            <a:r>
              <a:rPr lang="ru-RU" b="1" i="1" dirty="0"/>
              <a:t>е</a:t>
            </a:r>
            <a:r>
              <a:rPr lang="ru-RU" i="1" dirty="0"/>
              <a:t> он </a:t>
            </a:r>
            <a:r>
              <a:rPr lang="ru-RU" i="1" dirty="0" err="1"/>
              <a:t>отдыхáл</a:t>
            </a:r>
            <a:r>
              <a:rPr lang="ru-RU" i="1" dirty="0"/>
              <a:t>? (ИК-2) (вопрос)</a:t>
            </a:r>
          </a:p>
          <a:p>
            <a:pPr marL="0" indent="0">
              <a:buNone/>
            </a:pPr>
            <a:r>
              <a:rPr lang="ru-RU" i="1" dirty="0"/>
              <a:t> </a:t>
            </a:r>
            <a:r>
              <a:rPr lang="ru-RU" dirty="0"/>
              <a:t>	</a:t>
            </a:r>
            <a:r>
              <a:rPr lang="ru-RU" i="1" dirty="0"/>
              <a:t>Гд</a:t>
            </a:r>
            <a:r>
              <a:rPr lang="ru-RU" b="1" i="1" dirty="0"/>
              <a:t>е</a:t>
            </a:r>
            <a:r>
              <a:rPr lang="ru-RU" i="1" dirty="0"/>
              <a:t> он </a:t>
            </a:r>
            <a:r>
              <a:rPr lang="ru-RU" i="1" dirty="0" err="1"/>
              <a:t>отдыхáл</a:t>
            </a:r>
            <a:r>
              <a:rPr lang="ru-RU" i="1" dirty="0"/>
              <a:t>! (ИК-7) (он не отдыхал, а делал что-то другое очень 	интенсивно)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231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91A65-4F11-4F90-A21A-6B7B15A62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38470"/>
            <a:ext cx="9601200" cy="4528930"/>
          </a:xfrm>
        </p:spPr>
        <p:txBody>
          <a:bodyPr/>
          <a:lstStyle/>
          <a:p>
            <a:r>
              <a:rPr lang="ru-RU" dirty="0"/>
              <a:t>ИК-7 употребляется для выражения экспрессивного отрицания в предложениях без местоименных слов.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i="1" dirty="0"/>
              <a:t>	Интер</a:t>
            </a:r>
            <a:r>
              <a:rPr lang="en-US" b="1" i="1" dirty="0"/>
              <a:t>é</a:t>
            </a:r>
            <a:r>
              <a:rPr lang="ru-RU" i="1" dirty="0" err="1"/>
              <a:t>сный</a:t>
            </a:r>
            <a:r>
              <a:rPr lang="ru-RU" i="1" dirty="0"/>
              <a:t> он всё-так</a:t>
            </a:r>
            <a:r>
              <a:rPr lang="en-US" i="1" dirty="0"/>
              <a:t>ú </a:t>
            </a:r>
            <a:r>
              <a:rPr lang="ru-RU" i="1" dirty="0" err="1"/>
              <a:t>челов</a:t>
            </a:r>
            <a:r>
              <a:rPr lang="en-US" i="1" dirty="0"/>
              <a:t>é</a:t>
            </a:r>
            <a:r>
              <a:rPr lang="ru-RU" i="1" dirty="0"/>
              <a:t>к! (переносное значение)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Хорош</a:t>
            </a:r>
            <a:r>
              <a:rPr lang="en-US" b="1" i="1" dirty="0"/>
              <a:t>ó </a:t>
            </a:r>
            <a:r>
              <a:rPr lang="ru-RU" i="1" dirty="0"/>
              <a:t>ты </a:t>
            </a:r>
            <a:r>
              <a:rPr lang="ru-RU" i="1" dirty="0" err="1"/>
              <a:t>поступ</a:t>
            </a:r>
            <a:r>
              <a:rPr lang="en-US" i="1" dirty="0"/>
              <a:t>ú</a:t>
            </a:r>
            <a:r>
              <a:rPr lang="ru-RU" i="1" dirty="0"/>
              <a:t>л! (переносное значение)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В</a:t>
            </a:r>
            <a:r>
              <a:rPr lang="en-US" b="1" i="1" dirty="0"/>
              <a:t>é</a:t>
            </a:r>
            <a:r>
              <a:rPr lang="ru-RU" i="1" dirty="0"/>
              <a:t>село у вас тут! (переносное значение)</a:t>
            </a:r>
          </a:p>
          <a:p>
            <a:pPr marL="0" indent="0">
              <a:buNone/>
            </a:pPr>
            <a:r>
              <a:rPr lang="ru-RU" i="1" dirty="0"/>
              <a:t>	Не отд</a:t>
            </a:r>
            <a:r>
              <a:rPr lang="ru-RU" b="1" i="1" dirty="0"/>
              <a:t>ы</a:t>
            </a:r>
            <a:r>
              <a:rPr lang="ru-RU" i="1" dirty="0"/>
              <a:t>х, а мал</a:t>
            </a:r>
            <a:r>
              <a:rPr lang="ru-RU" b="1" i="1" dirty="0"/>
              <a:t>и</a:t>
            </a:r>
            <a:r>
              <a:rPr lang="ru-RU" i="1" dirty="0"/>
              <a:t>на! (переносное значение)</a:t>
            </a:r>
          </a:p>
          <a:p>
            <a:pPr marL="0" indent="0">
              <a:buNone/>
            </a:pPr>
            <a:r>
              <a:rPr lang="ru-RU" i="1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956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61F8F-CCD8-44D9-90DA-D26C9DCD0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96349"/>
            <a:ext cx="9601200" cy="553940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ИК-7 употребляется при подчеркивании оценки с местоименными словами (центр не на местоименном слове)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Как у вас в</a:t>
            </a:r>
            <a:r>
              <a:rPr lang="ru-RU" b="1" dirty="0"/>
              <a:t>е</a:t>
            </a:r>
            <a:r>
              <a:rPr lang="ru-RU" dirty="0"/>
              <a:t>село! (ИК-7) (очень весело)</a:t>
            </a:r>
          </a:p>
          <a:p>
            <a:pPr marL="0" indent="0">
              <a:buNone/>
            </a:pPr>
            <a:r>
              <a:rPr lang="ru-RU" dirty="0"/>
              <a:t>	К</a:t>
            </a:r>
            <a:r>
              <a:rPr lang="ru-RU" b="1" dirty="0"/>
              <a:t>а</a:t>
            </a:r>
            <a:r>
              <a:rPr lang="ru-RU" dirty="0"/>
              <a:t>к у вас весело! (ИК-7) (не весело)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	Какая она крас</a:t>
            </a:r>
            <a:r>
              <a:rPr lang="ru-RU" b="1" dirty="0"/>
              <a:t>и</a:t>
            </a:r>
            <a:r>
              <a:rPr lang="ru-RU" dirty="0"/>
              <a:t>вая! (ИК-7) (очень красивая)</a:t>
            </a:r>
          </a:p>
          <a:p>
            <a:pPr marL="0" indent="0">
              <a:buNone/>
            </a:pPr>
            <a:r>
              <a:rPr lang="ru-RU" dirty="0"/>
              <a:t>	Как</a:t>
            </a:r>
            <a:r>
              <a:rPr lang="ru-RU" b="1" dirty="0"/>
              <a:t>а</a:t>
            </a:r>
            <a:r>
              <a:rPr lang="ru-RU" dirty="0"/>
              <a:t>я она красивая! (ИК-7) (не красивая, … 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	Какой он сильный! (ИК-7) (очень сильный)</a:t>
            </a:r>
          </a:p>
          <a:p>
            <a:pPr marL="0" indent="0">
              <a:buNone/>
            </a:pPr>
            <a:r>
              <a:rPr lang="ru-RU" dirty="0"/>
              <a:t>	Какой он сильный! (ИК-7) (не сильный, …)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916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61F8F-CCD8-44D9-90DA-D26C9DCD0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702365"/>
            <a:ext cx="9601200" cy="62550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 Сравните!!!</a:t>
            </a:r>
          </a:p>
          <a:p>
            <a:pPr marL="0" indent="0">
              <a:buNone/>
            </a:pPr>
            <a:r>
              <a:rPr lang="ru-RU" dirty="0"/>
              <a:t>	- На улице холодно? (ИК-3)</a:t>
            </a:r>
          </a:p>
          <a:p>
            <a:pPr marL="0" indent="0">
              <a:buNone/>
            </a:pPr>
            <a:r>
              <a:rPr lang="ru-RU" dirty="0"/>
              <a:t>	-Да, холодно. (ИК-1)</a:t>
            </a:r>
          </a:p>
          <a:p>
            <a:pPr marL="0" indent="0">
              <a:buNone/>
            </a:pP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dirty="0"/>
              <a:t>	Х</a:t>
            </a:r>
            <a:r>
              <a:rPr lang="ru-RU" b="1" dirty="0"/>
              <a:t>о</a:t>
            </a:r>
            <a:r>
              <a:rPr lang="ru-RU" dirty="0"/>
              <a:t>лодно на улице! (ИК-6) Из дома не выйдешь. (ИК-2)</a:t>
            </a:r>
          </a:p>
          <a:p>
            <a:pPr marL="0" indent="0">
              <a:buNone/>
            </a:pP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dirty="0"/>
              <a:t>	- Куда я положила очки! (ИК-6) Никак не могу найти. (ИК-2)</a:t>
            </a:r>
          </a:p>
          <a:p>
            <a:pPr marL="0" indent="0">
              <a:buNone/>
            </a:pP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dirty="0"/>
              <a:t>	-Куда ты положил мои очки? (ИК-2)</a:t>
            </a:r>
          </a:p>
          <a:p>
            <a:pPr marL="0" indent="0">
              <a:buNone/>
            </a:pPr>
            <a:r>
              <a:rPr lang="ru-RU" dirty="0"/>
              <a:t>	-К тебе в сумку. (ИК-1)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7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05948"/>
            <a:ext cx="9601200" cy="4661452"/>
          </a:xfrm>
        </p:spPr>
        <p:txBody>
          <a:bodyPr>
            <a:normAutofit/>
          </a:bodyPr>
          <a:lstStyle/>
          <a:p>
            <a:r>
              <a:rPr lang="ru-RU" dirty="0"/>
              <a:t>Садыкова, И.А., Русская интонация. Казань: Издательства Казанского университета, 2015.</a:t>
            </a:r>
          </a:p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/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/>
              <a:t>Кедрова Г. Е., Потапов В. В., Егоров А. М., Омельянова Е. Б. Фонетика русского языка. </a:t>
            </a:r>
            <a:r>
              <a:rPr lang="tr-TR" dirty="0"/>
              <a:t>Web</a:t>
            </a:r>
            <a:r>
              <a:rPr lang="ru-RU" dirty="0"/>
              <a:t>:. http://www.philol.msu.ru/~fonetica/index1.htm .</a:t>
            </a: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941</TotalTime>
  <Words>615</Words>
  <Application>Microsoft Office PowerPoint</Application>
  <PresentationFormat>Widescreen</PresentationFormat>
  <Paragraphs>72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Фонетика II</vt:lpstr>
      <vt:lpstr>ИК 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196</cp:revision>
  <dcterms:created xsi:type="dcterms:W3CDTF">2020-03-24T12:01:02Z</dcterms:created>
  <dcterms:modified xsi:type="dcterms:W3CDTF">2020-05-04T16:43:10Z</dcterms:modified>
</cp:coreProperties>
</file>