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67" r:id="rId4"/>
    <p:sldId id="268" r:id="rId5"/>
    <p:sldId id="269" r:id="rId6"/>
    <p:sldId id="270" r:id="rId7"/>
    <p:sldId id="271" r:id="rId8"/>
    <p:sldId id="266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06" autoAdjust="0"/>
    <p:restoredTop sz="94660"/>
  </p:normalViewPr>
  <p:slideViewPr>
    <p:cSldViewPr snapToGrid="0">
      <p:cViewPr varScale="1">
        <p:scale>
          <a:sx n="72" d="100"/>
          <a:sy n="72" d="100"/>
        </p:scale>
        <p:origin x="6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809CE-F913-4E8B-991D-34F50DACC2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Фонетика </a:t>
            </a:r>
            <a:r>
              <a:rPr lang="tr-TR" dirty="0"/>
              <a:t>II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0F2AB2-7B92-4BD1-94D6-4FCDE5E3BB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/>
              <a:t>Урок </a:t>
            </a:r>
            <a:r>
              <a:rPr lang="ru-RU" dirty="0"/>
              <a:t>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179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20237-FE3E-474A-96B0-E1C90883A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39417"/>
          </a:xfrm>
        </p:spPr>
        <p:txBody>
          <a:bodyPr>
            <a:normAutofit fontScale="90000"/>
          </a:bodyPr>
          <a:lstStyle/>
          <a:p>
            <a:r>
              <a:rPr lang="ru-RU" dirty="0"/>
              <a:t>ИК 7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7D42E0-A503-4A0D-B561-D8B4545F24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25217"/>
            <a:ext cx="9601200" cy="5261113"/>
          </a:xfrm>
        </p:spPr>
        <p:txBody>
          <a:bodyPr>
            <a:normAutofit/>
          </a:bodyPr>
          <a:lstStyle/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marL="0" indent="0" algn="just">
              <a:buNone/>
            </a:pPr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r>
              <a:rPr lang="ru-RU" dirty="0" err="1"/>
              <a:t>Предцентровая</a:t>
            </a:r>
            <a:r>
              <a:rPr lang="ru-RU" dirty="0"/>
              <a:t> часть ― ровный средний тон </a:t>
            </a:r>
          </a:p>
          <a:p>
            <a:r>
              <a:rPr lang="ru-RU" dirty="0"/>
              <a:t>Центр - интенсивное повышение тона, гласный центра заканчивается смычкой голосовых связок</a:t>
            </a:r>
          </a:p>
          <a:p>
            <a:r>
              <a:rPr lang="ru-RU" dirty="0"/>
              <a:t> </a:t>
            </a:r>
            <a:r>
              <a:rPr lang="ru-RU" dirty="0" err="1"/>
              <a:t>Постцентровая</a:t>
            </a:r>
            <a:r>
              <a:rPr lang="ru-RU" dirty="0"/>
              <a:t> часть ― ровный низкий тон</a:t>
            </a:r>
          </a:p>
          <a:p>
            <a:pPr algn="just"/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3933B63-E8A9-4DEF-B340-02226C34469B}"/>
              </a:ext>
            </a:extLst>
          </p:cNvPr>
          <p:cNvCxnSpPr/>
          <p:nvPr/>
        </p:nvCxnSpPr>
        <p:spPr>
          <a:xfrm>
            <a:off x="1908313" y="2773017"/>
            <a:ext cx="2080591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711614-114F-4D31-BD88-E123CBD6D183}"/>
              </a:ext>
            </a:extLst>
          </p:cNvPr>
          <p:cNvCxnSpPr>
            <a:cxnSpLocks/>
          </p:cNvCxnSpPr>
          <p:nvPr/>
        </p:nvCxnSpPr>
        <p:spPr>
          <a:xfrm flipH="1">
            <a:off x="4373218" y="1697933"/>
            <a:ext cx="596348" cy="107508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B4169B2-1F28-49B8-9AC3-4481A73C1A3D}"/>
              </a:ext>
            </a:extLst>
          </p:cNvPr>
          <p:cNvCxnSpPr/>
          <p:nvPr/>
        </p:nvCxnSpPr>
        <p:spPr>
          <a:xfrm>
            <a:off x="5592418" y="3558208"/>
            <a:ext cx="204083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3452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F2BF5E-BFB7-4030-B076-0795015614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033671"/>
            <a:ext cx="9601200" cy="4833730"/>
          </a:xfrm>
        </p:spPr>
        <p:txBody>
          <a:bodyPr/>
          <a:lstStyle/>
          <a:p>
            <a:r>
              <a:rPr lang="ru-RU" dirty="0"/>
              <a:t>ИК-7 употребляется в предложениях с местоименными словами (центр ИК-7 приходится на местоименное слово) для выражения отрицательной оценки </a:t>
            </a:r>
          </a:p>
          <a:p>
            <a:pPr marL="0" indent="0">
              <a:buNone/>
            </a:pPr>
            <a:r>
              <a:rPr lang="ru-RU" dirty="0"/>
              <a:t>Пример:</a:t>
            </a:r>
          </a:p>
          <a:p>
            <a:pPr marL="0" indent="0">
              <a:buNone/>
            </a:pPr>
            <a:r>
              <a:rPr lang="ru-RU" dirty="0"/>
              <a:t>	Как</a:t>
            </a:r>
            <a:r>
              <a:rPr lang="ru-RU" b="1" dirty="0"/>
              <a:t>о</a:t>
            </a:r>
            <a:r>
              <a:rPr lang="ru-RU" dirty="0"/>
              <a:t>й он музыкант! (не музыкант)</a:t>
            </a:r>
          </a:p>
          <a:p>
            <a:pPr marL="0" indent="0">
              <a:buNone/>
            </a:pPr>
            <a:r>
              <a:rPr lang="ru-RU" dirty="0"/>
              <a:t>	Да гд</a:t>
            </a:r>
            <a:r>
              <a:rPr lang="ru-RU" b="1" dirty="0"/>
              <a:t>е</a:t>
            </a:r>
            <a:r>
              <a:rPr lang="ru-RU" dirty="0"/>
              <a:t> ему! (он не смог)</a:t>
            </a:r>
          </a:p>
          <a:p>
            <a:pPr marL="0" indent="0">
              <a:buNone/>
            </a:pPr>
            <a:r>
              <a:rPr lang="ru-RU" dirty="0"/>
              <a:t>	Да как</a:t>
            </a:r>
            <a:r>
              <a:rPr lang="ru-RU" b="1" dirty="0"/>
              <a:t>о</a:t>
            </a:r>
            <a:r>
              <a:rPr lang="ru-RU" dirty="0"/>
              <a:t>й это отдых! (плохой отдых)</a:t>
            </a:r>
          </a:p>
          <a:p>
            <a:pPr marL="0" indent="0">
              <a:buNone/>
            </a:pPr>
            <a:r>
              <a:rPr lang="ru-RU" dirty="0"/>
              <a:t>	Да куда он ездил! (он не ездил)</a:t>
            </a:r>
          </a:p>
          <a:p>
            <a:pPr marL="0" indent="0">
              <a:buNone/>
            </a:pPr>
            <a:r>
              <a:rPr lang="ru-RU" dirty="0"/>
              <a:t>	Да какой он отличник! (он не отличник)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4780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1823BF-66B2-4591-93C6-10258CD658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596348"/>
            <a:ext cx="9601200" cy="5271052"/>
          </a:xfrm>
        </p:spPr>
        <p:txBody>
          <a:bodyPr/>
          <a:lstStyle/>
          <a:p>
            <a:r>
              <a:rPr lang="ru-RU" dirty="0"/>
              <a:t>Важно уметь различать вопрос и отрицание, несогласие, невозможность в предложениях с местоименными словами</a:t>
            </a:r>
          </a:p>
          <a:p>
            <a:pPr marL="0" indent="0">
              <a:buNone/>
            </a:pPr>
            <a:r>
              <a:rPr lang="ru-RU" dirty="0"/>
              <a:t>Пример: 	</a:t>
            </a:r>
          </a:p>
          <a:p>
            <a:pPr marL="0" indent="0">
              <a:buNone/>
            </a:pPr>
            <a:r>
              <a:rPr lang="ru-RU" i="1" dirty="0"/>
              <a:t>	</a:t>
            </a:r>
            <a:r>
              <a:rPr lang="ru-RU" i="1" dirty="0" err="1"/>
              <a:t>Когд</a:t>
            </a:r>
            <a:r>
              <a:rPr lang="ru-RU" b="1" i="1" dirty="0" err="1"/>
              <a:t>á</a:t>
            </a:r>
            <a:r>
              <a:rPr lang="ru-RU" b="1" i="1" dirty="0"/>
              <a:t> </a:t>
            </a:r>
            <a:r>
              <a:rPr lang="ru-RU" i="1" dirty="0"/>
              <a:t>это было? (ИК-2) (вопрос)</a:t>
            </a:r>
          </a:p>
          <a:p>
            <a:pPr marL="0" indent="0">
              <a:buNone/>
            </a:pPr>
            <a:r>
              <a:rPr lang="ru-RU" i="1" dirty="0"/>
              <a:t> </a:t>
            </a:r>
            <a:r>
              <a:rPr lang="ru-RU" dirty="0"/>
              <a:t>	</a:t>
            </a:r>
            <a:r>
              <a:rPr lang="ru-RU" i="1" dirty="0" err="1"/>
              <a:t>Когд</a:t>
            </a:r>
            <a:r>
              <a:rPr lang="ru-RU" b="1" i="1" dirty="0" err="1"/>
              <a:t>á</a:t>
            </a:r>
            <a:r>
              <a:rPr lang="ru-RU" b="1" i="1" dirty="0"/>
              <a:t> </a:t>
            </a:r>
            <a:r>
              <a:rPr lang="ru-RU" i="1" dirty="0"/>
              <a:t>это было! (ИК-7) (этого не было)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</a:t>
            </a:r>
            <a:r>
              <a:rPr lang="ru-RU" i="1" dirty="0" err="1"/>
              <a:t>Куд</a:t>
            </a:r>
            <a:r>
              <a:rPr lang="ru-RU" b="1" i="1" dirty="0" err="1"/>
              <a:t>á</a:t>
            </a:r>
            <a:r>
              <a:rPr lang="ru-RU" b="1" i="1" dirty="0"/>
              <a:t> </a:t>
            </a:r>
            <a:r>
              <a:rPr lang="ru-RU" i="1" dirty="0"/>
              <a:t>ему </a:t>
            </a:r>
            <a:r>
              <a:rPr lang="ru-RU" b="1" i="1" dirty="0" err="1"/>
              <a:t>é</a:t>
            </a:r>
            <a:r>
              <a:rPr lang="ru-RU" i="1" dirty="0" err="1"/>
              <a:t>хать</a:t>
            </a:r>
            <a:r>
              <a:rPr lang="ru-RU" i="1" dirty="0"/>
              <a:t>? (ИК-2) (вопрос)</a:t>
            </a:r>
          </a:p>
          <a:p>
            <a:pPr marL="0" indent="0">
              <a:buNone/>
            </a:pPr>
            <a:r>
              <a:rPr lang="ru-RU" i="1" dirty="0"/>
              <a:t>	</a:t>
            </a:r>
            <a:r>
              <a:rPr lang="ru-RU" i="1" dirty="0" err="1"/>
              <a:t>Куд</a:t>
            </a:r>
            <a:r>
              <a:rPr lang="ru-RU" b="1" i="1" dirty="0" err="1"/>
              <a:t>á</a:t>
            </a:r>
            <a:r>
              <a:rPr lang="ru-RU" b="1" i="1" dirty="0"/>
              <a:t> </a:t>
            </a:r>
            <a:r>
              <a:rPr lang="ru-RU" i="1" dirty="0"/>
              <a:t>ему </a:t>
            </a:r>
            <a:r>
              <a:rPr lang="ru-RU" b="1" i="1" dirty="0" err="1"/>
              <a:t>é</a:t>
            </a:r>
            <a:r>
              <a:rPr lang="ru-RU" i="1" dirty="0" err="1"/>
              <a:t>хать</a:t>
            </a:r>
            <a:r>
              <a:rPr lang="ru-RU" i="1" dirty="0"/>
              <a:t>! (ИК-7) (он не сможет поехать)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Гд</a:t>
            </a:r>
            <a:r>
              <a:rPr lang="ru-RU" b="1" i="1" dirty="0"/>
              <a:t>е</a:t>
            </a:r>
            <a:r>
              <a:rPr lang="ru-RU" i="1" dirty="0"/>
              <a:t> он </a:t>
            </a:r>
            <a:r>
              <a:rPr lang="ru-RU" i="1" dirty="0" err="1"/>
              <a:t>отдыхáл</a:t>
            </a:r>
            <a:r>
              <a:rPr lang="ru-RU" i="1" dirty="0"/>
              <a:t>? (ИК-2) (вопрос)</a:t>
            </a:r>
          </a:p>
          <a:p>
            <a:pPr marL="0" indent="0">
              <a:buNone/>
            </a:pPr>
            <a:r>
              <a:rPr lang="ru-RU" i="1" dirty="0"/>
              <a:t> </a:t>
            </a:r>
            <a:r>
              <a:rPr lang="ru-RU" dirty="0"/>
              <a:t>	</a:t>
            </a:r>
            <a:r>
              <a:rPr lang="ru-RU" i="1" dirty="0"/>
              <a:t>Гд</a:t>
            </a:r>
            <a:r>
              <a:rPr lang="ru-RU" b="1" i="1" dirty="0"/>
              <a:t>е</a:t>
            </a:r>
            <a:r>
              <a:rPr lang="ru-RU" i="1" dirty="0"/>
              <a:t> он </a:t>
            </a:r>
            <a:r>
              <a:rPr lang="ru-RU" i="1" dirty="0" err="1"/>
              <a:t>отдыхáл</a:t>
            </a:r>
            <a:r>
              <a:rPr lang="ru-RU" i="1" dirty="0"/>
              <a:t>! (ИК-7) (он не отдыхал, а делал что-то другое очень 	интенсивно)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72315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A91A65-4F11-4F90-A21A-6B7B15A62A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38470"/>
            <a:ext cx="9601200" cy="4528930"/>
          </a:xfrm>
        </p:spPr>
        <p:txBody>
          <a:bodyPr/>
          <a:lstStyle/>
          <a:p>
            <a:r>
              <a:rPr lang="ru-RU" dirty="0"/>
              <a:t>ИК-7 употребляется для выражения экспрессивного отрицания в предложениях без местоименных слов.</a:t>
            </a:r>
          </a:p>
          <a:p>
            <a:pPr marL="0" indent="0">
              <a:buNone/>
            </a:pPr>
            <a:r>
              <a:rPr lang="ru-RU" dirty="0"/>
              <a:t>Пример:</a:t>
            </a:r>
          </a:p>
          <a:p>
            <a:pPr marL="0" indent="0">
              <a:buNone/>
            </a:pPr>
            <a:r>
              <a:rPr lang="ru-RU" i="1" dirty="0"/>
              <a:t>	Интер</a:t>
            </a:r>
            <a:r>
              <a:rPr lang="en-US" b="1" i="1" dirty="0"/>
              <a:t>é</a:t>
            </a:r>
            <a:r>
              <a:rPr lang="ru-RU" i="1" dirty="0" err="1"/>
              <a:t>сный</a:t>
            </a:r>
            <a:r>
              <a:rPr lang="ru-RU" i="1" dirty="0"/>
              <a:t> он всё-так</a:t>
            </a:r>
            <a:r>
              <a:rPr lang="en-US" i="1" dirty="0"/>
              <a:t>ú </a:t>
            </a:r>
            <a:r>
              <a:rPr lang="ru-RU" i="1" dirty="0" err="1"/>
              <a:t>челов</a:t>
            </a:r>
            <a:r>
              <a:rPr lang="en-US" i="1" dirty="0"/>
              <a:t>é</a:t>
            </a:r>
            <a:r>
              <a:rPr lang="ru-RU" i="1" dirty="0"/>
              <a:t>к! (переносное значение)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Хорош</a:t>
            </a:r>
            <a:r>
              <a:rPr lang="en-US" b="1" i="1" dirty="0"/>
              <a:t>ó </a:t>
            </a:r>
            <a:r>
              <a:rPr lang="ru-RU" i="1" dirty="0"/>
              <a:t>ты </a:t>
            </a:r>
            <a:r>
              <a:rPr lang="ru-RU" i="1" dirty="0" err="1"/>
              <a:t>поступ</a:t>
            </a:r>
            <a:r>
              <a:rPr lang="en-US" i="1" dirty="0"/>
              <a:t>ú</a:t>
            </a:r>
            <a:r>
              <a:rPr lang="ru-RU" i="1" dirty="0"/>
              <a:t>л! (переносное значение)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В</a:t>
            </a:r>
            <a:r>
              <a:rPr lang="en-US" b="1" i="1" dirty="0"/>
              <a:t>é</a:t>
            </a:r>
            <a:r>
              <a:rPr lang="ru-RU" i="1" dirty="0"/>
              <a:t>село у вас тут! (переносное значение)</a:t>
            </a:r>
          </a:p>
          <a:p>
            <a:pPr marL="0" indent="0">
              <a:buNone/>
            </a:pPr>
            <a:r>
              <a:rPr lang="ru-RU" i="1" dirty="0"/>
              <a:t>	Не отд</a:t>
            </a:r>
            <a:r>
              <a:rPr lang="ru-RU" b="1" i="1" dirty="0"/>
              <a:t>ы</a:t>
            </a:r>
            <a:r>
              <a:rPr lang="ru-RU" i="1" dirty="0"/>
              <a:t>х, а мал</a:t>
            </a:r>
            <a:r>
              <a:rPr lang="ru-RU" b="1" i="1" dirty="0"/>
              <a:t>и</a:t>
            </a:r>
            <a:r>
              <a:rPr lang="ru-RU" i="1" dirty="0"/>
              <a:t>на! (переносное значение)</a:t>
            </a:r>
          </a:p>
          <a:p>
            <a:pPr marL="0" indent="0">
              <a:buNone/>
            </a:pPr>
            <a:r>
              <a:rPr lang="ru-RU" i="1" dirty="0"/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3956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61F8F-CCD8-44D9-90DA-D26C9DCD0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596349"/>
            <a:ext cx="9601200" cy="5539408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ИК-7 употребляется при подчеркивании оценки с местоименными словами (центр не на местоименном слове)</a:t>
            </a:r>
          </a:p>
          <a:p>
            <a:pPr marL="0" indent="0">
              <a:buNone/>
            </a:pPr>
            <a:r>
              <a:rPr lang="ru-RU" dirty="0"/>
              <a:t>Пример:</a:t>
            </a:r>
          </a:p>
          <a:p>
            <a:pPr marL="0" indent="0">
              <a:buNone/>
            </a:pPr>
            <a:r>
              <a:rPr lang="ru-RU" dirty="0"/>
              <a:t>	Как у вас в</a:t>
            </a:r>
            <a:r>
              <a:rPr lang="ru-RU" b="1" dirty="0"/>
              <a:t>е</a:t>
            </a:r>
            <a:r>
              <a:rPr lang="ru-RU" dirty="0"/>
              <a:t>село! (ИК-7) (очень весело)</a:t>
            </a:r>
          </a:p>
          <a:p>
            <a:pPr marL="0" indent="0">
              <a:buNone/>
            </a:pPr>
            <a:r>
              <a:rPr lang="ru-RU" dirty="0"/>
              <a:t>	К</a:t>
            </a:r>
            <a:r>
              <a:rPr lang="ru-RU" b="1" dirty="0"/>
              <a:t>а</a:t>
            </a:r>
            <a:r>
              <a:rPr lang="ru-RU" dirty="0"/>
              <a:t>к у вас весело! (ИК-7) (не весело)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	Какая она крас</a:t>
            </a:r>
            <a:r>
              <a:rPr lang="ru-RU" b="1" dirty="0"/>
              <a:t>и</a:t>
            </a:r>
            <a:r>
              <a:rPr lang="ru-RU" dirty="0"/>
              <a:t>вая! (ИК-7) (очень красивая)</a:t>
            </a:r>
          </a:p>
          <a:p>
            <a:pPr marL="0" indent="0">
              <a:buNone/>
            </a:pPr>
            <a:r>
              <a:rPr lang="ru-RU" dirty="0"/>
              <a:t>	Как</a:t>
            </a:r>
            <a:r>
              <a:rPr lang="ru-RU" b="1" dirty="0"/>
              <a:t>а</a:t>
            </a:r>
            <a:r>
              <a:rPr lang="ru-RU" dirty="0"/>
              <a:t>я она красивая! (ИК-7) (не красивая, … )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	Какой он сильный! (ИК-7) (очень сильный)</a:t>
            </a:r>
          </a:p>
          <a:p>
            <a:pPr marL="0" indent="0">
              <a:buNone/>
            </a:pPr>
            <a:r>
              <a:rPr lang="ru-RU" dirty="0"/>
              <a:t>	Какой он сильный! (ИК-7) (не сильный, …)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	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916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61F8F-CCD8-44D9-90DA-D26C9DCD0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702365"/>
            <a:ext cx="9601200" cy="625502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 Сравните!!!</a:t>
            </a:r>
          </a:p>
          <a:p>
            <a:pPr marL="0" indent="0">
              <a:buNone/>
            </a:pPr>
            <a:r>
              <a:rPr lang="ru-RU" dirty="0"/>
              <a:t>	- На улице холодно? (ИК-3)</a:t>
            </a:r>
          </a:p>
          <a:p>
            <a:pPr marL="0" indent="0">
              <a:buNone/>
            </a:pPr>
            <a:r>
              <a:rPr lang="ru-RU" dirty="0"/>
              <a:t>	-Да, холодно. (ИК-1)</a:t>
            </a:r>
          </a:p>
          <a:p>
            <a:pPr marL="0" indent="0">
              <a:buNone/>
            </a:pPr>
            <a:r>
              <a:rPr lang="ru-RU" dirty="0"/>
              <a:t>	</a:t>
            </a:r>
          </a:p>
          <a:p>
            <a:pPr marL="0" indent="0">
              <a:buNone/>
            </a:pPr>
            <a:r>
              <a:rPr lang="ru-RU" dirty="0"/>
              <a:t>	Х</a:t>
            </a:r>
            <a:r>
              <a:rPr lang="ru-RU" b="1" dirty="0"/>
              <a:t>о</a:t>
            </a:r>
            <a:r>
              <a:rPr lang="ru-RU" dirty="0"/>
              <a:t>лодно на улице! (ИК-6) Из дома не выйдешь. (ИК-2)</a:t>
            </a:r>
          </a:p>
          <a:p>
            <a:pPr marL="0" indent="0">
              <a:buNone/>
            </a:pPr>
            <a:r>
              <a:rPr lang="ru-RU" dirty="0"/>
              <a:t>	</a:t>
            </a:r>
          </a:p>
          <a:p>
            <a:pPr marL="0" indent="0">
              <a:buNone/>
            </a:pPr>
            <a:r>
              <a:rPr lang="ru-RU" dirty="0"/>
              <a:t>	- Куда я положила очки! (ИК-6) Никак не могу найти. (ИК-2)</a:t>
            </a:r>
          </a:p>
          <a:p>
            <a:pPr marL="0" indent="0">
              <a:buNone/>
            </a:pPr>
            <a:r>
              <a:rPr lang="ru-RU" dirty="0"/>
              <a:t>	</a:t>
            </a:r>
          </a:p>
          <a:p>
            <a:pPr marL="0" indent="0">
              <a:buNone/>
            </a:pPr>
            <a:r>
              <a:rPr lang="ru-RU" dirty="0"/>
              <a:t>	-Куда ты положил мои очки? (ИК-2)</a:t>
            </a:r>
          </a:p>
          <a:p>
            <a:pPr marL="0" indent="0">
              <a:buNone/>
            </a:pPr>
            <a:r>
              <a:rPr lang="ru-RU" dirty="0"/>
              <a:t>	-К тебе в сумку. (ИК-1)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	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676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693ED-AFFB-458A-B2B0-BE48A7E16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39417"/>
          </a:xfrm>
        </p:spPr>
        <p:txBody>
          <a:bodyPr>
            <a:normAutofit fontScale="90000"/>
          </a:bodyPr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78008-4123-4E96-A61F-91C978558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205948"/>
            <a:ext cx="9601200" cy="4661452"/>
          </a:xfrm>
        </p:spPr>
        <p:txBody>
          <a:bodyPr>
            <a:normAutofit/>
          </a:bodyPr>
          <a:lstStyle/>
          <a:p>
            <a:r>
              <a:rPr lang="ru-RU" dirty="0"/>
              <a:t>Садыкова, И.А., Русская интонация. Казань: Издательства Казанского университета, 2015.</a:t>
            </a:r>
          </a:p>
          <a:p>
            <a:r>
              <a:rPr lang="ru-RU" dirty="0" err="1"/>
              <a:t>Брызгунова</a:t>
            </a:r>
            <a:r>
              <a:rPr lang="ru-RU" dirty="0"/>
              <a:t>, Е.А., Звуки и интонация русской речи. Москва: Русский язык, 1977.</a:t>
            </a:r>
            <a:endParaRPr lang="tr-TR" dirty="0"/>
          </a:p>
          <a:p>
            <a:r>
              <a:rPr lang="ru-RU" dirty="0"/>
              <a:t>Науменко Ю. М. Корректировочный курс русской фонетики и интонации для иностранных студентов I курса бакалавриата , Москва: Флинта: Наука, 2012.</a:t>
            </a:r>
          </a:p>
          <a:p>
            <a:r>
              <a:rPr lang="ru-RU" dirty="0"/>
              <a:t>Одинцова И.В. Звуки. Ритмика. Интонация. Москва: Флинта: Наука, 2014.</a:t>
            </a:r>
          </a:p>
          <a:p>
            <a:r>
              <a:rPr lang="ru-RU" dirty="0" err="1"/>
              <a:t>Бархударова</a:t>
            </a:r>
            <a:r>
              <a:rPr lang="ru-RU" dirty="0"/>
              <a:t> Л. Л., Панков Ф. И. По-русски – с хорошим произношением: практический курс звучащей речи. Москва: Русский язык. Курсы, 2008.</a:t>
            </a:r>
          </a:p>
          <a:p>
            <a:r>
              <a:rPr lang="ru-RU" dirty="0"/>
              <a:t>Буланин Л. Л. Фонетика современного русского языка. Москва: Высшая школа, 1970. </a:t>
            </a:r>
          </a:p>
          <a:p>
            <a:r>
              <a:rPr lang="ru-RU" dirty="0"/>
              <a:t>Кедрова Г. Е., Потапов В. В., Егоров А. М., Омельянова Е. Б. Фонетика русского языка. </a:t>
            </a:r>
            <a:r>
              <a:rPr lang="tr-TR" dirty="0"/>
              <a:t>Web</a:t>
            </a:r>
            <a:r>
              <a:rPr lang="ru-RU" dirty="0"/>
              <a:t>:. http://www.philol.msu.ru/~fonetica/index1.htm .</a:t>
            </a:r>
          </a:p>
        </p:txBody>
      </p:sp>
    </p:spTree>
    <p:extLst>
      <p:ext uri="{BB962C8B-B14F-4D97-AF65-F5344CB8AC3E}">
        <p14:creationId xmlns:p14="http://schemas.microsoft.com/office/powerpoint/2010/main" val="3622294659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941</TotalTime>
  <Words>615</Words>
  <Application>Microsoft Office PowerPoint</Application>
  <PresentationFormat>Widescreen</PresentationFormat>
  <Paragraphs>72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Franklin Gothic Book</vt:lpstr>
      <vt:lpstr>Crop</vt:lpstr>
      <vt:lpstr>Фонетика II</vt:lpstr>
      <vt:lpstr>ИК 7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Фонетика II</dc:title>
  <dc:creator>asus</dc:creator>
  <cp:lastModifiedBy>asus</cp:lastModifiedBy>
  <cp:revision>196</cp:revision>
  <dcterms:created xsi:type="dcterms:W3CDTF">2020-03-24T12:01:02Z</dcterms:created>
  <dcterms:modified xsi:type="dcterms:W3CDTF">2020-05-04T16:43:10Z</dcterms:modified>
</cp:coreProperties>
</file>