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6"/>
  </p:notesMasterIdLst>
  <p:handoutMasterIdLst>
    <p:handoutMasterId r:id="rId17"/>
  </p:handoutMasterIdLst>
  <p:sldIdLst>
    <p:sldId id="668" r:id="rId4"/>
    <p:sldId id="669" r:id="rId5"/>
    <p:sldId id="679" r:id="rId6"/>
    <p:sldId id="682" r:id="rId7"/>
    <p:sldId id="680" r:id="rId8"/>
    <p:sldId id="681" r:id="rId9"/>
    <p:sldId id="683" r:id="rId10"/>
    <p:sldId id="684" r:id="rId11"/>
    <p:sldId id="685" r:id="rId12"/>
    <p:sldId id="686" r:id="rId13"/>
    <p:sldId id="687" r:id="rId14"/>
    <p:sldId id="678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402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GGY403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Mali Analiz Teknikleri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305755" y="255401"/>
            <a:ext cx="8270685" cy="1325562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Yatay Analizde Bilançoyu Yorumlarken İzlenecek Yollar</a:t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305755" y="1249258"/>
            <a:ext cx="8412575" cy="4488818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b="1" dirty="0" smtClean="0">
                <a:solidFill>
                  <a:srgbClr val="FF0000"/>
                </a:solidFill>
              </a:rPr>
              <a:t>Şirketin büyüme durumu </a:t>
            </a:r>
            <a:r>
              <a:rPr lang="tr-TR" dirty="0" smtClean="0"/>
              <a:t>kontrol edilir.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/>
              <a:t>Bu çerçevede, şirketin </a:t>
            </a:r>
            <a:r>
              <a:rPr lang="tr-TR" dirty="0" smtClean="0">
                <a:solidFill>
                  <a:srgbClr val="FF0000"/>
                </a:solidFill>
              </a:rPr>
              <a:t>toplam aktif rakamının </a:t>
            </a:r>
            <a:r>
              <a:rPr lang="tr-TR" dirty="0" smtClean="0"/>
              <a:t>dönemler itibariyle değişimi kontrol edilir.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/>
              <a:t>Toplam </a:t>
            </a:r>
            <a:r>
              <a:rPr lang="tr-TR" dirty="0" smtClean="0">
                <a:solidFill>
                  <a:srgbClr val="FF0000"/>
                </a:solidFill>
              </a:rPr>
              <a:t>aktif rakamları artıyorsa </a:t>
            </a:r>
            <a:r>
              <a:rPr lang="tr-TR" dirty="0" smtClean="0"/>
              <a:t>bu durum bize şirketin büyüdüğünü </a:t>
            </a:r>
            <a:r>
              <a:rPr lang="tr-TR" dirty="0" smtClean="0">
                <a:solidFill>
                  <a:srgbClr val="FF0000"/>
                </a:solidFill>
              </a:rPr>
              <a:t>tersi durumda</a:t>
            </a:r>
            <a:r>
              <a:rPr lang="tr-TR" dirty="0" smtClean="0"/>
              <a:t> ise küçüldüğünü gösterir.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/>
              <a:t>Söz konusu </a:t>
            </a:r>
            <a:r>
              <a:rPr lang="tr-TR" dirty="0" smtClean="0">
                <a:solidFill>
                  <a:srgbClr val="FF0000"/>
                </a:solidFill>
              </a:rPr>
              <a:t>büyüme veya küçülmenin nereden kaynaklandığının </a:t>
            </a:r>
            <a:r>
              <a:rPr lang="tr-TR" dirty="0" smtClean="0"/>
              <a:t>tespit edilmesi gerekir.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AutoNum type="alphaLcParenR"/>
            </a:pPr>
            <a:r>
              <a:rPr lang="tr-TR" dirty="0" smtClean="0">
                <a:solidFill>
                  <a:srgbClr val="FF0000"/>
                </a:solidFill>
              </a:rPr>
              <a:t>Duran varlıklardan kaynaklı </a:t>
            </a:r>
            <a:r>
              <a:rPr lang="tr-TR" dirty="0" smtClean="0"/>
              <a:t>bir büyüme ise şirketin yatırımlarla büyüdüğü,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AutoNum type="alphaLcParenR"/>
            </a:pPr>
            <a:r>
              <a:rPr lang="tr-TR" dirty="0" smtClean="0">
                <a:solidFill>
                  <a:srgbClr val="FF0000"/>
                </a:solidFill>
              </a:rPr>
              <a:t>Dönen varlıklardan kaynaklı </a:t>
            </a:r>
            <a:r>
              <a:rPr lang="tr-TR" dirty="0" smtClean="0"/>
              <a:t>bir büyüme ise gerçek yatırımlardan kaynaklanmayan bir büyümeyi işaret eder.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AutoNum type="alphaLcParenR"/>
            </a:pPr>
            <a:r>
              <a:rPr lang="tr-TR" dirty="0" smtClean="0">
                <a:solidFill>
                  <a:srgbClr val="FF0000"/>
                </a:solidFill>
              </a:rPr>
              <a:t>Finansmanın nereden </a:t>
            </a:r>
            <a:r>
              <a:rPr lang="tr-TR" dirty="0" smtClean="0"/>
              <a:t>kaynaklandığına bakılır. Borçlanma veya </a:t>
            </a:r>
            <a:r>
              <a:rPr lang="tr-TR" dirty="0" err="1" smtClean="0"/>
              <a:t>Özkaynak</a:t>
            </a:r>
            <a:r>
              <a:rPr lang="tr-TR" dirty="0" smtClean="0"/>
              <a:t> hangisi?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AutoNum type="alphaLcParenR"/>
            </a:pPr>
            <a:r>
              <a:rPr lang="tr-TR" dirty="0" smtClean="0"/>
              <a:t>Artan </a:t>
            </a:r>
            <a:r>
              <a:rPr lang="tr-TR" dirty="0" smtClean="0">
                <a:solidFill>
                  <a:srgbClr val="FF0000"/>
                </a:solidFill>
              </a:rPr>
              <a:t>borçların vadelerine </a:t>
            </a:r>
            <a:r>
              <a:rPr lang="tr-TR" dirty="0" smtClean="0"/>
              <a:t>bakılır. Ne kadarı KV, Ne kadarı UV?</a:t>
            </a: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073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305755" y="548218"/>
            <a:ext cx="7886700" cy="701040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Bilançonun Yorumlanmasında İzlenecek Yollar…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535550" y="1249258"/>
            <a:ext cx="6802581" cy="460072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600" b="1" dirty="0" smtClean="0">
                <a:solidFill>
                  <a:srgbClr val="000000"/>
                </a:solidFill>
              </a:rPr>
              <a:t> 1) </a:t>
            </a:r>
            <a:r>
              <a:rPr lang="tr-TR" sz="2600" dirty="0" smtClean="0">
                <a:solidFill>
                  <a:srgbClr val="000000"/>
                </a:solidFill>
              </a:rPr>
              <a:t>Likidite durumu,</a:t>
            </a:r>
            <a:endParaRPr lang="tr-TR" sz="2600" dirty="0">
              <a:solidFill>
                <a:srgbClr val="666666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600" b="1" dirty="0" smtClean="0">
                <a:solidFill>
                  <a:srgbClr val="000000"/>
                </a:solidFill>
              </a:rPr>
              <a:t> 2) </a:t>
            </a:r>
            <a:r>
              <a:rPr lang="tr-TR" sz="2600" dirty="0" smtClean="0">
                <a:solidFill>
                  <a:srgbClr val="000000"/>
                </a:solidFill>
              </a:rPr>
              <a:t>Yatırım politikası</a:t>
            </a:r>
            <a:endParaRPr lang="tr-TR" sz="2600" dirty="0">
              <a:solidFill>
                <a:srgbClr val="666666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600" b="1" dirty="0" smtClean="0">
                <a:solidFill>
                  <a:srgbClr val="000000"/>
                </a:solidFill>
              </a:rPr>
              <a:t> 3) </a:t>
            </a:r>
            <a:r>
              <a:rPr lang="tr-TR" sz="2600" dirty="0" smtClean="0">
                <a:solidFill>
                  <a:srgbClr val="000000"/>
                </a:solidFill>
              </a:rPr>
              <a:t>Finansman politikası</a:t>
            </a:r>
            <a:r>
              <a:rPr lang="tr-TR" sz="2600" dirty="0">
                <a:solidFill>
                  <a:srgbClr val="000000"/>
                </a:solidFill>
              </a:rPr>
              <a:t> ve finansal riski </a:t>
            </a:r>
            <a:r>
              <a:rPr lang="tr-TR" sz="2600" dirty="0">
                <a:solidFill>
                  <a:srgbClr val="666666"/>
                </a:solidFill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600" b="1" dirty="0" smtClean="0">
                <a:solidFill>
                  <a:srgbClr val="000000"/>
                </a:solidFill>
              </a:rPr>
              <a:t> 4) </a:t>
            </a:r>
            <a:r>
              <a:rPr lang="tr-TR" sz="2600" dirty="0" smtClean="0">
                <a:solidFill>
                  <a:srgbClr val="000000"/>
                </a:solidFill>
              </a:rPr>
              <a:t>Borçlanma politikası</a:t>
            </a:r>
            <a:r>
              <a:rPr lang="tr-TR" sz="2600" dirty="0">
                <a:solidFill>
                  <a:srgbClr val="000000"/>
                </a:solidFill>
              </a:rPr>
              <a:t> </a:t>
            </a:r>
            <a:r>
              <a:rPr lang="tr-TR" sz="2600" dirty="0">
                <a:solidFill>
                  <a:srgbClr val="666666"/>
                </a:solidFill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600" b="1" dirty="0" smtClean="0">
                <a:solidFill>
                  <a:srgbClr val="000000"/>
                </a:solidFill>
              </a:rPr>
              <a:t> 5</a:t>
            </a:r>
            <a:r>
              <a:rPr lang="tr-TR" sz="2600" b="1" dirty="0">
                <a:solidFill>
                  <a:srgbClr val="000000"/>
                </a:solidFill>
              </a:rPr>
              <a:t>)</a:t>
            </a:r>
            <a:r>
              <a:rPr lang="tr-TR" sz="2600" dirty="0">
                <a:solidFill>
                  <a:srgbClr val="000000"/>
                </a:solidFill>
              </a:rPr>
              <a:t> </a:t>
            </a:r>
            <a:r>
              <a:rPr lang="tr-TR" sz="2600" dirty="0" smtClean="0">
                <a:solidFill>
                  <a:srgbClr val="000000"/>
                </a:solidFill>
              </a:rPr>
              <a:t>Varlık </a:t>
            </a:r>
            <a:r>
              <a:rPr lang="tr-TR" sz="2600" dirty="0">
                <a:solidFill>
                  <a:srgbClr val="000000"/>
                </a:solidFill>
              </a:rPr>
              <a:t>– Kaynak </a:t>
            </a:r>
            <a:r>
              <a:rPr lang="tr-TR" sz="2600" dirty="0" smtClean="0">
                <a:solidFill>
                  <a:srgbClr val="000000"/>
                </a:solidFill>
              </a:rPr>
              <a:t>vade yapısının uyumu </a:t>
            </a:r>
            <a:r>
              <a:rPr lang="tr-TR" sz="2600" dirty="0" smtClean="0">
                <a:solidFill>
                  <a:srgbClr val="666666"/>
                </a:solidFill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600" b="1" dirty="0" smtClean="0">
                <a:solidFill>
                  <a:srgbClr val="000000"/>
                </a:solidFill>
              </a:rPr>
              <a:t> 6</a:t>
            </a:r>
            <a:r>
              <a:rPr lang="tr-TR" sz="2600" b="1" dirty="0">
                <a:solidFill>
                  <a:srgbClr val="000000"/>
                </a:solidFill>
              </a:rPr>
              <a:t>) </a:t>
            </a:r>
            <a:r>
              <a:rPr lang="tr-TR" sz="2600" dirty="0" smtClean="0">
                <a:solidFill>
                  <a:srgbClr val="000000"/>
                </a:solidFill>
              </a:rPr>
              <a:t>Dönen varlıkların detaylarına bakılması </a:t>
            </a:r>
            <a:r>
              <a:rPr lang="tr-TR" sz="2600" dirty="0">
                <a:solidFill>
                  <a:srgbClr val="666666"/>
                </a:solidFill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600" b="1" dirty="0" smtClean="0">
                <a:solidFill>
                  <a:srgbClr val="000000"/>
                </a:solidFill>
              </a:rPr>
              <a:t> 7</a:t>
            </a:r>
            <a:r>
              <a:rPr lang="tr-TR" sz="2600" b="1" dirty="0">
                <a:solidFill>
                  <a:srgbClr val="000000"/>
                </a:solidFill>
              </a:rPr>
              <a:t>)</a:t>
            </a:r>
            <a:r>
              <a:rPr lang="tr-TR" sz="2600" dirty="0">
                <a:solidFill>
                  <a:srgbClr val="000000"/>
                </a:solidFill>
              </a:rPr>
              <a:t> Duran varlıklar, </a:t>
            </a:r>
            <a:r>
              <a:rPr lang="tr-TR" sz="2600" dirty="0" smtClean="0">
                <a:solidFill>
                  <a:srgbClr val="000000"/>
                </a:solidFill>
              </a:rPr>
              <a:t>KVYK, UVYK aynı </a:t>
            </a:r>
            <a:r>
              <a:rPr lang="tr-TR" sz="2600" dirty="0">
                <a:solidFill>
                  <a:srgbClr val="000000"/>
                </a:solidFill>
              </a:rPr>
              <a:t>işleme tabi </a:t>
            </a:r>
            <a:r>
              <a:rPr lang="tr-TR" sz="2600" dirty="0" smtClean="0">
                <a:solidFill>
                  <a:srgbClr val="000000"/>
                </a:solidFill>
              </a:rPr>
              <a:t>tutulur</a:t>
            </a:r>
            <a:endParaRPr lang="tr-TR" sz="2600" dirty="0">
              <a:solidFill>
                <a:srgbClr val="666666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600" b="1" dirty="0" smtClean="0">
                <a:solidFill>
                  <a:srgbClr val="000000"/>
                </a:solidFill>
              </a:rPr>
              <a:t> 8</a:t>
            </a:r>
            <a:r>
              <a:rPr lang="tr-TR" sz="2600" b="1" dirty="0">
                <a:solidFill>
                  <a:srgbClr val="000000"/>
                </a:solidFill>
              </a:rPr>
              <a:t>)</a:t>
            </a:r>
            <a:r>
              <a:rPr lang="tr-TR" sz="2600" dirty="0">
                <a:solidFill>
                  <a:srgbClr val="000000"/>
                </a:solidFill>
              </a:rPr>
              <a:t> Öz kaynak yapısı aynı işleme tabi tutulur. </a:t>
            </a:r>
            <a:endParaRPr lang="tr-TR" sz="26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600" b="1" dirty="0" smtClean="0">
                <a:solidFill>
                  <a:srgbClr val="000000"/>
                </a:solidFill>
              </a:rPr>
              <a:t> 9) </a:t>
            </a:r>
            <a:r>
              <a:rPr lang="tr-TR" sz="2600" dirty="0" smtClean="0">
                <a:solidFill>
                  <a:srgbClr val="000000"/>
                </a:solidFill>
              </a:rPr>
              <a:t>Oto </a:t>
            </a:r>
            <a:r>
              <a:rPr lang="tr-TR" sz="2600" dirty="0">
                <a:solidFill>
                  <a:srgbClr val="000000"/>
                </a:solidFill>
              </a:rPr>
              <a:t>Finansman Gücü </a:t>
            </a:r>
            <a:r>
              <a:rPr lang="tr-TR" sz="2600" dirty="0">
                <a:solidFill>
                  <a:srgbClr val="666666"/>
                </a:solidFill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600" b="1" dirty="0" smtClean="0">
                <a:solidFill>
                  <a:srgbClr val="000000"/>
                </a:solidFill>
              </a:rPr>
              <a:t>10) </a:t>
            </a:r>
            <a:r>
              <a:rPr lang="tr-TR" sz="2600" dirty="0">
                <a:solidFill>
                  <a:srgbClr val="000000"/>
                </a:solidFill>
              </a:rPr>
              <a:t>Sonuç </a:t>
            </a:r>
            <a:r>
              <a:rPr lang="tr-TR" sz="2600" dirty="0" smtClean="0">
                <a:solidFill>
                  <a:srgbClr val="000000"/>
                </a:solidFill>
              </a:rPr>
              <a:t>bölümünde;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sz="26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600" dirty="0" smtClean="0">
                <a:solidFill>
                  <a:srgbClr val="FF0000"/>
                </a:solidFill>
              </a:rPr>
              <a:t>Likidite </a:t>
            </a:r>
            <a:r>
              <a:rPr lang="tr-TR" sz="2600" dirty="0">
                <a:solidFill>
                  <a:srgbClr val="FF0000"/>
                </a:solidFill>
              </a:rPr>
              <a:t>Durumu</a:t>
            </a:r>
            <a:r>
              <a:rPr lang="tr-TR" sz="2600" dirty="0">
                <a:solidFill>
                  <a:srgbClr val="000000"/>
                </a:solidFill>
              </a:rPr>
              <a:t>, </a:t>
            </a:r>
            <a:r>
              <a:rPr lang="tr-TR" sz="2600" dirty="0" smtClean="0">
                <a:solidFill>
                  <a:srgbClr val="FF0000"/>
                </a:solidFill>
              </a:rPr>
              <a:t>Finansman Politikası</a:t>
            </a:r>
            <a:r>
              <a:rPr lang="tr-TR" sz="2600" dirty="0">
                <a:solidFill>
                  <a:srgbClr val="000000"/>
                </a:solidFill>
              </a:rPr>
              <a:t> değerlendirilmeli ve tespit edilen </a:t>
            </a:r>
            <a:r>
              <a:rPr lang="tr-TR" sz="2600" dirty="0" smtClean="0">
                <a:solidFill>
                  <a:srgbClr val="000000"/>
                </a:solidFill>
              </a:rPr>
              <a:t>sorunlar belirtilmeli </a:t>
            </a:r>
            <a:r>
              <a:rPr lang="tr-TR" sz="2600" dirty="0">
                <a:solidFill>
                  <a:srgbClr val="000000"/>
                </a:solidFill>
              </a:rPr>
              <a:t>ve </a:t>
            </a:r>
            <a:r>
              <a:rPr lang="tr-TR" sz="2600" dirty="0">
                <a:solidFill>
                  <a:srgbClr val="FF0000"/>
                </a:solidFill>
              </a:rPr>
              <a:t>alınabilecek </a:t>
            </a:r>
            <a:r>
              <a:rPr lang="tr-TR" sz="2600" dirty="0" smtClean="0">
                <a:solidFill>
                  <a:srgbClr val="FF0000"/>
                </a:solidFill>
              </a:rPr>
              <a:t>önlemler konusunda</a:t>
            </a:r>
            <a:r>
              <a:rPr lang="tr-TR" sz="2600" dirty="0">
                <a:solidFill>
                  <a:srgbClr val="FF0000"/>
                </a:solidFill>
              </a:rPr>
              <a:t> tavsiyelerde</a:t>
            </a:r>
            <a:r>
              <a:rPr lang="tr-TR" sz="2600" dirty="0">
                <a:solidFill>
                  <a:srgbClr val="000000"/>
                </a:solidFill>
              </a:rPr>
              <a:t> bulunulmalıdır</a:t>
            </a:r>
            <a:r>
              <a:rPr lang="tr-TR" sz="2600" dirty="0" smtClean="0">
                <a:solidFill>
                  <a:srgbClr val="000000"/>
                </a:solidFill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257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313079" y="1246447"/>
            <a:ext cx="8420613" cy="429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Analiz, Prof. Dr. Figen AYIKOĞLU ZAİF, Prof. Dr. Aydın KARAPINAR, Gazi Kitabevi, Ankara.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Tablolar ve Mali Analiz Teknikleri, Prof. Dr. Nalan AKDOĞAN, Prof. Dr. Nejat TENKER, Gazi Kitabevi, Ankara, 2010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Yönetim, Dr. Öztin AKGÜÇ,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Dr. Öztin AKGÜÇ, Genişletilmiş 15. Baskı,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İstanbul, 2013.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Prof. Dr. Şerafettin SEVİM, Dumlupınar Üniversitesi Yayınları, Kütahya.</a:t>
            </a:r>
          </a:p>
        </p:txBody>
      </p:sp>
    </p:spTree>
    <p:extLst>
      <p:ext uri="{BB962C8B-B14F-4D97-AF65-F5344CB8AC3E}">
        <p14:creationId xmlns:p14="http://schemas.microsoft.com/office/powerpoint/2010/main" val="63349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239706" y="586477"/>
            <a:ext cx="8011391" cy="1325562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tablolar analizinde kullanılan teknikler…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386910" y="1513490"/>
            <a:ext cx="7716982" cy="2522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000" dirty="0" smtClean="0"/>
              <a:t>1- Yüzde Yöntemi ile Analiz (Dikey Analiz)</a:t>
            </a:r>
          </a:p>
          <a:p>
            <a:pPr marL="0" indent="0">
              <a:buNone/>
            </a:pPr>
            <a:r>
              <a:rPr lang="tr-TR" sz="2000" dirty="0" smtClean="0"/>
              <a:t>2- Karşılaştırmalı Tablolar Analizi (Yatay Analiz)</a:t>
            </a:r>
          </a:p>
          <a:p>
            <a:pPr marL="0" indent="0">
              <a:buNone/>
            </a:pPr>
            <a:r>
              <a:rPr lang="tr-TR" sz="2000" dirty="0" smtClean="0"/>
              <a:t>3- Eğilim Yüzdeleri Yöntemi ile Analiz (Trend Analizi)</a:t>
            </a:r>
          </a:p>
          <a:p>
            <a:pPr marL="0" indent="0">
              <a:buNone/>
            </a:pPr>
            <a:r>
              <a:rPr lang="tr-TR" sz="2000" dirty="0" smtClean="0"/>
              <a:t>4- Oran Yöntemi ile Analiz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200" i="1" dirty="0" smtClean="0"/>
              <a:t>*** Analiz teknikleri birbirinin alternatifi değil tamamlayıcısıdır</a:t>
            </a:r>
            <a:r>
              <a:rPr lang="tr-TR" sz="2000" dirty="0" smtClean="0"/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3383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-140934" y="219284"/>
            <a:ext cx="7582258" cy="1940649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tr-TR" sz="2800" b="1" dirty="0" smtClean="0">
                <a:solidFill>
                  <a:srgbClr val="160093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Bilançoda Dikey </a:t>
            </a:r>
            <a:r>
              <a:rPr lang="tr-TR" sz="2800" b="1" dirty="0">
                <a:solidFill>
                  <a:srgbClr val="160093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Analiz </a:t>
            </a:r>
            <a:r>
              <a:rPr lang="tr-TR" sz="2800" b="1" dirty="0" smtClean="0">
                <a:solidFill>
                  <a:srgbClr val="160093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Değerlerinin Hesaplanma </a:t>
            </a:r>
            <a:r>
              <a:rPr lang="tr-TR" sz="2800" b="1" dirty="0">
                <a:solidFill>
                  <a:srgbClr val="160093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Şekli</a:t>
            </a:r>
          </a:p>
          <a:p>
            <a:endParaRPr lang="tr-TR" dirty="0"/>
          </a:p>
        </p:txBody>
      </p:sp>
      <p:graphicFrame>
        <p:nvGraphicFramePr>
          <p:cNvPr id="8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168570"/>
              </p:ext>
            </p:extLst>
          </p:nvPr>
        </p:nvGraphicFramePr>
        <p:xfrm>
          <a:off x="378369" y="1074449"/>
          <a:ext cx="8576444" cy="4743023"/>
        </p:xfrm>
        <a:graphic>
          <a:graphicData uri="http://schemas.openxmlformats.org/drawingml/2006/table">
            <a:tbl>
              <a:tblPr/>
              <a:tblGrid>
                <a:gridCol w="3417384">
                  <a:extLst>
                    <a:ext uri="{9D8B030D-6E8A-4147-A177-3AD203B41FA5}">
                      <a16:colId xmlns:a16="http://schemas.microsoft.com/office/drawing/2014/main" val="4181333528"/>
                    </a:ext>
                  </a:extLst>
                </a:gridCol>
                <a:gridCol w="1108340">
                  <a:extLst>
                    <a:ext uri="{9D8B030D-6E8A-4147-A177-3AD203B41FA5}">
                      <a16:colId xmlns:a16="http://schemas.microsoft.com/office/drawing/2014/main" val="1175129649"/>
                    </a:ext>
                  </a:extLst>
                </a:gridCol>
                <a:gridCol w="1425009">
                  <a:extLst>
                    <a:ext uri="{9D8B030D-6E8A-4147-A177-3AD203B41FA5}">
                      <a16:colId xmlns:a16="http://schemas.microsoft.com/office/drawing/2014/main" val="4022156995"/>
                    </a:ext>
                  </a:extLst>
                </a:gridCol>
                <a:gridCol w="2625711">
                  <a:extLst>
                    <a:ext uri="{9D8B030D-6E8A-4147-A177-3AD203B41FA5}">
                      <a16:colId xmlns:a16="http://schemas.microsoft.com/office/drawing/2014/main" val="2318043227"/>
                    </a:ext>
                  </a:extLst>
                </a:gridCol>
              </a:tblGrid>
              <a:tr h="31875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Bilançoda Dikey Analiz Değerlerinin Hesaplanma Şekli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311174"/>
                  </a:ext>
                </a:extLst>
              </a:tr>
              <a:tr h="5284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Hesaplar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Tutar (TL)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Dikey Analiz Değeri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Hesaplanma Şekli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993385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I. Dönen Varlıklar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1.172.500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1.172.500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29942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Hazır Değerler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210.000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816597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Menkul Kıymetler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12.500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91547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Ticari Alacaklar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460.000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208449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Stoklar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490.000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432895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II. Duran Varlıklar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1.570.000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1.570.000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939128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Maddi Duran Varlıklar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1.120.000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1.120.000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902343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Maddi Olmayan Duran Varlıklar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450.000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920064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AKTİF TOPLAMI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2.742.500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2.742.500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803869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III. Kısa Vadeli Yabancı Kaynaklar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350.000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226053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Ticari Borçlar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350.000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814251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IV. Uzun Vadeli Yabancı Kaynaklar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1.100.000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550426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Banka Kredileri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1.100.000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415094"/>
                  </a:ext>
                </a:extLst>
              </a:tr>
              <a:tr h="258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V. Özkaynaklar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1.292.500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1.292.500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623626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PASİF TOPLAMI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2.742.500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2.742.500 / 2.742.500*100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908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5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-140934" y="219284"/>
            <a:ext cx="7582258" cy="1940649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tr-TR" sz="2800" b="1" dirty="0" smtClean="0">
                <a:solidFill>
                  <a:srgbClr val="160093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Gelir Tablosunda Dikey </a:t>
            </a:r>
            <a:r>
              <a:rPr lang="tr-TR" sz="2800" b="1" dirty="0">
                <a:solidFill>
                  <a:srgbClr val="160093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Analiz </a:t>
            </a:r>
            <a:r>
              <a:rPr lang="tr-TR" sz="2800" b="1" dirty="0" smtClean="0">
                <a:solidFill>
                  <a:srgbClr val="160093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Değerlerinin Hesaplanma </a:t>
            </a:r>
            <a:r>
              <a:rPr lang="tr-TR" sz="2800" b="1" dirty="0">
                <a:solidFill>
                  <a:srgbClr val="160093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Şekli</a:t>
            </a:r>
          </a:p>
          <a:p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416264"/>
              </p:ext>
            </p:extLst>
          </p:nvPr>
        </p:nvGraphicFramePr>
        <p:xfrm>
          <a:off x="409902" y="1150882"/>
          <a:ext cx="8497614" cy="4682360"/>
        </p:xfrm>
        <a:graphic>
          <a:graphicData uri="http://schemas.openxmlformats.org/drawingml/2006/table">
            <a:tbl>
              <a:tblPr/>
              <a:tblGrid>
                <a:gridCol w="3385972">
                  <a:extLst>
                    <a:ext uri="{9D8B030D-6E8A-4147-A177-3AD203B41FA5}">
                      <a16:colId xmlns:a16="http://schemas.microsoft.com/office/drawing/2014/main" val="3514828476"/>
                    </a:ext>
                  </a:extLst>
                </a:gridCol>
                <a:gridCol w="1098153">
                  <a:extLst>
                    <a:ext uri="{9D8B030D-6E8A-4147-A177-3AD203B41FA5}">
                      <a16:colId xmlns:a16="http://schemas.microsoft.com/office/drawing/2014/main" val="444530239"/>
                    </a:ext>
                  </a:extLst>
                </a:gridCol>
                <a:gridCol w="1411911">
                  <a:extLst>
                    <a:ext uri="{9D8B030D-6E8A-4147-A177-3AD203B41FA5}">
                      <a16:colId xmlns:a16="http://schemas.microsoft.com/office/drawing/2014/main" val="2614869277"/>
                    </a:ext>
                  </a:extLst>
                </a:gridCol>
                <a:gridCol w="2601578">
                  <a:extLst>
                    <a:ext uri="{9D8B030D-6E8A-4147-A177-3AD203B41FA5}">
                      <a16:colId xmlns:a16="http://schemas.microsoft.com/office/drawing/2014/main" val="12098836"/>
                    </a:ext>
                  </a:extLst>
                </a:gridCol>
              </a:tblGrid>
              <a:tr h="31539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Gelir Tablosunda Dikey Analiz Değerlerinin Hesaplanma Şekli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356456"/>
                  </a:ext>
                </a:extLst>
              </a:tr>
              <a:tr h="52160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Hesaplar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Tutar (TL)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Dikey Analiz Değeri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Hesaplanma Şekli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124894"/>
                  </a:ext>
                </a:extLst>
              </a:tr>
              <a:tr h="2668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Net Satışlar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990.000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827401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Satılan Malın Maliyeti (-)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489346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Brüt K/Z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001634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Faaliyet Giderleri (-)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882685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Ar-Ge Giderleri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524352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Pazarlama, Satış ve Dağıtım Giderleri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912719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Genel Yönetim Giderleri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02884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Faaliyet K/Z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018664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Faaliyet Dışı Gelir ve Karlar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55683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Faaliyet Dışı Gider ve Zararlar (-)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081431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Olağan K/Z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289026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Olağandışı Gelir ve Karlar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904460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Olağandışı Gider ve Zararlar (-)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04586"/>
                  </a:ext>
                </a:extLst>
              </a:tr>
              <a:tr h="254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Net K/Z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195.000 / 990.000 *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495348"/>
                  </a:ext>
                </a:extLst>
              </a:tr>
              <a:tr h="2668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359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17192" y="586477"/>
            <a:ext cx="7886700" cy="1325562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Yorumlama sırasında dikkat edilecek hususlar…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81596" y="1409342"/>
            <a:ext cx="8122228" cy="1996067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sz="2400" b="1" dirty="0" smtClean="0">
                <a:ea typeface="Segoe UI Symbol" panose="020B0502040204020203" pitchFamily="34" charset="0"/>
              </a:rPr>
              <a:t>1-</a:t>
            </a:r>
            <a:r>
              <a:rPr lang="tr-TR" sz="2400" dirty="0" smtClean="0">
                <a:ea typeface="Segoe UI Symbol" panose="020B0502040204020203" pitchFamily="34" charset="0"/>
              </a:rPr>
              <a:t> Aktiflerin oransal dağılımı (Dönen – Duran Varlık karşılaştırması)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sz="2400" b="1" dirty="0" smtClean="0">
                <a:ea typeface="Segoe UI Symbol" panose="020B0502040204020203" pitchFamily="34" charset="0"/>
              </a:rPr>
              <a:t>2-</a:t>
            </a:r>
            <a:r>
              <a:rPr lang="tr-TR" sz="2400" dirty="0" smtClean="0">
                <a:ea typeface="Segoe UI Symbol" panose="020B0502040204020203" pitchFamily="34" charset="0"/>
              </a:rPr>
              <a:t> Pasiflerin oransal dağılımı (Toplam borç – </a:t>
            </a:r>
            <a:r>
              <a:rPr lang="tr-TR" sz="2400" dirty="0" err="1" smtClean="0">
                <a:ea typeface="Segoe UI Symbol" panose="020B0502040204020203" pitchFamily="34" charset="0"/>
              </a:rPr>
              <a:t>Özkaynak</a:t>
            </a:r>
            <a:r>
              <a:rPr lang="tr-TR" sz="2400" dirty="0" smtClean="0">
                <a:ea typeface="Segoe UI Symbol" panose="020B0502040204020203" pitchFamily="34" charset="0"/>
              </a:rPr>
              <a:t> karşılaştırması)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sz="2400" b="1" dirty="0" smtClean="0">
                <a:ea typeface="Segoe UI Symbol" panose="020B0502040204020203" pitchFamily="34" charset="0"/>
              </a:rPr>
              <a:t>3-</a:t>
            </a:r>
            <a:r>
              <a:rPr lang="tr-TR" sz="2400" dirty="0" smtClean="0">
                <a:ea typeface="Segoe UI Symbol" panose="020B0502040204020203" pitchFamily="34" charset="0"/>
              </a:rPr>
              <a:t> Likidite analizi (Dönen varlık – Kısa Vadeli Yabancı Kaynak karşılaştırması)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sz="2400" b="1" dirty="0" smtClean="0">
                <a:ea typeface="Segoe UI Symbol" panose="020B0502040204020203" pitchFamily="34" charset="0"/>
              </a:rPr>
              <a:t>4-</a:t>
            </a:r>
            <a:r>
              <a:rPr lang="tr-TR" sz="2400" dirty="0" smtClean="0">
                <a:ea typeface="Segoe UI Symbol" panose="020B0502040204020203" pitchFamily="34" charset="0"/>
              </a:rPr>
              <a:t> Ticari Alacaklar ve Stoklardaki Yoğunluk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tr-TR" sz="2400" dirty="0"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17192" y="586477"/>
            <a:ext cx="7886700" cy="1325562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Yorumlama sırasında dikkat edilecek hususlar…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292027"/>
              </p:ext>
            </p:extLst>
          </p:nvPr>
        </p:nvGraphicFramePr>
        <p:xfrm>
          <a:off x="748144" y="1116009"/>
          <a:ext cx="8049492" cy="4765963"/>
        </p:xfrm>
        <a:graphic>
          <a:graphicData uri="http://schemas.openxmlformats.org/drawingml/2006/table">
            <a:tbl>
              <a:tblPr/>
              <a:tblGrid>
                <a:gridCol w="1306974">
                  <a:extLst>
                    <a:ext uri="{9D8B030D-6E8A-4147-A177-3AD203B41FA5}">
                      <a16:colId xmlns:a16="http://schemas.microsoft.com/office/drawing/2014/main" val="4013014258"/>
                    </a:ext>
                  </a:extLst>
                </a:gridCol>
                <a:gridCol w="1306974">
                  <a:extLst>
                    <a:ext uri="{9D8B030D-6E8A-4147-A177-3AD203B41FA5}">
                      <a16:colId xmlns:a16="http://schemas.microsoft.com/office/drawing/2014/main" val="3730561503"/>
                    </a:ext>
                  </a:extLst>
                </a:gridCol>
                <a:gridCol w="2461039">
                  <a:extLst>
                    <a:ext uri="{9D8B030D-6E8A-4147-A177-3AD203B41FA5}">
                      <a16:colId xmlns:a16="http://schemas.microsoft.com/office/drawing/2014/main" val="3414142789"/>
                    </a:ext>
                  </a:extLst>
                </a:gridCol>
                <a:gridCol w="2974505">
                  <a:extLst>
                    <a:ext uri="{9D8B030D-6E8A-4147-A177-3AD203B41FA5}">
                      <a16:colId xmlns:a16="http://schemas.microsoft.com/office/drawing/2014/main" val="2979219324"/>
                    </a:ext>
                  </a:extLst>
                </a:gridCol>
              </a:tblGrid>
              <a:tr h="27465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Bilanço ile ilgili Dikey Analiz yapılırken hesap kalemlerinde dikkate alınacak hususlar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26080"/>
                  </a:ext>
                </a:extLst>
              </a:tr>
              <a:tr h="5623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Finansal Tablo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Yapılan İnceleme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Ayrıntılar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Elde Edilen Sonuçlar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07420"/>
                  </a:ext>
                </a:extLst>
              </a:tr>
              <a:tr h="93383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Bilanço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Aktiflerin oransal dağılımı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Dönen ve Duran varlık kalemlerini karşılaştır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Dönen Varlıklar &gt; Duran Varlıklar = Pasif Duran Varlıklar &gt; Dönen Varlıklar = Agresif Duran Varlıklar = Dönen Varlıklar - Dengeli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041893"/>
                  </a:ext>
                </a:extLst>
              </a:tr>
              <a:tr h="10463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Pasiflerin oransal dağılımı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borç ve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kalemlerini karşılaştır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Borç &gt;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= Yüksek Faiz Yükü 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&gt; Toplam Borç = Düşük Faiz Yükü Toplam Borç =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Dengeli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59353"/>
                  </a:ext>
                </a:extLst>
              </a:tr>
              <a:tr h="784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Likidite Analizi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Dönen Varlık ve KVYK karşılaştır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Dönen Varlıklar &gt; KVYK = Likidite sorunu yok Dönen Varlıklar &lt; KVYK = Likidite sorunu var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40539"/>
                  </a:ext>
                </a:extLst>
              </a:tr>
              <a:tr h="11640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Dönen varlıkların diğer kalemleri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Ticari Alacaklar ve Stok kalemlerindeki yoğunluk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Ticari Alacaklar tutarı yüksek ise bu durum bize şirketin alacaklarını tahsil etmede sıkıntı yaşadığını, Stok kalemlerinin yüksekliği ise malların satışında sorun yaşandığını gösterir.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61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79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17192" y="586477"/>
            <a:ext cx="7886700" cy="1325562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Yorumlama sırasında dikkat edilecek hususlar…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81596" y="1409342"/>
            <a:ext cx="8122228" cy="1996067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800" b="1" dirty="0">
                <a:ea typeface="Segoe UI Symbol" panose="020B0502040204020203" pitchFamily="34" charset="0"/>
              </a:rPr>
              <a:t>1- </a:t>
            </a:r>
            <a:r>
              <a:rPr lang="tr-TR" sz="2800" dirty="0">
                <a:ea typeface="Segoe UI Symbol" panose="020B0502040204020203" pitchFamily="34" charset="0"/>
              </a:rPr>
              <a:t>İşletmenin kar / zarar durumu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800" b="1" dirty="0">
                <a:ea typeface="Segoe UI Symbol" panose="020B0502040204020203" pitchFamily="34" charset="0"/>
              </a:rPr>
              <a:t>2- </a:t>
            </a:r>
            <a:r>
              <a:rPr lang="tr-TR" sz="2800" dirty="0">
                <a:ea typeface="Segoe UI Symbol" panose="020B0502040204020203" pitchFamily="34" charset="0"/>
              </a:rPr>
              <a:t>Kar / Zararın nedenleri</a:t>
            </a:r>
          </a:p>
          <a:p>
            <a:pPr marL="0" indent="0">
              <a:lnSpc>
                <a:spcPct val="150000"/>
              </a:lnSpc>
              <a:buFont typeface="Wingdings" panose="05000000000000000000" pitchFamily="2" charset="2"/>
              <a:buNone/>
            </a:pPr>
            <a:endParaRPr lang="tr-TR" sz="2800" dirty="0"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4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17192" y="586477"/>
            <a:ext cx="7886700" cy="1325562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Yorumlama sırasında dikkat edilecek hususlar…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963033"/>
              </p:ext>
            </p:extLst>
          </p:nvPr>
        </p:nvGraphicFramePr>
        <p:xfrm>
          <a:off x="488730" y="1136786"/>
          <a:ext cx="8387255" cy="4671155"/>
        </p:xfrm>
        <a:graphic>
          <a:graphicData uri="http://schemas.openxmlformats.org/drawingml/2006/table">
            <a:tbl>
              <a:tblPr/>
              <a:tblGrid>
                <a:gridCol w="1069111">
                  <a:extLst>
                    <a:ext uri="{9D8B030D-6E8A-4147-A177-3AD203B41FA5}">
                      <a16:colId xmlns:a16="http://schemas.microsoft.com/office/drawing/2014/main" val="2196266132"/>
                    </a:ext>
                  </a:extLst>
                </a:gridCol>
                <a:gridCol w="1877762">
                  <a:extLst>
                    <a:ext uri="{9D8B030D-6E8A-4147-A177-3AD203B41FA5}">
                      <a16:colId xmlns:a16="http://schemas.microsoft.com/office/drawing/2014/main" val="46367610"/>
                    </a:ext>
                  </a:extLst>
                </a:gridCol>
                <a:gridCol w="2720191">
                  <a:extLst>
                    <a:ext uri="{9D8B030D-6E8A-4147-A177-3AD203B41FA5}">
                      <a16:colId xmlns:a16="http://schemas.microsoft.com/office/drawing/2014/main" val="2657978273"/>
                    </a:ext>
                  </a:extLst>
                </a:gridCol>
                <a:gridCol w="2720191">
                  <a:extLst>
                    <a:ext uri="{9D8B030D-6E8A-4147-A177-3AD203B41FA5}">
                      <a16:colId xmlns:a16="http://schemas.microsoft.com/office/drawing/2014/main" val="596046304"/>
                    </a:ext>
                  </a:extLst>
                </a:gridCol>
              </a:tblGrid>
              <a:tr h="24569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Gelir Tablosu ile ilgili Dikey Analiz yapılırken hesap kalemlerinde dikkate alınacak hususlar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791659"/>
                  </a:ext>
                </a:extLst>
              </a:tr>
              <a:tr h="4821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Finansal Tablo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Yapılan İnceleme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Ayrıntılar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Elde Edilen Sonuçlar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24410"/>
                  </a:ext>
                </a:extLst>
              </a:tr>
              <a:tr h="482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Gelir Tablosu 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Şirketin Kar edip - etmediği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Net K / Z rakamı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Dip rakama bakılarak K / Z anlaşılır.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601190"/>
                  </a:ext>
                </a:extLst>
              </a:tr>
              <a:tr h="342338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 / Z Nereden kaynaklanmaktadır?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Gelir Tablosundaki farklı gruplar analiz edilir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Her kar elde eden şirket başarılı değildir. Esas olan ana faaliyet konularından kar elde etmesidir. Gelir Tablosu 3 ayrı gruba ayrılır. 1. Grup Faaliyet Grubu: Net Satışlardan Faaliyet Karı rakamına kadar olan gruptur. Faaliyet Karının pozitif olması şirketin başarılı olduğu anlamı taşır. 2. Grup Faaliyet Dışı Grubu: Şirketin esas faaliyeti dışındaki hususlardan kaynaklanan gelir-gideri (faiz-komisyon-kambiyo farklılıkları) ifade eder. Ancak bu gelirler karın önemli bir kısmını oluşturmamalıdır. 3. Grup Olağan Dışı Grubu: Söz konusu gelir-giderler şirketin her zaman karşılaştığı gelir-gider türlerinden değildir. Ancak istisnai durumlarda karşılaşılır ve şirket karının önemli bir kısmını oluşturmaması istenir.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970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1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303843" y="-188776"/>
            <a:ext cx="7065818" cy="1325562"/>
          </a:xfrm>
        </p:spPr>
        <p:txBody>
          <a:bodyPr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Yatay Analizde Tabloların Yorumlanması</a:t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47166" y="1524956"/>
            <a:ext cx="8302696" cy="1691267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Yatay 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analiz tekniğinin yorumu </a:t>
            </a:r>
            <a:r>
              <a:rPr lang="tr-TR" sz="2400" dirty="0">
                <a:solidFill>
                  <a:srgbClr val="FF0000"/>
                </a:solidFill>
              </a:rPr>
              <a:t>neden – sonuç 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ilişkisine dayanır.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Yorum yapılırken kesinlikle </a:t>
            </a:r>
            <a:r>
              <a:rPr lang="tr-TR" sz="2400" dirty="0">
                <a:solidFill>
                  <a:srgbClr val="FF0000"/>
                </a:solidFill>
              </a:rPr>
              <a:t>kesin yargılarda bulunulmamalı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dır</a:t>
            </a:r>
            <a:r>
              <a:rPr lang="tr-TR" sz="2400" dirty="0" smtClean="0">
                <a:solidFill>
                  <a:srgbClr val="FF0000"/>
                </a:solidFill>
              </a:rPr>
              <a:t>.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4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25826</TotalTime>
  <Words>1117</Words>
  <Application>Microsoft Office PowerPoint</Application>
  <PresentationFormat>Ekran Gösterisi (4:3)</PresentationFormat>
  <Paragraphs>227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22" baseType="lpstr">
      <vt:lpstr>MS PGothic</vt:lpstr>
      <vt:lpstr>Arial</vt:lpstr>
      <vt:lpstr>Calibri</vt:lpstr>
      <vt:lpstr>Segoe UI Symbol</vt:lpstr>
      <vt:lpstr>Symbol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966</cp:revision>
  <cp:lastPrinted>2016-10-24T07:53:35Z</cp:lastPrinted>
  <dcterms:created xsi:type="dcterms:W3CDTF">2016-09-18T09:35:24Z</dcterms:created>
  <dcterms:modified xsi:type="dcterms:W3CDTF">2020-02-27T16:18:47Z</dcterms:modified>
</cp:coreProperties>
</file>