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6">
  <p:sldMasterIdLst>
    <p:sldMasterId id="2147483660" r:id="rId1"/>
    <p:sldMasterId id="2147483673" r:id="rId2"/>
    <p:sldMasterId id="2147483689" r:id="rId3"/>
  </p:sldMasterIdLst>
  <p:notesMasterIdLst>
    <p:notesMasterId r:id="rId16"/>
  </p:notesMasterIdLst>
  <p:handoutMasterIdLst>
    <p:handoutMasterId r:id="rId17"/>
  </p:handoutMasterIdLst>
  <p:sldIdLst>
    <p:sldId id="668" r:id="rId4"/>
    <p:sldId id="669" r:id="rId5"/>
    <p:sldId id="679" r:id="rId6"/>
    <p:sldId id="682" r:id="rId7"/>
    <p:sldId id="680" r:id="rId8"/>
    <p:sldId id="681" r:id="rId9"/>
    <p:sldId id="683" r:id="rId10"/>
    <p:sldId id="684" r:id="rId11"/>
    <p:sldId id="685" r:id="rId12"/>
    <p:sldId id="686" r:id="rId13"/>
    <p:sldId id="687" r:id="rId14"/>
    <p:sldId id="678" r:id="rId15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57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03FAE"/>
    <a:srgbClr val="47176C"/>
    <a:srgbClr val="46166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Orta Stil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Orta Stil 2 - Vurgu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Orta Stil 2 - Vurgu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D5ABB26-0587-4C30-8999-92F81FD0307C}" styleName="Stil Yok, Kılavuz Yok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E3FDE45-AF77-4B5C-9715-49D594BDF05E}" styleName="Açık Stil 1 - Vurgu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173" autoAdjust="0"/>
    <p:restoredTop sz="94660"/>
  </p:normalViewPr>
  <p:slideViewPr>
    <p:cSldViewPr snapToGrid="0">
      <p:cViewPr varScale="1">
        <p:scale>
          <a:sx n="61" d="100"/>
          <a:sy n="61" d="100"/>
        </p:scale>
        <p:origin x="78" y="402"/>
      </p:cViewPr>
      <p:guideLst>
        <p:guide orient="horz" pos="2160"/>
        <p:guide pos="2857"/>
      </p:guideLst>
    </p:cSldViewPr>
  </p:slideViewPr>
  <p:notesTextViewPr>
    <p:cViewPr>
      <p:scale>
        <a:sx n="66" d="100"/>
        <a:sy n="66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4" d="100"/>
          <a:sy n="64" d="100"/>
        </p:scale>
        <p:origin x="3390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21" Type="http://schemas.openxmlformats.org/officeDocument/2006/relationships/tableStyles" Target="tableStyles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10" Type="http://schemas.openxmlformats.org/officeDocument/2006/relationships/slide" Target="slides/slide7.xml"/><Relationship Id="rId19" Type="http://schemas.openxmlformats.org/officeDocument/2006/relationships/viewProps" Target="viewProp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EB3403-51FA-4010-975A-92E4C2B0B2A1}" type="datetimeFigureOut">
              <a:rPr lang="tr-TR" smtClean="0"/>
              <a:t>27.02.2020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025271F-2A3F-44CE-9661-3F380E12CB3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520782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F88CA5-4B52-431F-9D0B-7834703D4155}" type="datetimeFigureOut">
              <a:rPr lang="en-US" smtClean="0"/>
              <a:t>2/27/2020</a:t>
            </a:fld>
            <a:endParaRPr lang="en-US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41425"/>
            <a:ext cx="44672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85FB67-13BD-4A07-A42B-F2DDB568A1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252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100">
                <a:solidFill>
                  <a:schemeClr val="tx2"/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C2E16-D5DA-4D9C-92CB-3D0DDCA7AE5C}" type="datetime1">
              <a:rPr lang="en-US" smtClean="0"/>
              <a:t>2/27/2020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37714002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021E8-F963-4E7B-98CE-B76E5E287BD9}" type="datetime1">
              <a:rPr lang="en-US" smtClean="0"/>
              <a:t>2/27/2020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73875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3"/>
            <a:ext cx="1828800" cy="5410199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71BD1-7858-4A7D-AB54-A4451F562A85}" type="datetime1">
              <a:rPr lang="en-US" smtClean="0"/>
              <a:t>2/27/2020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66878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100">
                <a:solidFill>
                  <a:schemeClr val="tx2"/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093B4-1CC8-466C-AC69-8C4EAAC07B96}" type="datetime1">
              <a:rPr lang="en-US" smtClean="0"/>
              <a:t>2/27/2020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8324808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0254B-BB82-4C80-A262-98BD5C0B4A90}" type="datetime1">
              <a:rPr lang="en-US" smtClean="0"/>
              <a:t>2/27/2020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875713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4050" b="0" cap="all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55901-25EF-4B6B-8217-40AE73B567A5}" type="datetime1">
              <a:rPr lang="en-US" smtClean="0"/>
              <a:t>2/27/2020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261986849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8C9F5-99EE-46C1-925D-08171F3997F5}" type="datetime1">
              <a:rPr lang="en-US" smtClean="0"/>
              <a:t>2/27/2020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8348045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100" b="0">
                <a:latin typeface="+mj-lt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100" b="0">
                <a:latin typeface="+mj-lt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CB38C-929A-4885-8B3A-FB2E643FA28D}" type="datetime1">
              <a:rPr lang="en-US" smtClean="0"/>
              <a:t>2/27/2020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1492942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3DAA0-B6AA-4ACD-9FB1-17185E43A90D}" type="datetime1">
              <a:rPr lang="en-US" smtClean="0"/>
              <a:t>2/27/2020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7469024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7F1EA-F52B-42F5-8478-0AF9BFD7E958}" type="datetime1">
              <a:rPr lang="en-US" smtClean="0"/>
              <a:t>2/27/2020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7475535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4050" b="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2"/>
            <a:ext cx="4594934" cy="4114799"/>
          </a:xfrm>
        </p:spPr>
        <p:txBody>
          <a:bodyPr/>
          <a:lstStyle>
            <a:lvl1pPr>
              <a:defRPr sz="1800"/>
            </a:lvl1pPr>
            <a:lvl2pPr>
              <a:defRPr sz="165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2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1575">
                <a:solidFill>
                  <a:schemeClr val="tx2"/>
                </a:solidFill>
              </a:defRPr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9E4876-F515-4632-ACBF-711C6699D7F1}" type="datetime1">
              <a:rPr lang="en-US" smtClean="0"/>
              <a:t>2/27/2020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1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454458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50348" y="213719"/>
            <a:ext cx="6781800" cy="1600200"/>
          </a:xfrm>
        </p:spPr>
        <p:txBody>
          <a:bodyPr>
            <a:normAutofit/>
          </a:bodyPr>
          <a:lstStyle>
            <a:lvl1pPr algn="ctr">
              <a:defRPr lang="tr-TR" sz="1800" b="1" kern="1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003703"/>
            <a:ext cx="7543800" cy="3886200"/>
          </a:xfrm>
        </p:spPr>
        <p:txBody>
          <a:bodyPr/>
          <a:lstStyle>
            <a:lvl1pPr marL="205740" indent="-205740">
              <a:buClrTx/>
              <a:buFont typeface="Wingdings" panose="05000000000000000000" pitchFamily="2" charset="2"/>
              <a:buChar char="Ø"/>
              <a:defRPr sz="1500">
                <a:solidFill>
                  <a:schemeClr val="tx1"/>
                </a:solidFill>
              </a:defRPr>
            </a:lvl1pPr>
            <a:lvl2pPr marL="445770" indent="-205740">
              <a:buClrTx/>
              <a:buFont typeface="Wingdings" panose="05000000000000000000" pitchFamily="2" charset="2"/>
              <a:buChar char="Ø"/>
              <a:defRPr>
                <a:solidFill>
                  <a:schemeClr val="tx1"/>
                </a:solidFill>
              </a:defRPr>
            </a:lvl2pPr>
            <a:lvl3pPr marL="651510" indent="-171450">
              <a:buClrTx/>
              <a:buFont typeface="Wingdings" panose="05000000000000000000" pitchFamily="2" charset="2"/>
              <a:buChar char="Ø"/>
              <a:defRPr>
                <a:solidFill>
                  <a:schemeClr val="tx1"/>
                </a:solidFill>
              </a:defRPr>
            </a:lvl3pPr>
            <a:lvl4pPr marL="857250" indent="-171450">
              <a:buClrTx/>
              <a:buFont typeface="Wingdings" panose="05000000000000000000" pitchFamily="2" charset="2"/>
              <a:buChar char="Ø"/>
              <a:defRPr>
                <a:solidFill>
                  <a:schemeClr val="tx1"/>
                </a:solidFill>
              </a:defRPr>
            </a:lvl4pPr>
            <a:lvl5pPr marL="1028700" indent="-171450">
              <a:buClrTx/>
              <a:buFont typeface="Wingdings" panose="05000000000000000000" pitchFamily="2" charset="2"/>
              <a:buChar char="Ø"/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tr-TR" dirty="0" smtClean="0"/>
              <a:t>Asıl metin stillerini düzenle</a:t>
            </a:r>
          </a:p>
          <a:p>
            <a:pPr lvl="1"/>
            <a:r>
              <a:rPr lang="tr-TR" dirty="0" smtClean="0"/>
              <a:t>İkinci düzey</a:t>
            </a:r>
          </a:p>
          <a:p>
            <a:pPr lvl="2"/>
            <a:r>
              <a:rPr lang="tr-TR" dirty="0" smtClean="0"/>
              <a:t>Üçüncü düzey</a:t>
            </a:r>
          </a:p>
          <a:p>
            <a:pPr lvl="3"/>
            <a:r>
              <a:rPr lang="tr-TR" dirty="0" smtClean="0"/>
              <a:t>Dördüncü düzey</a:t>
            </a:r>
          </a:p>
          <a:p>
            <a:pPr lvl="4"/>
            <a:r>
              <a:rPr lang="tr-TR" dirty="0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913B4-353A-43F0-919E-C9E766A5124A}" type="datetime1">
              <a:rPr lang="en-US" smtClean="0"/>
              <a:t>2/27/2020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211488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405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tr-TR" smtClean="0"/>
              <a:t>Resim eklemek için simgeyi tıklatın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3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930EE-5137-4864-99E0-78D0AA38347E}" type="datetime1">
              <a:rPr lang="en-US" smtClean="0"/>
              <a:t>2/27/2020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8547969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DF37A8-D33E-4B0E-8235-475DB97D5147}" type="datetime1">
              <a:rPr lang="en-US" smtClean="0"/>
              <a:t>2/27/2020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3643762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3"/>
            <a:ext cx="1828800" cy="5410199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E96E1F-70EC-4C9F-84B9-309ABB33F145}" type="datetime1">
              <a:rPr lang="en-US" smtClean="0"/>
              <a:t>2/27/2020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7974391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/>
          </p:nvPr>
        </p:nvSpPr>
        <p:spPr>
          <a:xfrm>
            <a:off x="457200" y="277813"/>
            <a:ext cx="8229600" cy="5853112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3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2F65B9-AF3F-4168-8F3A-EA905B549768}" type="datetime1">
              <a:rPr lang="en-US" smtClean="0"/>
              <a:t>2/27/2020</a:t>
            </a:fld>
            <a:endParaRPr lang="tr-TR"/>
          </a:p>
        </p:txBody>
      </p:sp>
      <p:sp>
        <p:nvSpPr>
          <p:cNvPr id="4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5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CC9CEF-1B2B-47A9-B112-A53E035B6F79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1206933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Başlık, Metin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sz="half" idx="1"/>
          </p:nvPr>
        </p:nvSpPr>
        <p:spPr>
          <a:xfrm>
            <a:off x="457200" y="1600202"/>
            <a:ext cx="4038600" cy="4530725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30725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D7AFE2-252A-473E-B74B-445E14A41A1C}" type="datetime1">
              <a:rPr lang="en-US" smtClean="0"/>
              <a:t>2/27/2020</a:t>
            </a:fld>
            <a:endParaRPr lang="tr-TR"/>
          </a:p>
        </p:txBody>
      </p:sp>
      <p:sp>
        <p:nvSpPr>
          <p:cNvPr id="6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7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9C2CDE-511F-4CCA-A6CE-70569E99ECA7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5389097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Başlık ve Tab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Tablo Yer Tutucusu 2"/>
          <p:cNvSpPr>
            <a:spLocks noGrp="1"/>
          </p:cNvSpPr>
          <p:nvPr>
            <p:ph type="tbl" idx="1"/>
          </p:nvPr>
        </p:nvSpPr>
        <p:spPr>
          <a:xfrm>
            <a:off x="457200" y="1600202"/>
            <a:ext cx="8229600" cy="4530725"/>
          </a:xfrm>
        </p:spPr>
        <p:txBody>
          <a:bodyPr/>
          <a:lstStyle/>
          <a:p>
            <a:pPr lvl="0"/>
            <a:r>
              <a:rPr lang="tr-TR" noProof="0" smtClean="0"/>
              <a:t>Tablo eklemek için simgeyi tıklatın</a:t>
            </a:r>
          </a:p>
        </p:txBody>
      </p:sp>
      <p:sp>
        <p:nvSpPr>
          <p:cNvPr id="4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24C5B5-B0BC-4A99-9668-7AA50979CB18}" type="datetime1">
              <a:rPr lang="en-US" smtClean="0"/>
              <a:t>2/27/2020</a:t>
            </a:fld>
            <a:endParaRPr lang="tr-TR"/>
          </a:p>
        </p:txBody>
      </p:sp>
      <p:sp>
        <p:nvSpPr>
          <p:cNvPr id="5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6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694B09-DDCA-463B-A0FD-225071502900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7452489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Başlık, 4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 sz="quarter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457200" y="1600202"/>
            <a:ext cx="4038600" cy="2189163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quarter" idx="2"/>
          </p:nvPr>
        </p:nvSpPr>
        <p:spPr>
          <a:xfrm>
            <a:off x="4648200" y="1600202"/>
            <a:ext cx="4038600" cy="2189163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İçerik Yer Tutucusu 4"/>
          <p:cNvSpPr>
            <a:spLocks noGrp="1"/>
          </p:cNvSpPr>
          <p:nvPr>
            <p:ph sz="quarter" idx="3"/>
          </p:nvPr>
        </p:nvSpPr>
        <p:spPr>
          <a:xfrm>
            <a:off x="457200" y="3941763"/>
            <a:ext cx="4038600" cy="2189162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8200" y="3941763"/>
            <a:ext cx="4038600" cy="2189162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B4A527-8F12-4586-8896-F9A7002F02D4}" type="datetime1">
              <a:rPr lang="en-US" smtClean="0"/>
              <a:t>2/27/2020</a:t>
            </a:fld>
            <a:endParaRPr lang="tr-TR"/>
          </a:p>
        </p:txBody>
      </p:sp>
      <p:sp>
        <p:nvSpPr>
          <p:cNvPr id="8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9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FE3CA1-1F67-46BC-B6F2-EBF60CBDD860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7563434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Metin Yer Tutucusu 11"/>
          <p:cNvSpPr>
            <a:spLocks noGrp="1"/>
          </p:cNvSpPr>
          <p:nvPr>
            <p:ph idx="1"/>
          </p:nvPr>
        </p:nvSpPr>
        <p:spPr>
          <a:xfrm>
            <a:off x="410935" y="1299507"/>
            <a:ext cx="7886700" cy="1179054"/>
          </a:xfrm>
          <a:prstGeom prst="rect">
            <a:avLst/>
          </a:prstGeom>
        </p:spPr>
        <p:txBody>
          <a:bodyPr rIns="0" anchor="b" anchorCtr="0">
            <a:noAutofit/>
          </a:bodyPr>
          <a:lstStyle>
            <a:lvl1pPr marL="0" indent="0" algn="l">
              <a:buNone/>
              <a:defRPr sz="2000" b="0" i="0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tr-TR" noProof="0" dirty="0" smtClean="0"/>
              <a:t>Asıl metin stillerini düzenle</a:t>
            </a:r>
          </a:p>
        </p:txBody>
      </p:sp>
      <p:sp>
        <p:nvSpPr>
          <p:cNvPr id="9" name="Başlık Yer Tutucusu 10"/>
          <p:cNvSpPr>
            <a:spLocks noGrp="1"/>
          </p:cNvSpPr>
          <p:nvPr>
            <p:ph type="title"/>
          </p:nvPr>
        </p:nvSpPr>
        <p:spPr>
          <a:xfrm>
            <a:off x="410935" y="370117"/>
            <a:ext cx="7886700" cy="673965"/>
          </a:xfrm>
          <a:prstGeom prst="rect">
            <a:avLst/>
          </a:prstGeom>
        </p:spPr>
        <p:txBody>
          <a:bodyPr rIns="0" anchor="b" anchorCtr="0">
            <a:normAutofit/>
          </a:bodyPr>
          <a:lstStyle>
            <a:lvl1pPr>
              <a:defRPr sz="2400"/>
            </a:lvl1pPr>
          </a:lstStyle>
          <a:p>
            <a:pPr lvl="0"/>
            <a:r>
              <a:rPr lang="tr-TR" dirty="0" smtClean="0"/>
              <a:t>Asıl başlık stili için tıklatın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1819889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Özel Dü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22005629"/>
      </p:ext>
    </p:extLst>
  </p:cSld>
  <p:clrMapOvr>
    <a:masterClrMapping/>
  </p:clrMapOvr>
  <p:hf sldNum="0" hdr="0" dt="0"/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Asıl başlık stili için tıklatın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66800" y="1981200"/>
            <a:ext cx="7543800" cy="4114800"/>
          </a:xfrm>
          <a:prstGeom prst="rect">
            <a:avLst/>
          </a:prstGeom>
        </p:spPr>
        <p:txBody>
          <a:bodyPr/>
          <a:lstStyle>
            <a:lvl1pPr marL="171450" indent="-17145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514350" indent="-17145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857250" indent="-17145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200150" indent="-17145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543050" indent="-17145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tr-TR" dirty="0" smtClean="0"/>
              <a:t>Asıl metin stillerini düzenle</a:t>
            </a:r>
          </a:p>
          <a:p>
            <a:pPr lvl="1"/>
            <a:r>
              <a:rPr lang="tr-TR" dirty="0" smtClean="0"/>
              <a:t>İkinci düzey</a:t>
            </a:r>
          </a:p>
          <a:p>
            <a:pPr lvl="2"/>
            <a:r>
              <a:rPr lang="tr-TR" dirty="0" smtClean="0"/>
              <a:t>Üçüncü düzey</a:t>
            </a:r>
          </a:p>
          <a:p>
            <a:pPr lvl="3"/>
            <a:r>
              <a:rPr lang="tr-TR" dirty="0" smtClean="0"/>
              <a:t>Dördüncü düzey</a:t>
            </a:r>
          </a:p>
          <a:p>
            <a:pPr lvl="4"/>
            <a:r>
              <a:rPr lang="tr-TR" dirty="0" smtClean="0"/>
              <a:t>Beşinci düzey</a:t>
            </a:r>
            <a:endParaRPr lang="tr-TR" dirty="0"/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0"/>
          </p:nvPr>
        </p:nvSpPr>
        <p:spPr>
          <a:xfrm>
            <a:off x="1066800" y="624840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fld id="{419913B4-353A-43F0-919E-C9E766A5124A}" type="datetime1">
              <a:rPr lang="en-US" smtClean="0"/>
              <a:t>2/27/2020</a:t>
            </a:fld>
            <a:endParaRPr lang="en-US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705600" y="624840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52684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4050" b="0" cap="all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12512-3B4A-4C0D-950D-6FFEACF07EB0}" type="datetime1">
              <a:rPr lang="en-US" smtClean="0"/>
              <a:t>2/27/2020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80110625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913B4-353A-43F0-919E-C9E766A5124A}" type="datetime1">
              <a:rPr lang="en-US" smtClean="0"/>
              <a:t>2/27/2020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86513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19078-E88E-432E-B463-E382E09B18DC}" type="datetime1">
              <a:rPr lang="en-US" smtClean="0"/>
              <a:t>2/27/2020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26643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100" b="0">
                <a:latin typeface="+mj-lt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100" b="0">
                <a:latin typeface="+mj-lt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F88A8-F742-4F69-A35B-1B28FBF07202}" type="datetime1">
              <a:rPr lang="en-US" smtClean="0"/>
              <a:t>2/27/2020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43776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C0540-C812-4A10-A4A2-8F2918206376}" type="datetime1">
              <a:rPr lang="en-US" smtClean="0"/>
              <a:t>2/27/2020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46229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0DDDF-7A43-4041-A150-A5265DD17B5B}" type="datetime1">
              <a:rPr lang="en-US" smtClean="0"/>
              <a:t>2/27/2020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38819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4050" b="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2"/>
            <a:ext cx="4594934" cy="4114799"/>
          </a:xfrm>
        </p:spPr>
        <p:txBody>
          <a:bodyPr/>
          <a:lstStyle>
            <a:lvl1pPr>
              <a:defRPr sz="1800"/>
            </a:lvl1pPr>
            <a:lvl2pPr>
              <a:defRPr sz="165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2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1575">
                <a:solidFill>
                  <a:schemeClr val="tx2"/>
                </a:solidFill>
              </a:defRPr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B923B-C384-40AA-8590-01472514B94D}" type="datetime1">
              <a:rPr lang="en-US" smtClean="0"/>
              <a:t>2/27/2020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1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943253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405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tr-TR" smtClean="0"/>
              <a:t>Resim eklemek için simgeyi tıklatın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3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10B27-1C63-4458-A0DE-D05A3D5ED342}" type="datetime1">
              <a:rPr lang="en-US" smtClean="0"/>
              <a:t>2/27/2020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82204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6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9.xml"/><Relationship Id="rId2" Type="http://schemas.openxmlformats.org/officeDocument/2006/relationships/slideLayout" Target="../slideLayouts/slideLayout28.xml"/><Relationship Id="rId1" Type="http://schemas.openxmlformats.org/officeDocument/2006/relationships/slideLayout" Target="../slideLayouts/slideLayout27.xml"/><Relationship Id="rId6" Type="http://schemas.openxmlformats.org/officeDocument/2006/relationships/image" Target="../media/image2.jpeg"/><Relationship Id="rId5" Type="http://schemas.openxmlformats.org/officeDocument/2006/relationships/theme" Target="../theme/theme3.xml"/><Relationship Id="rId4" Type="http://schemas.openxmlformats.org/officeDocument/2006/relationships/slideLayout" Target="../slideLayouts/slideLayout3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D5BA3AE7-9ECF-44E5-AA35-A658ADA8F751}" type="datetime1">
              <a:rPr lang="en-US" smtClean="0"/>
              <a:t>2/27/2020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8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r>
              <a:rPr lang="en-US" dirty="0" smtClean="0"/>
              <a:t>Prof. Dr. Harun TANRIVERMİŞ, </a:t>
            </a:r>
            <a:r>
              <a:rPr lang="en-US" dirty="0" err="1" smtClean="0"/>
              <a:t>Yrd</a:t>
            </a:r>
            <a:r>
              <a:rPr lang="en-US" dirty="0" smtClean="0"/>
              <a:t>. </a:t>
            </a:r>
            <a:r>
              <a:rPr lang="en-US" dirty="0" err="1" smtClean="0"/>
              <a:t>Doç</a:t>
            </a:r>
            <a:r>
              <a:rPr lang="en-US" dirty="0" smtClean="0"/>
              <a:t>. Dr. </a:t>
            </a:r>
            <a:r>
              <a:rPr lang="en-US" dirty="0" err="1" smtClean="0"/>
              <a:t>Yeşim</a:t>
            </a:r>
            <a:r>
              <a:rPr lang="en-US" dirty="0" smtClean="0"/>
              <a:t> ALİEFENDİOĞLU </a:t>
            </a:r>
            <a:r>
              <a:rPr lang="en-US" dirty="0" err="1" smtClean="0"/>
              <a:t>Ekonomi</a:t>
            </a:r>
            <a:r>
              <a:rPr lang="en-US" dirty="0" smtClean="0"/>
              <a:t> I 2016-2017 </a:t>
            </a:r>
            <a:r>
              <a:rPr lang="en-US" dirty="0" err="1" smtClean="0"/>
              <a:t>Güz</a:t>
            </a:r>
            <a:r>
              <a:rPr lang="en-US" dirty="0" smtClean="0"/>
              <a:t> </a:t>
            </a:r>
            <a:r>
              <a:rPr lang="en-US" dirty="0" err="1" smtClean="0"/>
              <a:t>Dönemi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7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6328270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dt="0"/>
  <p:txStyles>
    <p:titleStyle>
      <a:lvl1pPr algn="l" defTabSz="685800" rtl="0" eaLnBrk="1" latinLnBrk="0" hangingPunct="1">
        <a:spcBef>
          <a:spcPct val="0"/>
        </a:spcBef>
        <a:buNone/>
        <a:defRPr sz="405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05740" indent="-20574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445770" indent="-20574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50" kern="1200">
          <a:solidFill>
            <a:schemeClr val="tx2"/>
          </a:solidFill>
          <a:latin typeface="+mn-lt"/>
          <a:ea typeface="+mn-ea"/>
          <a:cs typeface="+mn-cs"/>
        </a:defRPr>
      </a:lvl2pPr>
      <a:lvl3pPr marL="65151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500" kern="1200">
          <a:solidFill>
            <a:schemeClr val="tx2"/>
          </a:solidFill>
          <a:latin typeface="+mn-lt"/>
          <a:ea typeface="+mn-ea"/>
          <a:cs typeface="+mn-cs"/>
        </a:defRPr>
      </a:lvl3pPr>
      <a:lvl4pPr marL="85725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50" kern="1200">
          <a:solidFill>
            <a:schemeClr val="tx2"/>
          </a:solidFill>
          <a:latin typeface="+mn-lt"/>
          <a:ea typeface="+mn-ea"/>
          <a:cs typeface="+mn-cs"/>
        </a:defRPr>
      </a:lvl4pPr>
      <a:lvl5pPr marL="102870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5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23444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1426464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164592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185166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39369955-C8A4-4023-9F6B-3A82C0FA9480}" type="datetime1">
              <a:rPr lang="en-US" smtClean="0"/>
              <a:t>2/27/2020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8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7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9417297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  <p:sldLayoutId id="2147483686" r:id="rId13"/>
    <p:sldLayoutId id="2147483687" r:id="rId14"/>
    <p:sldLayoutId id="2147483688" r:id="rId15"/>
  </p:sldLayoutIdLst>
  <p:hf sldNum="0" hdr="0" dt="0"/>
  <p:txStyles>
    <p:titleStyle>
      <a:lvl1pPr algn="l" defTabSz="685800" rtl="0" eaLnBrk="1" latinLnBrk="0" hangingPunct="1">
        <a:spcBef>
          <a:spcPct val="0"/>
        </a:spcBef>
        <a:buNone/>
        <a:defRPr sz="405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05740" indent="-20574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445770" indent="-20574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50" kern="1200">
          <a:solidFill>
            <a:schemeClr val="tx2"/>
          </a:solidFill>
          <a:latin typeface="+mn-lt"/>
          <a:ea typeface="+mn-ea"/>
          <a:cs typeface="+mn-cs"/>
        </a:defRPr>
      </a:lvl2pPr>
      <a:lvl3pPr marL="65151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500" kern="1200">
          <a:solidFill>
            <a:schemeClr val="tx2"/>
          </a:solidFill>
          <a:latin typeface="+mn-lt"/>
          <a:ea typeface="+mn-ea"/>
          <a:cs typeface="+mn-cs"/>
        </a:defRPr>
      </a:lvl3pPr>
      <a:lvl4pPr marL="85725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50" kern="1200">
          <a:solidFill>
            <a:schemeClr val="tx2"/>
          </a:solidFill>
          <a:latin typeface="+mn-lt"/>
          <a:ea typeface="+mn-ea"/>
          <a:cs typeface="+mn-cs"/>
        </a:defRPr>
      </a:lvl4pPr>
      <a:lvl5pPr marL="102870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5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23444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1426464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164592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185166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Resim 6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"/>
            <a:ext cx="9144000" cy="6856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91126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93" r:id="rId4"/>
  </p:sldLayoutIdLst>
  <p:hf sldNum="0" hdr="0" dt="0"/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lang="tr-TR" sz="1500" b="1" kern="1200" dirty="0">
          <a:solidFill>
            <a:srgbClr val="160093"/>
          </a:solidFill>
          <a:latin typeface="Arial"/>
          <a:ea typeface="ＭＳ Ｐゴシック" charset="0"/>
          <a:cs typeface="Arial"/>
        </a:defRPr>
      </a:lvl1pPr>
      <a:lvl2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5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2pPr>
      <a:lvl3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5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3pPr>
      <a:lvl4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5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4pPr>
      <a:lvl5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5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5pPr>
      <a:lvl6pPr marL="3429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5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6pPr>
      <a:lvl7pPr marL="685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5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7pPr>
      <a:lvl8pPr marL="10287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5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8pPr>
      <a:lvl9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5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9pPr>
    </p:titleStyle>
    <p:bodyStyle>
      <a:lvl1pPr marL="171450" indent="-171450" algn="l" rtl="0" eaLnBrk="1" fontAlgn="base" hangingPunct="1">
        <a:lnSpc>
          <a:spcPct val="90000"/>
        </a:lnSpc>
        <a:spcBef>
          <a:spcPts val="750"/>
        </a:spcBef>
        <a:spcAft>
          <a:spcPct val="0"/>
        </a:spcAft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rtl="0" eaLnBrk="1" fontAlgn="base" hangingPunct="1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rtl="0" eaLnBrk="1" fontAlgn="base" hangingPunct="1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rtl="0" eaLnBrk="1" fontAlgn="base" hangingPunct="1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rtl="0" eaLnBrk="1" fontAlgn="base" hangingPunct="1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Dikdörtgen 13"/>
          <p:cNvSpPr/>
          <p:nvPr/>
        </p:nvSpPr>
        <p:spPr>
          <a:xfrm>
            <a:off x="503198" y="1533155"/>
            <a:ext cx="8137603" cy="23575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3200" b="1" dirty="0" smtClean="0"/>
              <a:t>GGY403</a:t>
            </a:r>
            <a:endParaRPr lang="tr-TR" sz="3200" b="1" dirty="0"/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endParaRPr lang="tr-TR" sz="3200" b="1" dirty="0"/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3200" b="1" dirty="0" smtClean="0"/>
              <a:t>Mali Analiz Teknikleri</a:t>
            </a:r>
            <a:endParaRPr lang="tr-TR" sz="3200" b="1" dirty="0"/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endParaRPr lang="tr-TR" sz="32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Dikdörtgen 12"/>
          <p:cNvSpPr/>
          <p:nvPr/>
        </p:nvSpPr>
        <p:spPr>
          <a:xfrm>
            <a:off x="440762" y="4393802"/>
            <a:ext cx="847970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tr-TR" sz="1600" b="1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Doç. Dr. Erol DEMİR </a:t>
            </a:r>
          </a:p>
          <a:p>
            <a:pPr algn="ctr">
              <a:spcAft>
                <a:spcPts val="0"/>
              </a:spcAft>
            </a:pPr>
            <a:r>
              <a:rPr lang="tr-TR" sz="16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Ankara </a:t>
            </a:r>
            <a:r>
              <a:rPr lang="tr-TR" sz="16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Üniversitesi UBF Gayrimenkul Geliştirme ve Yönetimi Bölümü </a:t>
            </a:r>
          </a:p>
        </p:txBody>
      </p:sp>
    </p:spTree>
    <p:extLst>
      <p:ext uri="{BB962C8B-B14F-4D97-AF65-F5344CB8AC3E}">
        <p14:creationId xmlns:p14="http://schemas.microsoft.com/office/powerpoint/2010/main" val="20445111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  </a:t>
            </a:r>
            <a:endParaRPr lang="en-US" dirty="0"/>
          </a:p>
        </p:txBody>
      </p:sp>
      <p:sp>
        <p:nvSpPr>
          <p:cNvPr id="9" name="Unvan 1"/>
          <p:cNvSpPr txBox="1">
            <a:spLocks/>
          </p:cNvSpPr>
          <p:nvPr/>
        </p:nvSpPr>
        <p:spPr>
          <a:xfrm>
            <a:off x="305755" y="255401"/>
            <a:ext cx="8270685" cy="1325562"/>
          </a:xfrm>
        </p:spPr>
        <p:txBody>
          <a:bodyPr/>
          <a:lstStyle>
            <a:lvl1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tr-TR" sz="1500" b="1" kern="1200" dirty="0">
                <a:solidFill>
                  <a:srgbClr val="160093"/>
                </a:solidFill>
                <a:latin typeface="Arial"/>
                <a:ea typeface="ＭＳ Ｐゴシック" charset="0"/>
                <a:cs typeface="Arial"/>
              </a:defRPr>
            </a:lvl1pPr>
            <a:lvl2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500" b="1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2pPr>
            <a:lvl3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500" b="1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3pPr>
            <a:lvl4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500" b="1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4pPr>
            <a:lvl5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500" b="1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5pPr>
            <a:lvl6pPr marL="3429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500" b="1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6pPr>
            <a:lvl7pPr marL="6858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500" b="1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7pPr>
            <a:lvl8pPr marL="10287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500" b="1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8pPr>
            <a:lvl9pPr marL="13716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500" b="1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9pPr>
          </a:lstStyle>
          <a:p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Yatay Analizde Bilançoyu Yorumlarken İzlenecek Yollar</a:t>
            </a:r>
            <a:b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tr-T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İçerik Yer Tutucusu 2"/>
          <p:cNvSpPr txBox="1">
            <a:spLocks/>
          </p:cNvSpPr>
          <p:nvPr/>
        </p:nvSpPr>
        <p:spPr>
          <a:xfrm>
            <a:off x="305755" y="1249258"/>
            <a:ext cx="8412575" cy="4488818"/>
          </a:xfrm>
          <a:prstGeom prst="rect">
            <a:avLst/>
          </a:prstGeom>
        </p:spPr>
        <p:txBody>
          <a:bodyPr>
            <a:noAutofit/>
          </a:bodyPr>
          <a:lstStyle>
            <a:lvl1pPr marL="171450" indent="-171450" algn="l" rtl="0" eaLnBrk="1" fontAlgn="base" hangingPunct="1">
              <a:lnSpc>
                <a:spcPct val="90000"/>
              </a:lnSpc>
              <a:spcBef>
                <a:spcPts val="750"/>
              </a:spcBef>
              <a:spcAft>
                <a:spcPct val="0"/>
              </a:spcAft>
              <a:buClr>
                <a:srgbClr val="000099"/>
              </a:buClr>
              <a:buFont typeface="Wingdings" panose="05000000000000000000" pitchFamily="2" charset="2"/>
              <a:buChar char="q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514350" indent="-171450" algn="l" rtl="0" eaLnBrk="1" fontAlgn="base" hangingPunct="1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Clr>
                <a:srgbClr val="000099"/>
              </a:buClr>
              <a:buFont typeface="Wingdings" panose="05000000000000000000" pitchFamily="2" charset="2"/>
              <a:buChar char="q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857250" indent="-171450" algn="l" rtl="0" eaLnBrk="1" fontAlgn="base" hangingPunct="1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Clr>
                <a:srgbClr val="000099"/>
              </a:buClr>
              <a:buFont typeface="Wingdings" panose="05000000000000000000" pitchFamily="2" charset="2"/>
              <a:buChar char="q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200150" indent="-171450" algn="l" rtl="0" eaLnBrk="1" fontAlgn="base" hangingPunct="1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Clr>
                <a:srgbClr val="000099"/>
              </a:buClr>
              <a:buFont typeface="Wingdings" panose="05000000000000000000" pitchFamily="2" charset="2"/>
              <a:buChar char="q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543050" indent="-171450" algn="l" rtl="0" eaLnBrk="1" fontAlgn="base" hangingPunct="1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Clr>
                <a:srgbClr val="000099"/>
              </a:buClr>
              <a:buFont typeface="Wingdings" panose="05000000000000000000" pitchFamily="2" charset="2"/>
              <a:buChar char="q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None/>
            </a:pPr>
            <a:r>
              <a:rPr lang="tr-TR" b="1" dirty="0" smtClean="0">
                <a:solidFill>
                  <a:srgbClr val="FF0000"/>
                </a:solidFill>
              </a:rPr>
              <a:t>Şirketin büyüme durumu </a:t>
            </a:r>
            <a:r>
              <a:rPr lang="tr-TR" dirty="0" smtClean="0"/>
              <a:t>kontrol edilir.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None/>
            </a:pPr>
            <a:endParaRPr lang="tr-TR" dirty="0" smtClean="0"/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tr-TR" dirty="0" smtClean="0"/>
              <a:t>Bu çerçevede, şirketin </a:t>
            </a:r>
            <a:r>
              <a:rPr lang="tr-TR" dirty="0" smtClean="0">
                <a:solidFill>
                  <a:srgbClr val="FF0000"/>
                </a:solidFill>
              </a:rPr>
              <a:t>toplam aktif rakamının </a:t>
            </a:r>
            <a:r>
              <a:rPr lang="tr-TR" dirty="0" smtClean="0"/>
              <a:t>dönemler itibariyle değişimi kontrol edilir.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tr-TR" dirty="0" smtClean="0"/>
              <a:t>Toplam </a:t>
            </a:r>
            <a:r>
              <a:rPr lang="tr-TR" dirty="0" smtClean="0">
                <a:solidFill>
                  <a:srgbClr val="FF0000"/>
                </a:solidFill>
              </a:rPr>
              <a:t>aktif rakamları artıyorsa </a:t>
            </a:r>
            <a:r>
              <a:rPr lang="tr-TR" dirty="0" smtClean="0"/>
              <a:t>bu durum bize şirketin büyüdüğünü </a:t>
            </a:r>
            <a:r>
              <a:rPr lang="tr-TR" dirty="0" smtClean="0">
                <a:solidFill>
                  <a:srgbClr val="FF0000"/>
                </a:solidFill>
              </a:rPr>
              <a:t>tersi durumda</a:t>
            </a:r>
            <a:r>
              <a:rPr lang="tr-TR" dirty="0" smtClean="0"/>
              <a:t> ise küçüldüğünü gösterir.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tr-TR" dirty="0" smtClean="0"/>
              <a:t>Söz konusu </a:t>
            </a:r>
            <a:r>
              <a:rPr lang="tr-TR" dirty="0" smtClean="0">
                <a:solidFill>
                  <a:srgbClr val="FF0000"/>
                </a:solidFill>
              </a:rPr>
              <a:t>büyüme veya küçülmenin nereden kaynaklandığının </a:t>
            </a:r>
            <a:r>
              <a:rPr lang="tr-TR" dirty="0" smtClean="0"/>
              <a:t>tespit edilmesi gerekir.</a:t>
            </a:r>
          </a:p>
          <a:p>
            <a:pPr marL="457200" indent="-457200"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AutoNum type="alphaLcParenR"/>
            </a:pPr>
            <a:r>
              <a:rPr lang="tr-TR" dirty="0" smtClean="0">
                <a:solidFill>
                  <a:srgbClr val="FF0000"/>
                </a:solidFill>
              </a:rPr>
              <a:t>Duran varlıklardan kaynaklı </a:t>
            </a:r>
            <a:r>
              <a:rPr lang="tr-TR" dirty="0" smtClean="0"/>
              <a:t>bir büyüme ise şirketin yatırımlarla büyüdüğü,</a:t>
            </a:r>
          </a:p>
          <a:p>
            <a:pPr marL="457200" indent="-457200"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AutoNum type="alphaLcParenR"/>
            </a:pPr>
            <a:r>
              <a:rPr lang="tr-TR" dirty="0" smtClean="0">
                <a:solidFill>
                  <a:srgbClr val="FF0000"/>
                </a:solidFill>
              </a:rPr>
              <a:t>Dönen varlıklardan kaynaklı </a:t>
            </a:r>
            <a:r>
              <a:rPr lang="tr-TR" dirty="0" smtClean="0"/>
              <a:t>bir büyüme ise gerçek yatırımlardan kaynaklanmayan bir büyümeyi işaret eder.</a:t>
            </a:r>
          </a:p>
          <a:p>
            <a:pPr marL="457200" indent="-457200"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AutoNum type="alphaLcParenR"/>
            </a:pPr>
            <a:r>
              <a:rPr lang="tr-TR" dirty="0" smtClean="0">
                <a:solidFill>
                  <a:srgbClr val="FF0000"/>
                </a:solidFill>
              </a:rPr>
              <a:t>Finansmanın nereden </a:t>
            </a:r>
            <a:r>
              <a:rPr lang="tr-TR" dirty="0" smtClean="0"/>
              <a:t>kaynaklandığına bakılır. Borçlanma veya </a:t>
            </a:r>
            <a:r>
              <a:rPr lang="tr-TR" dirty="0" err="1" smtClean="0"/>
              <a:t>Özkaynak</a:t>
            </a:r>
            <a:r>
              <a:rPr lang="tr-TR" dirty="0" smtClean="0"/>
              <a:t> hangisi?</a:t>
            </a:r>
          </a:p>
          <a:p>
            <a:pPr marL="457200" indent="-457200"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AutoNum type="alphaLcParenR"/>
            </a:pPr>
            <a:r>
              <a:rPr lang="tr-TR" dirty="0" smtClean="0"/>
              <a:t>Artan </a:t>
            </a:r>
            <a:r>
              <a:rPr lang="tr-TR" dirty="0" smtClean="0">
                <a:solidFill>
                  <a:srgbClr val="FF0000"/>
                </a:solidFill>
              </a:rPr>
              <a:t>borçların vadelerine </a:t>
            </a:r>
            <a:r>
              <a:rPr lang="tr-TR" dirty="0" smtClean="0"/>
              <a:t>bakılır. Ne kadarı KV, Ne kadarı UV?</a:t>
            </a:r>
          </a:p>
          <a:p>
            <a:pPr marL="0" indent="0">
              <a:lnSpc>
                <a:spcPct val="100000"/>
              </a:lnSpc>
              <a:buFont typeface="Wingdings" panose="05000000000000000000" pitchFamily="2" charset="2"/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207373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  </a:t>
            </a:r>
            <a:endParaRPr lang="en-US" dirty="0"/>
          </a:p>
        </p:txBody>
      </p:sp>
      <p:sp>
        <p:nvSpPr>
          <p:cNvPr id="5" name="Unvan 1"/>
          <p:cNvSpPr txBox="1">
            <a:spLocks/>
          </p:cNvSpPr>
          <p:nvPr/>
        </p:nvSpPr>
        <p:spPr>
          <a:xfrm>
            <a:off x="305755" y="548218"/>
            <a:ext cx="7886700" cy="701040"/>
          </a:xfrm>
        </p:spPr>
        <p:txBody>
          <a:bodyPr>
            <a:normAutofit/>
          </a:bodyPr>
          <a:lstStyle>
            <a:lvl1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tr-TR" sz="1500" b="1" kern="1200" dirty="0">
                <a:solidFill>
                  <a:srgbClr val="160093"/>
                </a:solidFill>
                <a:latin typeface="Arial"/>
                <a:ea typeface="ＭＳ Ｐゴシック" charset="0"/>
                <a:cs typeface="Arial"/>
              </a:defRPr>
            </a:lvl1pPr>
            <a:lvl2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500" b="1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2pPr>
            <a:lvl3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500" b="1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3pPr>
            <a:lvl4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500" b="1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4pPr>
            <a:lvl5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500" b="1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5pPr>
            <a:lvl6pPr marL="3429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500" b="1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6pPr>
            <a:lvl7pPr marL="6858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500" b="1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7pPr>
            <a:lvl8pPr marL="10287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500" b="1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8pPr>
            <a:lvl9pPr marL="13716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500" b="1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9pPr>
          </a:lstStyle>
          <a:p>
            <a:r>
              <a:rPr lang="tr-T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Bilançonun Yorumlanmasında İzlenecek Yollar…</a:t>
            </a:r>
            <a:endParaRPr lang="tr-T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İçerik Yer Tutucusu 2"/>
          <p:cNvSpPr>
            <a:spLocks noGrp="1"/>
          </p:cNvSpPr>
          <p:nvPr>
            <p:ph idx="1"/>
          </p:nvPr>
        </p:nvSpPr>
        <p:spPr>
          <a:xfrm>
            <a:off x="535550" y="1249258"/>
            <a:ext cx="6802581" cy="4600722"/>
          </a:xfrm>
        </p:spPr>
        <p:txBody>
          <a:bodyPr>
            <a:normAutofit fontScale="77500" lnSpcReduction="20000"/>
          </a:bodyPr>
          <a:lstStyle/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tr-TR" sz="2600" b="1" dirty="0" smtClean="0">
                <a:solidFill>
                  <a:srgbClr val="000000"/>
                </a:solidFill>
              </a:rPr>
              <a:t> 1) </a:t>
            </a:r>
            <a:r>
              <a:rPr lang="tr-TR" sz="2600" dirty="0" smtClean="0">
                <a:solidFill>
                  <a:srgbClr val="000000"/>
                </a:solidFill>
              </a:rPr>
              <a:t>Likidite durumu,</a:t>
            </a:r>
            <a:endParaRPr lang="tr-TR" sz="2600" dirty="0">
              <a:solidFill>
                <a:srgbClr val="666666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tr-TR" sz="2600" b="1" dirty="0" smtClean="0">
                <a:solidFill>
                  <a:srgbClr val="000000"/>
                </a:solidFill>
              </a:rPr>
              <a:t> 2) </a:t>
            </a:r>
            <a:r>
              <a:rPr lang="tr-TR" sz="2600" dirty="0" smtClean="0">
                <a:solidFill>
                  <a:srgbClr val="000000"/>
                </a:solidFill>
              </a:rPr>
              <a:t>Yatırım politikası</a:t>
            </a:r>
            <a:endParaRPr lang="tr-TR" sz="2600" dirty="0">
              <a:solidFill>
                <a:srgbClr val="666666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tr-TR" sz="2600" b="1" dirty="0" smtClean="0">
                <a:solidFill>
                  <a:srgbClr val="000000"/>
                </a:solidFill>
              </a:rPr>
              <a:t> 3) </a:t>
            </a:r>
            <a:r>
              <a:rPr lang="tr-TR" sz="2600" dirty="0" smtClean="0">
                <a:solidFill>
                  <a:srgbClr val="000000"/>
                </a:solidFill>
              </a:rPr>
              <a:t>Finansman politikası</a:t>
            </a:r>
            <a:r>
              <a:rPr lang="tr-TR" sz="2600" dirty="0">
                <a:solidFill>
                  <a:srgbClr val="000000"/>
                </a:solidFill>
              </a:rPr>
              <a:t> ve finansal riski </a:t>
            </a:r>
            <a:r>
              <a:rPr lang="tr-TR" sz="2600" dirty="0">
                <a:solidFill>
                  <a:srgbClr val="666666"/>
                </a:solidFill>
              </a:rPr>
              <a:t> 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tr-TR" sz="2600" b="1" dirty="0" smtClean="0">
                <a:solidFill>
                  <a:srgbClr val="000000"/>
                </a:solidFill>
              </a:rPr>
              <a:t> 4) </a:t>
            </a:r>
            <a:r>
              <a:rPr lang="tr-TR" sz="2600" dirty="0" smtClean="0">
                <a:solidFill>
                  <a:srgbClr val="000000"/>
                </a:solidFill>
              </a:rPr>
              <a:t>Borçlanma politikası</a:t>
            </a:r>
            <a:r>
              <a:rPr lang="tr-TR" sz="2600" dirty="0">
                <a:solidFill>
                  <a:srgbClr val="000000"/>
                </a:solidFill>
              </a:rPr>
              <a:t> </a:t>
            </a:r>
            <a:r>
              <a:rPr lang="tr-TR" sz="2600" dirty="0">
                <a:solidFill>
                  <a:srgbClr val="666666"/>
                </a:solidFill>
              </a:rPr>
              <a:t> 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tr-TR" sz="2600" b="1" dirty="0" smtClean="0">
                <a:solidFill>
                  <a:srgbClr val="000000"/>
                </a:solidFill>
              </a:rPr>
              <a:t> 5</a:t>
            </a:r>
            <a:r>
              <a:rPr lang="tr-TR" sz="2600" b="1" dirty="0">
                <a:solidFill>
                  <a:srgbClr val="000000"/>
                </a:solidFill>
              </a:rPr>
              <a:t>)</a:t>
            </a:r>
            <a:r>
              <a:rPr lang="tr-TR" sz="2600" dirty="0">
                <a:solidFill>
                  <a:srgbClr val="000000"/>
                </a:solidFill>
              </a:rPr>
              <a:t> </a:t>
            </a:r>
            <a:r>
              <a:rPr lang="tr-TR" sz="2600" dirty="0" smtClean="0">
                <a:solidFill>
                  <a:srgbClr val="000000"/>
                </a:solidFill>
              </a:rPr>
              <a:t>Varlık </a:t>
            </a:r>
            <a:r>
              <a:rPr lang="tr-TR" sz="2600" dirty="0">
                <a:solidFill>
                  <a:srgbClr val="000000"/>
                </a:solidFill>
              </a:rPr>
              <a:t>– Kaynak </a:t>
            </a:r>
            <a:r>
              <a:rPr lang="tr-TR" sz="2600" dirty="0" smtClean="0">
                <a:solidFill>
                  <a:srgbClr val="000000"/>
                </a:solidFill>
              </a:rPr>
              <a:t>vade yapısının uyumu </a:t>
            </a:r>
            <a:r>
              <a:rPr lang="tr-TR" sz="2600" dirty="0" smtClean="0">
                <a:solidFill>
                  <a:srgbClr val="666666"/>
                </a:solidFill>
              </a:rPr>
              <a:t> 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tr-TR" sz="2600" b="1" dirty="0" smtClean="0">
                <a:solidFill>
                  <a:srgbClr val="000000"/>
                </a:solidFill>
              </a:rPr>
              <a:t> 6</a:t>
            </a:r>
            <a:r>
              <a:rPr lang="tr-TR" sz="2600" b="1" dirty="0">
                <a:solidFill>
                  <a:srgbClr val="000000"/>
                </a:solidFill>
              </a:rPr>
              <a:t>) </a:t>
            </a:r>
            <a:r>
              <a:rPr lang="tr-TR" sz="2600" dirty="0" smtClean="0">
                <a:solidFill>
                  <a:srgbClr val="000000"/>
                </a:solidFill>
              </a:rPr>
              <a:t>Dönen varlıkların detaylarına bakılması </a:t>
            </a:r>
            <a:r>
              <a:rPr lang="tr-TR" sz="2600" dirty="0">
                <a:solidFill>
                  <a:srgbClr val="666666"/>
                </a:solidFill>
              </a:rPr>
              <a:t> 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tr-TR" sz="2600" b="1" dirty="0" smtClean="0">
                <a:solidFill>
                  <a:srgbClr val="000000"/>
                </a:solidFill>
              </a:rPr>
              <a:t> 7</a:t>
            </a:r>
            <a:r>
              <a:rPr lang="tr-TR" sz="2600" b="1" dirty="0">
                <a:solidFill>
                  <a:srgbClr val="000000"/>
                </a:solidFill>
              </a:rPr>
              <a:t>)</a:t>
            </a:r>
            <a:r>
              <a:rPr lang="tr-TR" sz="2600" dirty="0">
                <a:solidFill>
                  <a:srgbClr val="000000"/>
                </a:solidFill>
              </a:rPr>
              <a:t> Duran varlıklar, </a:t>
            </a:r>
            <a:r>
              <a:rPr lang="tr-TR" sz="2600" dirty="0" smtClean="0">
                <a:solidFill>
                  <a:srgbClr val="000000"/>
                </a:solidFill>
              </a:rPr>
              <a:t>KVYK, UVYK aynı </a:t>
            </a:r>
            <a:r>
              <a:rPr lang="tr-TR" sz="2600" dirty="0">
                <a:solidFill>
                  <a:srgbClr val="000000"/>
                </a:solidFill>
              </a:rPr>
              <a:t>işleme tabi </a:t>
            </a:r>
            <a:r>
              <a:rPr lang="tr-TR" sz="2600" dirty="0" smtClean="0">
                <a:solidFill>
                  <a:srgbClr val="000000"/>
                </a:solidFill>
              </a:rPr>
              <a:t>tutulur</a:t>
            </a:r>
            <a:endParaRPr lang="tr-TR" sz="2600" dirty="0">
              <a:solidFill>
                <a:srgbClr val="666666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tr-TR" sz="2600" b="1" dirty="0" smtClean="0">
                <a:solidFill>
                  <a:srgbClr val="000000"/>
                </a:solidFill>
              </a:rPr>
              <a:t> 8</a:t>
            </a:r>
            <a:r>
              <a:rPr lang="tr-TR" sz="2600" b="1" dirty="0">
                <a:solidFill>
                  <a:srgbClr val="000000"/>
                </a:solidFill>
              </a:rPr>
              <a:t>)</a:t>
            </a:r>
            <a:r>
              <a:rPr lang="tr-TR" sz="2600" dirty="0">
                <a:solidFill>
                  <a:srgbClr val="000000"/>
                </a:solidFill>
              </a:rPr>
              <a:t> Öz kaynak yapısı aynı işleme tabi tutulur. </a:t>
            </a:r>
            <a:endParaRPr lang="tr-TR" sz="2600" dirty="0" smtClean="0">
              <a:solidFill>
                <a:srgbClr val="000000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tr-TR" sz="2600" b="1" dirty="0" smtClean="0">
                <a:solidFill>
                  <a:srgbClr val="000000"/>
                </a:solidFill>
              </a:rPr>
              <a:t> 9) </a:t>
            </a:r>
            <a:r>
              <a:rPr lang="tr-TR" sz="2600" dirty="0" smtClean="0">
                <a:solidFill>
                  <a:srgbClr val="000000"/>
                </a:solidFill>
              </a:rPr>
              <a:t>Oto </a:t>
            </a:r>
            <a:r>
              <a:rPr lang="tr-TR" sz="2600" dirty="0">
                <a:solidFill>
                  <a:srgbClr val="000000"/>
                </a:solidFill>
              </a:rPr>
              <a:t>Finansman Gücü </a:t>
            </a:r>
            <a:r>
              <a:rPr lang="tr-TR" sz="2600" dirty="0">
                <a:solidFill>
                  <a:srgbClr val="666666"/>
                </a:solidFill>
              </a:rPr>
              <a:t> 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tr-TR" sz="2600" b="1" dirty="0" smtClean="0">
                <a:solidFill>
                  <a:srgbClr val="000000"/>
                </a:solidFill>
              </a:rPr>
              <a:t>10) </a:t>
            </a:r>
            <a:r>
              <a:rPr lang="tr-TR" sz="2600" dirty="0">
                <a:solidFill>
                  <a:srgbClr val="000000"/>
                </a:solidFill>
              </a:rPr>
              <a:t>Sonuç </a:t>
            </a:r>
            <a:r>
              <a:rPr lang="tr-TR" sz="2600" dirty="0" smtClean="0">
                <a:solidFill>
                  <a:srgbClr val="000000"/>
                </a:solidFill>
              </a:rPr>
              <a:t>bölümünde;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tr-TR" sz="2600" dirty="0" smtClean="0">
              <a:solidFill>
                <a:srgbClr val="000000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tr-TR" sz="2600" dirty="0" smtClean="0">
                <a:solidFill>
                  <a:srgbClr val="FF0000"/>
                </a:solidFill>
              </a:rPr>
              <a:t>Likidite </a:t>
            </a:r>
            <a:r>
              <a:rPr lang="tr-TR" sz="2600" dirty="0">
                <a:solidFill>
                  <a:srgbClr val="FF0000"/>
                </a:solidFill>
              </a:rPr>
              <a:t>Durumu</a:t>
            </a:r>
            <a:r>
              <a:rPr lang="tr-TR" sz="2600" dirty="0">
                <a:solidFill>
                  <a:srgbClr val="000000"/>
                </a:solidFill>
              </a:rPr>
              <a:t>, </a:t>
            </a:r>
            <a:r>
              <a:rPr lang="tr-TR" sz="2600" dirty="0" smtClean="0">
                <a:solidFill>
                  <a:srgbClr val="FF0000"/>
                </a:solidFill>
              </a:rPr>
              <a:t>Finansman Politikası</a:t>
            </a:r>
            <a:r>
              <a:rPr lang="tr-TR" sz="2600" dirty="0">
                <a:solidFill>
                  <a:srgbClr val="000000"/>
                </a:solidFill>
              </a:rPr>
              <a:t> değerlendirilmeli ve tespit edilen </a:t>
            </a:r>
            <a:r>
              <a:rPr lang="tr-TR" sz="2600" dirty="0" smtClean="0">
                <a:solidFill>
                  <a:srgbClr val="000000"/>
                </a:solidFill>
              </a:rPr>
              <a:t>sorunlar belirtilmeli </a:t>
            </a:r>
            <a:r>
              <a:rPr lang="tr-TR" sz="2600" dirty="0">
                <a:solidFill>
                  <a:srgbClr val="000000"/>
                </a:solidFill>
              </a:rPr>
              <a:t>ve </a:t>
            </a:r>
            <a:r>
              <a:rPr lang="tr-TR" sz="2600" dirty="0">
                <a:solidFill>
                  <a:srgbClr val="FF0000"/>
                </a:solidFill>
              </a:rPr>
              <a:t>alınabilecek </a:t>
            </a:r>
            <a:r>
              <a:rPr lang="tr-TR" sz="2600" dirty="0" smtClean="0">
                <a:solidFill>
                  <a:srgbClr val="FF0000"/>
                </a:solidFill>
              </a:rPr>
              <a:t>önlemler konusunda</a:t>
            </a:r>
            <a:r>
              <a:rPr lang="tr-TR" sz="2600" dirty="0">
                <a:solidFill>
                  <a:srgbClr val="FF0000"/>
                </a:solidFill>
              </a:rPr>
              <a:t> tavsiyelerde</a:t>
            </a:r>
            <a:r>
              <a:rPr lang="tr-TR" sz="2600" dirty="0">
                <a:solidFill>
                  <a:srgbClr val="000000"/>
                </a:solidFill>
              </a:rPr>
              <a:t> bulunulmalıdır</a:t>
            </a:r>
            <a:r>
              <a:rPr lang="tr-TR" sz="2600" dirty="0" smtClean="0">
                <a:solidFill>
                  <a:srgbClr val="000000"/>
                </a:solidFill>
              </a:rPr>
              <a:t>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62575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ikdörtgen 5"/>
          <p:cNvSpPr/>
          <p:nvPr/>
        </p:nvSpPr>
        <p:spPr>
          <a:xfrm>
            <a:off x="313079" y="531089"/>
            <a:ext cx="7893075" cy="539723"/>
          </a:xfrm>
          <a:prstGeom prst="rect">
            <a:avLst/>
          </a:prstGeom>
        </p:spPr>
        <p:txBody>
          <a:bodyPr/>
          <a:lstStyle/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2400" b="1" dirty="0" smtClean="0">
                <a:solidFill>
                  <a:srgbClr val="FF0000"/>
                </a:solidFill>
              </a:rPr>
              <a:t>KAYNAKLAR</a:t>
            </a: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  </a:t>
            </a:r>
            <a:endParaRPr lang="en-US" dirty="0"/>
          </a:p>
        </p:txBody>
      </p:sp>
      <p:sp>
        <p:nvSpPr>
          <p:cNvPr id="10" name="Dikdörtgen 9"/>
          <p:cNvSpPr/>
          <p:nvPr/>
        </p:nvSpPr>
        <p:spPr>
          <a:xfrm>
            <a:off x="313079" y="1246447"/>
            <a:ext cx="8420613" cy="42929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lnSpc>
                <a:spcPct val="150000"/>
              </a:lnSpc>
              <a:spcBef>
                <a:spcPts val="100"/>
              </a:spcBef>
              <a:spcAft>
                <a:spcPts val="100"/>
              </a:spcAft>
              <a:buFont typeface="Symbol" panose="05050102010706020507" pitchFamily="18" charset="2"/>
              <a:buChar char=""/>
            </a:pPr>
            <a:r>
              <a:rPr lang="tr-TR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Finansal Analiz, Prof. Dr. Figen AYIKOĞLU ZAİF, Prof. Dr. Aydın KARAPINAR, Gazi Kitabevi, Ankara.</a:t>
            </a:r>
            <a:endParaRPr lang="en-US" sz="20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lvl="0" indent="-342900" algn="just">
              <a:lnSpc>
                <a:spcPct val="150000"/>
              </a:lnSpc>
              <a:spcBef>
                <a:spcPts val="100"/>
              </a:spcBef>
              <a:spcAft>
                <a:spcPts val="100"/>
              </a:spcAft>
              <a:buFont typeface="Symbol" panose="05050102010706020507" pitchFamily="18" charset="2"/>
              <a:buChar char=""/>
            </a:pPr>
            <a:r>
              <a:rPr lang="tr-TR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Finansal Tablolar ve Mali Analiz Teknikleri, Prof. Dr. Nalan AKDOĞAN, Prof. Dr. Nejat TENKER, Gazi Kitabevi, Ankara, 2010</a:t>
            </a:r>
            <a:endParaRPr lang="en-US" sz="20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lvl="0" indent="-342900" algn="just">
              <a:lnSpc>
                <a:spcPct val="150000"/>
              </a:lnSpc>
              <a:spcBef>
                <a:spcPts val="100"/>
              </a:spcBef>
              <a:spcAft>
                <a:spcPts val="100"/>
              </a:spcAft>
              <a:buFont typeface="Symbol" panose="05050102010706020507" pitchFamily="18" charset="2"/>
              <a:buChar char=""/>
            </a:pPr>
            <a:r>
              <a:rPr lang="tr-TR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Finansal Yönetim, Dr. Öztin AKGÜÇ, </a:t>
            </a:r>
            <a:r>
              <a:rPr lang="tr-TR" sz="20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Avcıol</a:t>
            </a:r>
            <a:r>
              <a:rPr lang="tr-TR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Basın Yayın, İstanbul.</a:t>
            </a:r>
            <a:endParaRPr lang="en-US" sz="20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lvl="0" indent="-342900" algn="just">
              <a:lnSpc>
                <a:spcPct val="150000"/>
              </a:lnSpc>
              <a:spcBef>
                <a:spcPts val="100"/>
              </a:spcBef>
              <a:spcAft>
                <a:spcPts val="100"/>
              </a:spcAft>
              <a:buFont typeface="Symbol" panose="05050102010706020507" pitchFamily="18" charset="2"/>
              <a:buChar char=""/>
            </a:pPr>
            <a:r>
              <a:rPr lang="tr-TR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Mali Tablolar Analizi, Dr. Öztin AKGÜÇ, Genişletilmiş 15. Baskı, </a:t>
            </a:r>
            <a:r>
              <a:rPr lang="tr-TR" sz="20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Avcıol</a:t>
            </a:r>
            <a:r>
              <a:rPr lang="tr-TR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Basın Yayın, İstanbul, 2013.</a:t>
            </a:r>
            <a:endParaRPr lang="en-US" sz="20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indent="-342900" algn="just">
              <a:lnSpc>
                <a:spcPct val="150000"/>
              </a:lnSpc>
              <a:spcBef>
                <a:spcPts val="100"/>
              </a:spcBef>
              <a:spcAft>
                <a:spcPts val="100"/>
              </a:spcAft>
              <a:buFont typeface="Symbol" panose="05050102010706020507" pitchFamily="18" charset="2"/>
              <a:buChar char=""/>
            </a:pPr>
            <a:r>
              <a:rPr lang="tr-TR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Mali Tablolar Analizi, Prof. Dr. Şerafettin SEVİM, Dumlupınar Üniversitesi Yayınları, Kütahya.</a:t>
            </a:r>
          </a:p>
        </p:txBody>
      </p:sp>
    </p:spTree>
    <p:extLst>
      <p:ext uri="{BB962C8B-B14F-4D97-AF65-F5344CB8AC3E}">
        <p14:creationId xmlns:p14="http://schemas.microsoft.com/office/powerpoint/2010/main" val="6334996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  </a:t>
            </a:r>
            <a:endParaRPr lang="en-US" dirty="0"/>
          </a:p>
        </p:txBody>
      </p:sp>
      <p:sp>
        <p:nvSpPr>
          <p:cNvPr id="5" name="Unvan 1"/>
          <p:cNvSpPr txBox="1">
            <a:spLocks/>
          </p:cNvSpPr>
          <p:nvPr/>
        </p:nvSpPr>
        <p:spPr>
          <a:xfrm>
            <a:off x="239706" y="586477"/>
            <a:ext cx="8011391" cy="1325562"/>
          </a:xfrm>
        </p:spPr>
        <p:txBody>
          <a:bodyPr>
            <a:normAutofit/>
          </a:bodyPr>
          <a:lstStyle>
            <a:lvl1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tr-TR" sz="1500" b="1" kern="1200" dirty="0">
                <a:solidFill>
                  <a:srgbClr val="160093"/>
                </a:solidFill>
                <a:latin typeface="Arial"/>
                <a:ea typeface="ＭＳ Ｐゴシック" charset="0"/>
                <a:cs typeface="Arial"/>
              </a:defRPr>
            </a:lvl1pPr>
            <a:lvl2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500" b="1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2pPr>
            <a:lvl3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500" b="1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3pPr>
            <a:lvl4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500" b="1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4pPr>
            <a:lvl5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500" b="1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5pPr>
            <a:lvl6pPr marL="3429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500" b="1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6pPr>
            <a:lvl7pPr marL="6858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500" b="1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7pPr>
            <a:lvl8pPr marL="10287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500" b="1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8pPr>
            <a:lvl9pPr marL="13716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500" b="1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9pPr>
          </a:lstStyle>
          <a:p>
            <a:r>
              <a:rPr lang="tr-T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Finansal tablolar analizinde kullanılan teknikler…</a:t>
            </a:r>
            <a:endParaRPr lang="tr-T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İçerik Yer Tutucusu 2"/>
          <p:cNvSpPr>
            <a:spLocks noGrp="1"/>
          </p:cNvSpPr>
          <p:nvPr>
            <p:ph idx="1"/>
          </p:nvPr>
        </p:nvSpPr>
        <p:spPr>
          <a:xfrm>
            <a:off x="386910" y="1513490"/>
            <a:ext cx="7716982" cy="252254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tr-TR" sz="2000" dirty="0" smtClean="0"/>
              <a:t>1- Yüzde Yöntemi ile Analiz (Dikey Analiz)</a:t>
            </a:r>
          </a:p>
          <a:p>
            <a:pPr marL="0" indent="0">
              <a:buNone/>
            </a:pPr>
            <a:r>
              <a:rPr lang="tr-TR" sz="2000" dirty="0" smtClean="0"/>
              <a:t>2- Karşılaştırmalı Tablolar Analizi (Yatay Analiz)</a:t>
            </a:r>
          </a:p>
          <a:p>
            <a:pPr marL="0" indent="0">
              <a:buNone/>
            </a:pPr>
            <a:r>
              <a:rPr lang="tr-TR" sz="2000" dirty="0" smtClean="0"/>
              <a:t>3- Eğilim Yüzdeleri Yöntemi ile Analiz (Trend Analizi)</a:t>
            </a:r>
          </a:p>
          <a:p>
            <a:pPr marL="0" indent="0">
              <a:buNone/>
            </a:pPr>
            <a:r>
              <a:rPr lang="tr-TR" sz="2000" dirty="0" smtClean="0"/>
              <a:t>4- Oran Yöntemi ile Analiz</a:t>
            </a:r>
          </a:p>
          <a:p>
            <a:pPr marL="0" indent="0">
              <a:buNone/>
            </a:pPr>
            <a:endParaRPr lang="tr-TR" sz="2000" dirty="0"/>
          </a:p>
          <a:p>
            <a:pPr marL="0" indent="0">
              <a:buNone/>
            </a:pPr>
            <a:r>
              <a:rPr lang="tr-TR" sz="2200" i="1" dirty="0" smtClean="0"/>
              <a:t>*** Analiz teknikleri birbirinin alternatifi değil tamamlayıcısıdır</a:t>
            </a:r>
            <a:r>
              <a:rPr lang="tr-TR" sz="2000" dirty="0" smtClean="0"/>
              <a:t>.</a:t>
            </a:r>
            <a:endParaRPr lang="tr-TR" sz="2000" dirty="0"/>
          </a:p>
        </p:txBody>
      </p:sp>
    </p:spTree>
    <p:extLst>
      <p:ext uri="{BB962C8B-B14F-4D97-AF65-F5344CB8AC3E}">
        <p14:creationId xmlns:p14="http://schemas.microsoft.com/office/powerpoint/2010/main" val="27338394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  </a:t>
            </a:r>
            <a:endParaRPr lang="en-US" dirty="0"/>
          </a:p>
        </p:txBody>
      </p:sp>
      <p:sp>
        <p:nvSpPr>
          <p:cNvPr id="6" name="İçerik Yer Tutucusu 2"/>
          <p:cNvSpPr txBox="1">
            <a:spLocks/>
          </p:cNvSpPr>
          <p:nvPr/>
        </p:nvSpPr>
        <p:spPr>
          <a:xfrm>
            <a:off x="-140934" y="219284"/>
            <a:ext cx="7582258" cy="1940649"/>
          </a:xfrm>
          <a:prstGeom prst="rect">
            <a:avLst/>
          </a:prstGeom>
        </p:spPr>
        <p:txBody>
          <a:bodyPr/>
          <a:lstStyle>
            <a:lvl1pPr marL="171450" indent="-171450" algn="l" rtl="0" eaLnBrk="1" fontAlgn="base" hangingPunct="1">
              <a:lnSpc>
                <a:spcPct val="90000"/>
              </a:lnSpc>
              <a:spcBef>
                <a:spcPts val="750"/>
              </a:spcBef>
              <a:spcAft>
                <a:spcPct val="0"/>
              </a:spcAft>
              <a:buClr>
                <a:srgbClr val="000099"/>
              </a:buClr>
              <a:buFont typeface="Wingdings" panose="05000000000000000000" pitchFamily="2" charset="2"/>
              <a:buChar char="q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514350" indent="-171450" algn="l" rtl="0" eaLnBrk="1" fontAlgn="base" hangingPunct="1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Clr>
                <a:srgbClr val="000099"/>
              </a:buClr>
              <a:buFont typeface="Wingdings" panose="05000000000000000000" pitchFamily="2" charset="2"/>
              <a:buChar char="q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857250" indent="-171450" algn="l" rtl="0" eaLnBrk="1" fontAlgn="base" hangingPunct="1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Clr>
                <a:srgbClr val="000099"/>
              </a:buClr>
              <a:buFont typeface="Wingdings" panose="05000000000000000000" pitchFamily="2" charset="2"/>
              <a:buChar char="q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200150" indent="-171450" algn="l" rtl="0" eaLnBrk="1" fontAlgn="base" hangingPunct="1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Clr>
                <a:srgbClr val="000099"/>
              </a:buClr>
              <a:buFont typeface="Wingdings" panose="05000000000000000000" pitchFamily="2" charset="2"/>
              <a:buChar char="q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543050" indent="-171450" algn="l" rtl="0" eaLnBrk="1" fontAlgn="base" hangingPunct="1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Clr>
                <a:srgbClr val="000099"/>
              </a:buClr>
              <a:buFont typeface="Wingdings" panose="05000000000000000000" pitchFamily="2" charset="2"/>
              <a:buChar char="q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Wingdings" panose="05000000000000000000" pitchFamily="2" charset="2"/>
              <a:buNone/>
            </a:pPr>
            <a:r>
              <a:rPr lang="tr-TR" sz="2800" b="1" dirty="0" smtClean="0">
                <a:solidFill>
                  <a:srgbClr val="160093"/>
                </a:solidFill>
                <a:latin typeface="Times New Roman" panose="02020603050405020304" pitchFamily="18" charset="0"/>
                <a:ea typeface="ＭＳ Ｐゴシック" charset="0"/>
                <a:cs typeface="Times New Roman" panose="02020603050405020304" pitchFamily="18" charset="0"/>
              </a:rPr>
              <a:t>Bilançoda Dikey </a:t>
            </a:r>
            <a:r>
              <a:rPr lang="tr-TR" sz="2800" b="1" dirty="0">
                <a:solidFill>
                  <a:srgbClr val="160093"/>
                </a:solidFill>
                <a:latin typeface="Times New Roman" panose="02020603050405020304" pitchFamily="18" charset="0"/>
                <a:ea typeface="ＭＳ Ｐゴシック" charset="0"/>
                <a:cs typeface="Times New Roman" panose="02020603050405020304" pitchFamily="18" charset="0"/>
              </a:rPr>
              <a:t>Analiz </a:t>
            </a:r>
            <a:r>
              <a:rPr lang="tr-TR" sz="2800" b="1" dirty="0" smtClean="0">
                <a:solidFill>
                  <a:srgbClr val="160093"/>
                </a:solidFill>
                <a:latin typeface="Times New Roman" panose="02020603050405020304" pitchFamily="18" charset="0"/>
                <a:ea typeface="ＭＳ Ｐゴシック" charset="0"/>
                <a:cs typeface="Times New Roman" panose="02020603050405020304" pitchFamily="18" charset="0"/>
              </a:rPr>
              <a:t>Değerlerinin Hesaplanma </a:t>
            </a:r>
            <a:r>
              <a:rPr lang="tr-TR" sz="2800" b="1" dirty="0">
                <a:solidFill>
                  <a:srgbClr val="160093"/>
                </a:solidFill>
                <a:latin typeface="Times New Roman" panose="02020603050405020304" pitchFamily="18" charset="0"/>
                <a:ea typeface="ＭＳ Ｐゴシック" charset="0"/>
                <a:cs typeface="Times New Roman" panose="02020603050405020304" pitchFamily="18" charset="0"/>
              </a:rPr>
              <a:t>Şekli</a:t>
            </a:r>
          </a:p>
          <a:p>
            <a:endParaRPr lang="tr-TR" dirty="0"/>
          </a:p>
        </p:txBody>
      </p:sp>
      <p:graphicFrame>
        <p:nvGraphicFramePr>
          <p:cNvPr id="8" name="İçerik Yer Tutucusu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35168570"/>
              </p:ext>
            </p:extLst>
          </p:nvPr>
        </p:nvGraphicFramePr>
        <p:xfrm>
          <a:off x="378369" y="1074449"/>
          <a:ext cx="8576444" cy="4743023"/>
        </p:xfrm>
        <a:graphic>
          <a:graphicData uri="http://schemas.openxmlformats.org/drawingml/2006/table">
            <a:tbl>
              <a:tblPr/>
              <a:tblGrid>
                <a:gridCol w="3417384">
                  <a:extLst>
                    <a:ext uri="{9D8B030D-6E8A-4147-A177-3AD203B41FA5}">
                      <a16:colId xmlns:a16="http://schemas.microsoft.com/office/drawing/2014/main" val="4181333528"/>
                    </a:ext>
                  </a:extLst>
                </a:gridCol>
                <a:gridCol w="1108340">
                  <a:extLst>
                    <a:ext uri="{9D8B030D-6E8A-4147-A177-3AD203B41FA5}">
                      <a16:colId xmlns:a16="http://schemas.microsoft.com/office/drawing/2014/main" val="1175129649"/>
                    </a:ext>
                  </a:extLst>
                </a:gridCol>
                <a:gridCol w="1425009">
                  <a:extLst>
                    <a:ext uri="{9D8B030D-6E8A-4147-A177-3AD203B41FA5}">
                      <a16:colId xmlns:a16="http://schemas.microsoft.com/office/drawing/2014/main" val="4022156995"/>
                    </a:ext>
                  </a:extLst>
                </a:gridCol>
                <a:gridCol w="2625711">
                  <a:extLst>
                    <a:ext uri="{9D8B030D-6E8A-4147-A177-3AD203B41FA5}">
                      <a16:colId xmlns:a16="http://schemas.microsoft.com/office/drawing/2014/main" val="2318043227"/>
                    </a:ext>
                  </a:extLst>
                </a:gridCol>
              </a:tblGrid>
              <a:tr h="318756"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tr-T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Bilançoda Dikey Analiz Değerlerinin Hesaplanma Şekli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36311174"/>
                  </a:ext>
                </a:extLst>
              </a:tr>
              <a:tr h="528455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Hesaplar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Tutar (TL)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Dikey Analiz Değeri (%)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Hesaplanma Şekli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48993385"/>
                  </a:ext>
                </a:extLst>
              </a:tr>
              <a:tr h="270373">
                <a:tc>
                  <a:txBody>
                    <a:bodyPr/>
                    <a:lstStyle/>
                    <a:p>
                      <a:pPr algn="l" fontAlgn="ctr"/>
                      <a:r>
                        <a:rPr lang="tr-TR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I. Dönen Varlıklar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tr-TR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1.172.500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42,75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tr-T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1.172.500 / 2.742.500*100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7229942"/>
                  </a:ext>
                </a:extLst>
              </a:tr>
              <a:tr h="258082">
                <a:tc>
                  <a:txBody>
                    <a:bodyPr/>
                    <a:lstStyle/>
                    <a:p>
                      <a:pPr algn="l" fontAlgn="ctr"/>
                      <a:r>
                        <a:rPr lang="tr-TR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Hazır Değerler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tr-TR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210.000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7,66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tr-T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210.000 / 2.742.500*100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14816597"/>
                  </a:ext>
                </a:extLst>
              </a:tr>
              <a:tr h="258082">
                <a:tc>
                  <a:txBody>
                    <a:bodyPr/>
                    <a:lstStyle/>
                    <a:p>
                      <a:pPr algn="l" fontAlgn="ctr"/>
                      <a:r>
                        <a:rPr lang="tr-TR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Menkul Kıymetler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tr-TR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12.500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0,46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tr-T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12.500 / 2.742.500*100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6091547"/>
                  </a:ext>
                </a:extLst>
              </a:tr>
              <a:tr h="258082">
                <a:tc>
                  <a:txBody>
                    <a:bodyPr/>
                    <a:lstStyle/>
                    <a:p>
                      <a:pPr algn="l" fontAlgn="ctr"/>
                      <a:r>
                        <a:rPr lang="tr-TR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Ticari Alacaklar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tr-TR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460.000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16,77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tr-T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460.000 / 2.742.500*100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89208449"/>
                  </a:ext>
                </a:extLst>
              </a:tr>
              <a:tr h="258082">
                <a:tc>
                  <a:txBody>
                    <a:bodyPr/>
                    <a:lstStyle/>
                    <a:p>
                      <a:pPr algn="l" fontAlgn="ctr"/>
                      <a:r>
                        <a:rPr lang="tr-TR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Stoklar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tr-TR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490.000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17,87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tr-T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490.000 / 2.742.500*100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20432895"/>
                  </a:ext>
                </a:extLst>
              </a:tr>
              <a:tr h="258082">
                <a:tc>
                  <a:txBody>
                    <a:bodyPr/>
                    <a:lstStyle/>
                    <a:p>
                      <a:pPr algn="l" fontAlgn="ctr"/>
                      <a:r>
                        <a:rPr lang="tr-TR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II. Duran Varlıklar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tr-TR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1.570.000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57,25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tr-T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1.570.000 / 2.742.500*100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80939128"/>
                  </a:ext>
                </a:extLst>
              </a:tr>
              <a:tr h="258082">
                <a:tc>
                  <a:txBody>
                    <a:bodyPr/>
                    <a:lstStyle/>
                    <a:p>
                      <a:pPr algn="l" fontAlgn="ctr"/>
                      <a:r>
                        <a:rPr lang="tr-TR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Maddi Duran Varlıklar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tr-TR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1.120.000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40,84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tr-T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1.120.000 / 2.742.500*100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30902343"/>
                  </a:ext>
                </a:extLst>
              </a:tr>
              <a:tr h="258082">
                <a:tc>
                  <a:txBody>
                    <a:bodyPr/>
                    <a:lstStyle/>
                    <a:p>
                      <a:pPr algn="l" fontAlgn="ctr"/>
                      <a:r>
                        <a:rPr lang="tr-TR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Maddi Olmayan Duran Varlıklar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tr-TR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450.000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16,41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tr-T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450.000 / 2.742.500*100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62920064"/>
                  </a:ext>
                </a:extLst>
              </a:tr>
              <a:tr h="258082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AKTİF TOPLAMI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tr-TR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2.742.500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100,00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tr-T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2.742.500 / 2.742.500*100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58803869"/>
                  </a:ext>
                </a:extLst>
              </a:tr>
              <a:tr h="258082">
                <a:tc>
                  <a:txBody>
                    <a:bodyPr/>
                    <a:lstStyle/>
                    <a:p>
                      <a:pPr algn="l" fontAlgn="ctr"/>
                      <a:r>
                        <a:rPr lang="tr-TR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III. Kısa Vadeli Yabancı Kaynaklar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tr-TR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350.000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12,76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tr-T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350.000 / 2.742.500*100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76226053"/>
                  </a:ext>
                </a:extLst>
              </a:tr>
              <a:tr h="258082">
                <a:tc>
                  <a:txBody>
                    <a:bodyPr/>
                    <a:lstStyle/>
                    <a:p>
                      <a:pPr algn="l" fontAlgn="ctr"/>
                      <a:r>
                        <a:rPr lang="tr-TR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Ticari Borçlar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tr-TR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350.000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12,76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tr-T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350.000 / 2.742.500*100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57814251"/>
                  </a:ext>
                </a:extLst>
              </a:tr>
              <a:tr h="258082">
                <a:tc>
                  <a:txBody>
                    <a:bodyPr/>
                    <a:lstStyle/>
                    <a:p>
                      <a:pPr algn="l" fontAlgn="ctr"/>
                      <a:r>
                        <a:rPr lang="tr-T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IV. Uzun Vadeli Yabancı Kaynaklar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tr-TR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1.100.000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40,11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tr-T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1.100.000 / 2.742.500*100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65550426"/>
                  </a:ext>
                </a:extLst>
              </a:tr>
              <a:tr h="258082">
                <a:tc>
                  <a:txBody>
                    <a:bodyPr/>
                    <a:lstStyle/>
                    <a:p>
                      <a:pPr algn="l" fontAlgn="ctr"/>
                      <a:r>
                        <a:rPr lang="tr-TR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Banka Kredileri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tr-TR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1.100.000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40,11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tr-T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1.100.000 / 2.742.500*100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42415094"/>
                  </a:ext>
                </a:extLst>
              </a:tr>
              <a:tr h="258082">
                <a:tc>
                  <a:txBody>
                    <a:bodyPr/>
                    <a:lstStyle/>
                    <a:p>
                      <a:pPr algn="l" fontAlgn="ctr"/>
                      <a:r>
                        <a:rPr lang="tr-TR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V. Özkaynaklar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tr-TR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1.292.500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47,13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tr-T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1.292.500 / 2.742.500*100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18623626"/>
                  </a:ext>
                </a:extLst>
              </a:tr>
              <a:tr h="270373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PASİF TOPLAMI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tr-TR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2.742.500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100,00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tr-T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2.742.500 / 2.742.500*100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2908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285036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  </a:t>
            </a:r>
            <a:endParaRPr lang="en-US" dirty="0"/>
          </a:p>
        </p:txBody>
      </p:sp>
      <p:sp>
        <p:nvSpPr>
          <p:cNvPr id="6" name="İçerik Yer Tutucusu 2"/>
          <p:cNvSpPr txBox="1">
            <a:spLocks/>
          </p:cNvSpPr>
          <p:nvPr/>
        </p:nvSpPr>
        <p:spPr>
          <a:xfrm>
            <a:off x="-140934" y="219284"/>
            <a:ext cx="7582258" cy="1940649"/>
          </a:xfrm>
          <a:prstGeom prst="rect">
            <a:avLst/>
          </a:prstGeom>
        </p:spPr>
        <p:txBody>
          <a:bodyPr/>
          <a:lstStyle>
            <a:lvl1pPr marL="171450" indent="-171450" algn="l" rtl="0" eaLnBrk="1" fontAlgn="base" hangingPunct="1">
              <a:lnSpc>
                <a:spcPct val="90000"/>
              </a:lnSpc>
              <a:spcBef>
                <a:spcPts val="750"/>
              </a:spcBef>
              <a:spcAft>
                <a:spcPct val="0"/>
              </a:spcAft>
              <a:buClr>
                <a:srgbClr val="000099"/>
              </a:buClr>
              <a:buFont typeface="Wingdings" panose="05000000000000000000" pitchFamily="2" charset="2"/>
              <a:buChar char="q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514350" indent="-171450" algn="l" rtl="0" eaLnBrk="1" fontAlgn="base" hangingPunct="1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Clr>
                <a:srgbClr val="000099"/>
              </a:buClr>
              <a:buFont typeface="Wingdings" panose="05000000000000000000" pitchFamily="2" charset="2"/>
              <a:buChar char="q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857250" indent="-171450" algn="l" rtl="0" eaLnBrk="1" fontAlgn="base" hangingPunct="1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Clr>
                <a:srgbClr val="000099"/>
              </a:buClr>
              <a:buFont typeface="Wingdings" panose="05000000000000000000" pitchFamily="2" charset="2"/>
              <a:buChar char="q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200150" indent="-171450" algn="l" rtl="0" eaLnBrk="1" fontAlgn="base" hangingPunct="1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Clr>
                <a:srgbClr val="000099"/>
              </a:buClr>
              <a:buFont typeface="Wingdings" panose="05000000000000000000" pitchFamily="2" charset="2"/>
              <a:buChar char="q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543050" indent="-171450" algn="l" rtl="0" eaLnBrk="1" fontAlgn="base" hangingPunct="1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Clr>
                <a:srgbClr val="000099"/>
              </a:buClr>
              <a:buFont typeface="Wingdings" panose="05000000000000000000" pitchFamily="2" charset="2"/>
              <a:buChar char="q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Wingdings" panose="05000000000000000000" pitchFamily="2" charset="2"/>
              <a:buNone/>
            </a:pPr>
            <a:r>
              <a:rPr lang="tr-TR" sz="2800" b="1" dirty="0" smtClean="0">
                <a:solidFill>
                  <a:srgbClr val="160093"/>
                </a:solidFill>
                <a:latin typeface="Times New Roman" panose="02020603050405020304" pitchFamily="18" charset="0"/>
                <a:ea typeface="ＭＳ Ｐゴシック" charset="0"/>
                <a:cs typeface="Times New Roman" panose="02020603050405020304" pitchFamily="18" charset="0"/>
              </a:rPr>
              <a:t>Gelir Tablosunda Dikey </a:t>
            </a:r>
            <a:r>
              <a:rPr lang="tr-TR" sz="2800" b="1" dirty="0">
                <a:solidFill>
                  <a:srgbClr val="160093"/>
                </a:solidFill>
                <a:latin typeface="Times New Roman" panose="02020603050405020304" pitchFamily="18" charset="0"/>
                <a:ea typeface="ＭＳ Ｐゴシック" charset="0"/>
                <a:cs typeface="Times New Roman" panose="02020603050405020304" pitchFamily="18" charset="0"/>
              </a:rPr>
              <a:t>Analiz </a:t>
            </a:r>
            <a:r>
              <a:rPr lang="tr-TR" sz="2800" b="1" dirty="0" smtClean="0">
                <a:solidFill>
                  <a:srgbClr val="160093"/>
                </a:solidFill>
                <a:latin typeface="Times New Roman" panose="02020603050405020304" pitchFamily="18" charset="0"/>
                <a:ea typeface="ＭＳ Ｐゴシック" charset="0"/>
                <a:cs typeface="Times New Roman" panose="02020603050405020304" pitchFamily="18" charset="0"/>
              </a:rPr>
              <a:t>Değerlerinin Hesaplanma </a:t>
            </a:r>
            <a:r>
              <a:rPr lang="tr-TR" sz="2800" b="1" dirty="0">
                <a:solidFill>
                  <a:srgbClr val="160093"/>
                </a:solidFill>
                <a:latin typeface="Times New Roman" panose="02020603050405020304" pitchFamily="18" charset="0"/>
                <a:ea typeface="ＭＳ Ｐゴシック" charset="0"/>
                <a:cs typeface="Times New Roman" panose="02020603050405020304" pitchFamily="18" charset="0"/>
              </a:rPr>
              <a:t>Şekli</a:t>
            </a:r>
          </a:p>
          <a:p>
            <a:endParaRPr lang="tr-TR" dirty="0"/>
          </a:p>
        </p:txBody>
      </p:sp>
      <p:graphicFrame>
        <p:nvGraphicFramePr>
          <p:cNvPr id="5" name="İçerik Yer Tutucusu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26416264"/>
              </p:ext>
            </p:extLst>
          </p:nvPr>
        </p:nvGraphicFramePr>
        <p:xfrm>
          <a:off x="409902" y="1150882"/>
          <a:ext cx="8497614" cy="4682360"/>
        </p:xfrm>
        <a:graphic>
          <a:graphicData uri="http://schemas.openxmlformats.org/drawingml/2006/table">
            <a:tbl>
              <a:tblPr/>
              <a:tblGrid>
                <a:gridCol w="3385972">
                  <a:extLst>
                    <a:ext uri="{9D8B030D-6E8A-4147-A177-3AD203B41FA5}">
                      <a16:colId xmlns:a16="http://schemas.microsoft.com/office/drawing/2014/main" val="3514828476"/>
                    </a:ext>
                  </a:extLst>
                </a:gridCol>
                <a:gridCol w="1098153">
                  <a:extLst>
                    <a:ext uri="{9D8B030D-6E8A-4147-A177-3AD203B41FA5}">
                      <a16:colId xmlns:a16="http://schemas.microsoft.com/office/drawing/2014/main" val="444530239"/>
                    </a:ext>
                  </a:extLst>
                </a:gridCol>
                <a:gridCol w="1411911">
                  <a:extLst>
                    <a:ext uri="{9D8B030D-6E8A-4147-A177-3AD203B41FA5}">
                      <a16:colId xmlns:a16="http://schemas.microsoft.com/office/drawing/2014/main" val="2614869277"/>
                    </a:ext>
                  </a:extLst>
                </a:gridCol>
                <a:gridCol w="2601578">
                  <a:extLst>
                    <a:ext uri="{9D8B030D-6E8A-4147-A177-3AD203B41FA5}">
                      <a16:colId xmlns:a16="http://schemas.microsoft.com/office/drawing/2014/main" val="12098836"/>
                    </a:ext>
                  </a:extLst>
                </a:gridCol>
              </a:tblGrid>
              <a:tr h="315391"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tr-T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Gelir Tablosunda Dikey Analiz Değerlerinin Hesaplanma Şekli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91356456"/>
                  </a:ext>
                </a:extLst>
              </a:tr>
              <a:tr h="521609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Hesaplar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Tutar (TL)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Dikey Analiz Değeri (%)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Hesaplanma Şekli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96124894"/>
                  </a:ext>
                </a:extLst>
              </a:tr>
              <a:tr h="266870">
                <a:tc>
                  <a:txBody>
                    <a:bodyPr/>
                    <a:lstStyle/>
                    <a:p>
                      <a:pPr algn="l" fontAlgn="ctr"/>
                      <a:r>
                        <a:rPr lang="tr-TR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Net Satışlar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tr-T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990.000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100,00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tr-T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990.000 / 990.000 * 100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39827401"/>
                  </a:ext>
                </a:extLst>
              </a:tr>
              <a:tr h="254740">
                <a:tc>
                  <a:txBody>
                    <a:bodyPr/>
                    <a:lstStyle/>
                    <a:p>
                      <a:pPr algn="l" fontAlgn="ctr"/>
                      <a:r>
                        <a:rPr lang="tr-TR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Satılan Malın Maliyeti (-)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tr-T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640.000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64,65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tr-T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640.000 / 990.000 * 100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11489346"/>
                  </a:ext>
                </a:extLst>
              </a:tr>
              <a:tr h="254740">
                <a:tc>
                  <a:txBody>
                    <a:bodyPr/>
                    <a:lstStyle/>
                    <a:p>
                      <a:pPr algn="l" fontAlgn="ctr"/>
                      <a:r>
                        <a:rPr lang="tr-TR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Brüt K/Z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tr-T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350.000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35,35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tr-T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350.000 / 990.000 * 100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01001634"/>
                  </a:ext>
                </a:extLst>
              </a:tr>
              <a:tr h="254740">
                <a:tc>
                  <a:txBody>
                    <a:bodyPr/>
                    <a:lstStyle/>
                    <a:p>
                      <a:pPr algn="l" fontAlgn="ctr"/>
                      <a:r>
                        <a:rPr lang="tr-TR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Faaliyet Giderleri (-)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tr-T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180.000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18,18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tr-T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180.000 / 990.000 * 100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79882685"/>
                  </a:ext>
                </a:extLst>
              </a:tr>
              <a:tr h="254740">
                <a:tc>
                  <a:txBody>
                    <a:bodyPr/>
                    <a:lstStyle/>
                    <a:p>
                      <a:pPr algn="l" fontAlgn="ctr"/>
                      <a:r>
                        <a:rPr lang="tr-TR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 Ar-Ge Giderleri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tr-T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50.000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5,05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tr-T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50.000 / 990.000 * 100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85524352"/>
                  </a:ext>
                </a:extLst>
              </a:tr>
              <a:tr h="254740">
                <a:tc>
                  <a:txBody>
                    <a:bodyPr/>
                    <a:lstStyle/>
                    <a:p>
                      <a:pPr algn="l" fontAlgn="ctr"/>
                      <a:r>
                        <a:rPr lang="tr-TR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 Pazarlama, Satış ve Dağıtım Giderleri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tr-T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96.000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9,70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tr-T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96.000 / 990.000 * 100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34912719"/>
                  </a:ext>
                </a:extLst>
              </a:tr>
              <a:tr h="254740">
                <a:tc>
                  <a:txBody>
                    <a:bodyPr/>
                    <a:lstStyle/>
                    <a:p>
                      <a:pPr algn="l" fontAlgn="ctr"/>
                      <a:r>
                        <a:rPr lang="tr-TR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 Genel Yönetim Giderleri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tr-T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34.000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3,43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tr-T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34.000 / 990.000 * 100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3402884"/>
                  </a:ext>
                </a:extLst>
              </a:tr>
              <a:tr h="254740">
                <a:tc>
                  <a:txBody>
                    <a:bodyPr/>
                    <a:lstStyle/>
                    <a:p>
                      <a:pPr algn="l" fontAlgn="ctr"/>
                      <a:r>
                        <a:rPr lang="tr-TR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Faaliyet K/Z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tr-T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170.000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17,17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tr-T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170.000 / 990.000 * 100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53018664"/>
                  </a:ext>
                </a:extLst>
              </a:tr>
              <a:tr h="254740">
                <a:tc>
                  <a:txBody>
                    <a:bodyPr/>
                    <a:lstStyle/>
                    <a:p>
                      <a:pPr algn="l" fontAlgn="ctr"/>
                      <a:r>
                        <a:rPr lang="tr-TR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Faaliyet Dışı Gelir ve Karlar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tr-T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24.000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2,42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tr-T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24.000 / 990.000 * 100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0555683"/>
                  </a:ext>
                </a:extLst>
              </a:tr>
              <a:tr h="254740">
                <a:tc>
                  <a:txBody>
                    <a:bodyPr/>
                    <a:lstStyle/>
                    <a:p>
                      <a:pPr algn="l" fontAlgn="ctr"/>
                      <a:r>
                        <a:rPr lang="tr-TR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Faaliyet Dışı Gider ve Zararlar (-)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tr-T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11.000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1,11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tr-T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11.000 / 990.000 * 100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26081431"/>
                  </a:ext>
                </a:extLst>
              </a:tr>
              <a:tr h="254740">
                <a:tc>
                  <a:txBody>
                    <a:bodyPr/>
                    <a:lstStyle/>
                    <a:p>
                      <a:pPr algn="l" fontAlgn="ctr"/>
                      <a:r>
                        <a:rPr lang="tr-TR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Olağan K/Z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tr-T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183.000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18,48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tr-T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183.000 / 990.000 * 100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22289026"/>
                  </a:ext>
                </a:extLst>
              </a:tr>
              <a:tr h="254740">
                <a:tc>
                  <a:txBody>
                    <a:bodyPr/>
                    <a:lstStyle/>
                    <a:p>
                      <a:pPr algn="l" fontAlgn="ctr"/>
                      <a:r>
                        <a:rPr lang="tr-TR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Olağandışı Gelir ve Karlar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tr-T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21.000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2,12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tr-T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21.000 / 990.000 * 100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41904460"/>
                  </a:ext>
                </a:extLst>
              </a:tr>
              <a:tr h="254740">
                <a:tc>
                  <a:txBody>
                    <a:bodyPr/>
                    <a:lstStyle/>
                    <a:p>
                      <a:pPr algn="l" fontAlgn="ctr"/>
                      <a:r>
                        <a:rPr lang="tr-TR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Olağandışı Gider ve Zararlar (-)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tr-T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9.000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0,91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tr-T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9.000 / 990.000 * 100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704586"/>
                  </a:ext>
                </a:extLst>
              </a:tr>
              <a:tr h="254740">
                <a:tc>
                  <a:txBody>
                    <a:bodyPr/>
                    <a:lstStyle/>
                    <a:p>
                      <a:pPr algn="l" fontAlgn="ctr"/>
                      <a:r>
                        <a:rPr lang="tr-T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Net K/Z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tr-T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195.000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19,70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tr-T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195.000 / 990.000 * 100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14495348"/>
                  </a:ext>
                </a:extLst>
              </a:tr>
              <a:tr h="266870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r-TR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tr-T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4635905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45270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  </a:t>
            </a:r>
            <a:endParaRPr lang="en-US" dirty="0"/>
          </a:p>
        </p:txBody>
      </p:sp>
      <p:sp>
        <p:nvSpPr>
          <p:cNvPr id="6" name="Unvan 1"/>
          <p:cNvSpPr txBox="1">
            <a:spLocks/>
          </p:cNvSpPr>
          <p:nvPr/>
        </p:nvSpPr>
        <p:spPr>
          <a:xfrm>
            <a:off x="217192" y="586477"/>
            <a:ext cx="7886700" cy="1325562"/>
          </a:xfrm>
        </p:spPr>
        <p:txBody>
          <a:bodyPr>
            <a:normAutofit/>
          </a:bodyPr>
          <a:lstStyle>
            <a:lvl1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tr-TR" sz="1500" b="1" kern="1200" dirty="0">
                <a:solidFill>
                  <a:srgbClr val="160093"/>
                </a:solidFill>
                <a:latin typeface="Arial"/>
                <a:ea typeface="ＭＳ Ｐゴシック" charset="0"/>
                <a:cs typeface="Arial"/>
              </a:defRPr>
            </a:lvl1pPr>
            <a:lvl2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500" b="1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2pPr>
            <a:lvl3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500" b="1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3pPr>
            <a:lvl4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500" b="1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4pPr>
            <a:lvl5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500" b="1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5pPr>
            <a:lvl6pPr marL="3429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500" b="1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6pPr>
            <a:lvl7pPr marL="6858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500" b="1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7pPr>
            <a:lvl8pPr marL="10287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500" b="1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8pPr>
            <a:lvl9pPr marL="13716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500" b="1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9pPr>
          </a:lstStyle>
          <a:p>
            <a:r>
              <a:rPr lang="tr-T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Yorumlama sırasında dikkat edilecek hususlar…</a:t>
            </a:r>
            <a:endParaRPr lang="tr-T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İçerik Yer Tutucusu 2"/>
          <p:cNvSpPr txBox="1">
            <a:spLocks/>
          </p:cNvSpPr>
          <p:nvPr/>
        </p:nvSpPr>
        <p:spPr>
          <a:xfrm>
            <a:off x="381596" y="1409342"/>
            <a:ext cx="8122228" cy="1996067"/>
          </a:xfrm>
          <a:prstGeom prst="rect">
            <a:avLst/>
          </a:prstGeom>
        </p:spPr>
        <p:txBody>
          <a:bodyPr/>
          <a:lstStyle>
            <a:lvl1pPr marL="171450" indent="-171450" algn="l" rtl="0" eaLnBrk="1" fontAlgn="base" hangingPunct="1">
              <a:lnSpc>
                <a:spcPct val="90000"/>
              </a:lnSpc>
              <a:spcBef>
                <a:spcPts val="750"/>
              </a:spcBef>
              <a:spcAft>
                <a:spcPct val="0"/>
              </a:spcAft>
              <a:buClr>
                <a:srgbClr val="000099"/>
              </a:buClr>
              <a:buFont typeface="Wingdings" panose="05000000000000000000" pitchFamily="2" charset="2"/>
              <a:buChar char="q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514350" indent="-171450" algn="l" rtl="0" eaLnBrk="1" fontAlgn="base" hangingPunct="1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Clr>
                <a:srgbClr val="000099"/>
              </a:buClr>
              <a:buFont typeface="Wingdings" panose="05000000000000000000" pitchFamily="2" charset="2"/>
              <a:buChar char="q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857250" indent="-171450" algn="l" rtl="0" eaLnBrk="1" fontAlgn="base" hangingPunct="1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Clr>
                <a:srgbClr val="000099"/>
              </a:buClr>
              <a:buFont typeface="Wingdings" panose="05000000000000000000" pitchFamily="2" charset="2"/>
              <a:buChar char="q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200150" indent="-171450" algn="l" rtl="0" eaLnBrk="1" fontAlgn="base" hangingPunct="1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Clr>
                <a:srgbClr val="000099"/>
              </a:buClr>
              <a:buFont typeface="Wingdings" panose="05000000000000000000" pitchFamily="2" charset="2"/>
              <a:buChar char="q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543050" indent="-171450" algn="l" rtl="0" eaLnBrk="1" fontAlgn="base" hangingPunct="1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Clr>
                <a:srgbClr val="000099"/>
              </a:buClr>
              <a:buFont typeface="Wingdings" panose="05000000000000000000" pitchFamily="2" charset="2"/>
              <a:buChar char="q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None/>
            </a:pPr>
            <a:r>
              <a:rPr lang="tr-TR" sz="2400" b="1" dirty="0" smtClean="0">
                <a:ea typeface="Segoe UI Symbol" panose="020B0502040204020203" pitchFamily="34" charset="0"/>
              </a:rPr>
              <a:t>1-</a:t>
            </a:r>
            <a:r>
              <a:rPr lang="tr-TR" sz="2400" dirty="0" smtClean="0">
                <a:ea typeface="Segoe UI Symbol" panose="020B0502040204020203" pitchFamily="34" charset="0"/>
              </a:rPr>
              <a:t> Aktiflerin oransal dağılımı (Dönen – Duran Varlık karşılaştırması)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None/>
            </a:pPr>
            <a:r>
              <a:rPr lang="tr-TR" sz="2400" b="1" dirty="0" smtClean="0">
                <a:ea typeface="Segoe UI Symbol" panose="020B0502040204020203" pitchFamily="34" charset="0"/>
              </a:rPr>
              <a:t>2-</a:t>
            </a:r>
            <a:r>
              <a:rPr lang="tr-TR" sz="2400" dirty="0" smtClean="0">
                <a:ea typeface="Segoe UI Symbol" panose="020B0502040204020203" pitchFamily="34" charset="0"/>
              </a:rPr>
              <a:t> Pasiflerin oransal dağılımı (Toplam borç – </a:t>
            </a:r>
            <a:r>
              <a:rPr lang="tr-TR" sz="2400" dirty="0" err="1" smtClean="0">
                <a:ea typeface="Segoe UI Symbol" panose="020B0502040204020203" pitchFamily="34" charset="0"/>
              </a:rPr>
              <a:t>Özkaynak</a:t>
            </a:r>
            <a:r>
              <a:rPr lang="tr-TR" sz="2400" dirty="0" smtClean="0">
                <a:ea typeface="Segoe UI Symbol" panose="020B0502040204020203" pitchFamily="34" charset="0"/>
              </a:rPr>
              <a:t> karşılaştırması)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None/>
            </a:pPr>
            <a:r>
              <a:rPr lang="tr-TR" sz="2400" b="1" dirty="0" smtClean="0">
                <a:ea typeface="Segoe UI Symbol" panose="020B0502040204020203" pitchFamily="34" charset="0"/>
              </a:rPr>
              <a:t>3-</a:t>
            </a:r>
            <a:r>
              <a:rPr lang="tr-TR" sz="2400" dirty="0" smtClean="0">
                <a:ea typeface="Segoe UI Symbol" panose="020B0502040204020203" pitchFamily="34" charset="0"/>
              </a:rPr>
              <a:t> Likidite analizi (Dönen varlık – Kısa Vadeli Yabancı Kaynak karşılaştırması)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None/>
            </a:pPr>
            <a:r>
              <a:rPr lang="tr-TR" sz="2400" b="1" dirty="0" smtClean="0">
                <a:ea typeface="Segoe UI Symbol" panose="020B0502040204020203" pitchFamily="34" charset="0"/>
              </a:rPr>
              <a:t>4-</a:t>
            </a:r>
            <a:r>
              <a:rPr lang="tr-TR" sz="2400" dirty="0" smtClean="0">
                <a:ea typeface="Segoe UI Symbol" panose="020B0502040204020203" pitchFamily="34" charset="0"/>
              </a:rPr>
              <a:t> Ticari Alacaklar ve Stoklardaki Yoğunluk</a:t>
            </a:r>
          </a:p>
          <a:p>
            <a:pPr marL="0" indent="0">
              <a:buFont typeface="Wingdings" panose="05000000000000000000" pitchFamily="2" charset="2"/>
              <a:buNone/>
            </a:pPr>
            <a:endParaRPr lang="tr-TR" sz="2400" dirty="0">
              <a:ea typeface="Segoe UI Symbol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35809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  </a:t>
            </a:r>
            <a:endParaRPr lang="en-US" dirty="0"/>
          </a:p>
        </p:txBody>
      </p:sp>
      <p:sp>
        <p:nvSpPr>
          <p:cNvPr id="6" name="Unvan 1"/>
          <p:cNvSpPr txBox="1">
            <a:spLocks/>
          </p:cNvSpPr>
          <p:nvPr/>
        </p:nvSpPr>
        <p:spPr>
          <a:xfrm>
            <a:off x="217192" y="586477"/>
            <a:ext cx="7886700" cy="1325562"/>
          </a:xfrm>
        </p:spPr>
        <p:txBody>
          <a:bodyPr>
            <a:normAutofit/>
          </a:bodyPr>
          <a:lstStyle>
            <a:lvl1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tr-TR" sz="1500" b="1" kern="1200" dirty="0">
                <a:solidFill>
                  <a:srgbClr val="160093"/>
                </a:solidFill>
                <a:latin typeface="Arial"/>
                <a:ea typeface="ＭＳ Ｐゴシック" charset="0"/>
                <a:cs typeface="Arial"/>
              </a:defRPr>
            </a:lvl1pPr>
            <a:lvl2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500" b="1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2pPr>
            <a:lvl3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500" b="1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3pPr>
            <a:lvl4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500" b="1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4pPr>
            <a:lvl5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500" b="1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5pPr>
            <a:lvl6pPr marL="3429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500" b="1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6pPr>
            <a:lvl7pPr marL="6858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500" b="1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7pPr>
            <a:lvl8pPr marL="10287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500" b="1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8pPr>
            <a:lvl9pPr marL="13716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500" b="1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9pPr>
          </a:lstStyle>
          <a:p>
            <a:r>
              <a:rPr lang="tr-T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Yorumlama sırasında dikkat edilecek hususlar…</a:t>
            </a:r>
            <a:endParaRPr lang="tr-T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İçerik Yer Tutucusu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13292027"/>
              </p:ext>
            </p:extLst>
          </p:nvPr>
        </p:nvGraphicFramePr>
        <p:xfrm>
          <a:off x="748144" y="1116009"/>
          <a:ext cx="8049492" cy="4765963"/>
        </p:xfrm>
        <a:graphic>
          <a:graphicData uri="http://schemas.openxmlformats.org/drawingml/2006/table">
            <a:tbl>
              <a:tblPr/>
              <a:tblGrid>
                <a:gridCol w="1306974">
                  <a:extLst>
                    <a:ext uri="{9D8B030D-6E8A-4147-A177-3AD203B41FA5}">
                      <a16:colId xmlns:a16="http://schemas.microsoft.com/office/drawing/2014/main" val="4013014258"/>
                    </a:ext>
                  </a:extLst>
                </a:gridCol>
                <a:gridCol w="1306974">
                  <a:extLst>
                    <a:ext uri="{9D8B030D-6E8A-4147-A177-3AD203B41FA5}">
                      <a16:colId xmlns:a16="http://schemas.microsoft.com/office/drawing/2014/main" val="3730561503"/>
                    </a:ext>
                  </a:extLst>
                </a:gridCol>
                <a:gridCol w="2461039">
                  <a:extLst>
                    <a:ext uri="{9D8B030D-6E8A-4147-A177-3AD203B41FA5}">
                      <a16:colId xmlns:a16="http://schemas.microsoft.com/office/drawing/2014/main" val="3414142789"/>
                    </a:ext>
                  </a:extLst>
                </a:gridCol>
                <a:gridCol w="2974505">
                  <a:extLst>
                    <a:ext uri="{9D8B030D-6E8A-4147-A177-3AD203B41FA5}">
                      <a16:colId xmlns:a16="http://schemas.microsoft.com/office/drawing/2014/main" val="2979219324"/>
                    </a:ext>
                  </a:extLst>
                </a:gridCol>
              </a:tblGrid>
              <a:tr h="274657"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tr-T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Bilanço ile ilgili Dikey Analiz yapılırken hesap kalemlerinde dikkate alınacak hususlar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8526080"/>
                  </a:ext>
                </a:extLst>
              </a:tr>
              <a:tr h="562394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Finansal Tablo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Yapılan İnceleme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Ayrıntılar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Elde Edilen Sonuçlar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5907420"/>
                  </a:ext>
                </a:extLst>
              </a:tr>
              <a:tr h="933836">
                <a:tc rowSpan="4">
                  <a:txBody>
                    <a:bodyPr/>
                    <a:lstStyle/>
                    <a:p>
                      <a:pPr algn="ctr" fontAlgn="ctr"/>
                      <a:r>
                        <a:rPr lang="tr-TR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Bilanço</a:t>
                      </a:r>
                    </a:p>
                  </a:txBody>
                  <a:tcPr marL="9525" marR="9525" marT="9525" marB="0" vert="wordArtVert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Aktiflerin oransal dağılımı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Dönen ve Duran varlık kalemlerini karşılaştır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r-T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Dönen Varlıklar &gt; Duran Varlıklar = Pasif Duran Varlıklar &gt; Dönen Varlıklar = Agresif Duran Varlıklar = Dönen Varlıklar - Dengeli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80041893"/>
                  </a:ext>
                </a:extLst>
              </a:tr>
              <a:tr h="1046315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Pasiflerin oransal dağılımı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Toplam borç ve </a:t>
                      </a:r>
                      <a:r>
                        <a:rPr lang="tr-TR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özkaynak</a:t>
                      </a:r>
                      <a:r>
                        <a:rPr lang="tr-T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kalemlerini karşılaştır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r-T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Toplam Borç &gt; </a:t>
                      </a:r>
                      <a:r>
                        <a:rPr lang="tr-TR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Özkaynak</a:t>
                      </a:r>
                      <a:r>
                        <a:rPr lang="tr-T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= Yüksek Faiz Yükü  </a:t>
                      </a:r>
                      <a:r>
                        <a:rPr lang="tr-TR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Özkaynak</a:t>
                      </a:r>
                      <a:r>
                        <a:rPr lang="tr-T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&gt; Toplam Borç = Düşük Faiz Yükü Toplam Borç = </a:t>
                      </a:r>
                      <a:r>
                        <a:rPr lang="tr-TR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Özkaynak</a:t>
                      </a:r>
                      <a:r>
                        <a:rPr lang="tr-T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- Dengeli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0959353"/>
                  </a:ext>
                </a:extLst>
              </a:tr>
              <a:tr h="784736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Likidite Analizi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Dönen Varlık ve KVYK karşılaştır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Dönen Varlıklar &gt; KVYK = Likidite sorunu yok Dönen Varlıklar &lt; KVYK = Likidite sorunu var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31640539"/>
                  </a:ext>
                </a:extLst>
              </a:tr>
              <a:tr h="1164025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Dönen varlıkların diğer kalemleri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Ticari Alacaklar ve Stok kalemlerindeki yoğunluk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Ticari Alacaklar tutarı yüksek ise bu durum bize şirketin alacaklarını tahsil etmede sıkıntı yaşadığını, Stok kalemlerinin yüksekliği ise malların satışında sorun yaşandığını gösterir.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3786176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057997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  </a:t>
            </a:r>
            <a:endParaRPr lang="en-US" dirty="0"/>
          </a:p>
        </p:txBody>
      </p:sp>
      <p:sp>
        <p:nvSpPr>
          <p:cNvPr id="6" name="Unvan 1"/>
          <p:cNvSpPr txBox="1">
            <a:spLocks/>
          </p:cNvSpPr>
          <p:nvPr/>
        </p:nvSpPr>
        <p:spPr>
          <a:xfrm>
            <a:off x="217192" y="586477"/>
            <a:ext cx="7886700" cy="1325562"/>
          </a:xfrm>
        </p:spPr>
        <p:txBody>
          <a:bodyPr>
            <a:normAutofit/>
          </a:bodyPr>
          <a:lstStyle>
            <a:lvl1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tr-TR" sz="1500" b="1" kern="1200" dirty="0">
                <a:solidFill>
                  <a:srgbClr val="160093"/>
                </a:solidFill>
                <a:latin typeface="Arial"/>
                <a:ea typeface="ＭＳ Ｐゴシック" charset="0"/>
                <a:cs typeface="Arial"/>
              </a:defRPr>
            </a:lvl1pPr>
            <a:lvl2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500" b="1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2pPr>
            <a:lvl3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500" b="1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3pPr>
            <a:lvl4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500" b="1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4pPr>
            <a:lvl5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500" b="1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5pPr>
            <a:lvl6pPr marL="3429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500" b="1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6pPr>
            <a:lvl7pPr marL="6858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500" b="1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7pPr>
            <a:lvl8pPr marL="10287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500" b="1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8pPr>
            <a:lvl9pPr marL="13716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500" b="1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9pPr>
          </a:lstStyle>
          <a:p>
            <a:r>
              <a:rPr lang="tr-T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Yorumlama sırasında dikkat edilecek hususlar…</a:t>
            </a:r>
            <a:endParaRPr lang="tr-T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İçerik Yer Tutucusu 2"/>
          <p:cNvSpPr txBox="1">
            <a:spLocks/>
          </p:cNvSpPr>
          <p:nvPr/>
        </p:nvSpPr>
        <p:spPr>
          <a:xfrm>
            <a:off x="381596" y="1409342"/>
            <a:ext cx="8122228" cy="1996067"/>
          </a:xfrm>
          <a:prstGeom prst="rect">
            <a:avLst/>
          </a:prstGeom>
        </p:spPr>
        <p:txBody>
          <a:bodyPr/>
          <a:lstStyle>
            <a:lvl1pPr marL="171450" indent="-171450" algn="l" rtl="0" eaLnBrk="1" fontAlgn="base" hangingPunct="1">
              <a:lnSpc>
                <a:spcPct val="90000"/>
              </a:lnSpc>
              <a:spcBef>
                <a:spcPts val="750"/>
              </a:spcBef>
              <a:spcAft>
                <a:spcPct val="0"/>
              </a:spcAft>
              <a:buClr>
                <a:srgbClr val="000099"/>
              </a:buClr>
              <a:buFont typeface="Wingdings" panose="05000000000000000000" pitchFamily="2" charset="2"/>
              <a:buChar char="q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514350" indent="-171450" algn="l" rtl="0" eaLnBrk="1" fontAlgn="base" hangingPunct="1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Clr>
                <a:srgbClr val="000099"/>
              </a:buClr>
              <a:buFont typeface="Wingdings" panose="05000000000000000000" pitchFamily="2" charset="2"/>
              <a:buChar char="q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857250" indent="-171450" algn="l" rtl="0" eaLnBrk="1" fontAlgn="base" hangingPunct="1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Clr>
                <a:srgbClr val="000099"/>
              </a:buClr>
              <a:buFont typeface="Wingdings" panose="05000000000000000000" pitchFamily="2" charset="2"/>
              <a:buChar char="q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200150" indent="-171450" algn="l" rtl="0" eaLnBrk="1" fontAlgn="base" hangingPunct="1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Clr>
                <a:srgbClr val="000099"/>
              </a:buClr>
              <a:buFont typeface="Wingdings" panose="05000000000000000000" pitchFamily="2" charset="2"/>
              <a:buChar char="q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543050" indent="-171450" algn="l" rtl="0" eaLnBrk="1" fontAlgn="base" hangingPunct="1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Clr>
                <a:srgbClr val="000099"/>
              </a:buClr>
              <a:buFont typeface="Wingdings" panose="05000000000000000000" pitchFamily="2" charset="2"/>
              <a:buChar char="q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tr-TR" sz="2800" b="1" dirty="0">
                <a:ea typeface="Segoe UI Symbol" panose="020B0502040204020203" pitchFamily="34" charset="0"/>
              </a:rPr>
              <a:t>1- </a:t>
            </a:r>
            <a:r>
              <a:rPr lang="tr-TR" sz="2800" dirty="0">
                <a:ea typeface="Segoe UI Symbol" panose="020B0502040204020203" pitchFamily="34" charset="0"/>
              </a:rPr>
              <a:t>İşletmenin kar / zarar durumu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tr-TR" sz="2800" b="1" dirty="0">
                <a:ea typeface="Segoe UI Symbol" panose="020B0502040204020203" pitchFamily="34" charset="0"/>
              </a:rPr>
              <a:t>2- </a:t>
            </a:r>
            <a:r>
              <a:rPr lang="tr-TR" sz="2800" dirty="0">
                <a:ea typeface="Segoe UI Symbol" panose="020B0502040204020203" pitchFamily="34" charset="0"/>
              </a:rPr>
              <a:t>Kar / Zararın nedenleri</a:t>
            </a:r>
          </a:p>
          <a:p>
            <a:pPr marL="0" indent="0">
              <a:lnSpc>
                <a:spcPct val="150000"/>
              </a:lnSpc>
              <a:buFont typeface="Wingdings" panose="05000000000000000000" pitchFamily="2" charset="2"/>
              <a:buNone/>
            </a:pPr>
            <a:endParaRPr lang="tr-TR" sz="2800" dirty="0">
              <a:ea typeface="Segoe UI Symbol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214397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  </a:t>
            </a:r>
            <a:endParaRPr lang="en-US" dirty="0"/>
          </a:p>
        </p:txBody>
      </p:sp>
      <p:sp>
        <p:nvSpPr>
          <p:cNvPr id="6" name="Unvan 1"/>
          <p:cNvSpPr txBox="1">
            <a:spLocks/>
          </p:cNvSpPr>
          <p:nvPr/>
        </p:nvSpPr>
        <p:spPr>
          <a:xfrm>
            <a:off x="217192" y="586477"/>
            <a:ext cx="7886700" cy="1325562"/>
          </a:xfrm>
        </p:spPr>
        <p:txBody>
          <a:bodyPr>
            <a:normAutofit/>
          </a:bodyPr>
          <a:lstStyle>
            <a:lvl1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tr-TR" sz="1500" b="1" kern="1200" dirty="0">
                <a:solidFill>
                  <a:srgbClr val="160093"/>
                </a:solidFill>
                <a:latin typeface="Arial"/>
                <a:ea typeface="ＭＳ Ｐゴシック" charset="0"/>
                <a:cs typeface="Arial"/>
              </a:defRPr>
            </a:lvl1pPr>
            <a:lvl2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500" b="1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2pPr>
            <a:lvl3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500" b="1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3pPr>
            <a:lvl4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500" b="1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4pPr>
            <a:lvl5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500" b="1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5pPr>
            <a:lvl6pPr marL="3429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500" b="1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6pPr>
            <a:lvl7pPr marL="6858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500" b="1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7pPr>
            <a:lvl8pPr marL="10287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500" b="1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8pPr>
            <a:lvl9pPr marL="13716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500" b="1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9pPr>
          </a:lstStyle>
          <a:p>
            <a:r>
              <a:rPr lang="tr-T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Yorumlama sırasında dikkat edilecek hususlar…</a:t>
            </a:r>
            <a:endParaRPr lang="tr-T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İçerik Yer Tutucusu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35963033"/>
              </p:ext>
            </p:extLst>
          </p:nvPr>
        </p:nvGraphicFramePr>
        <p:xfrm>
          <a:off x="488730" y="1136786"/>
          <a:ext cx="8387255" cy="4671155"/>
        </p:xfrm>
        <a:graphic>
          <a:graphicData uri="http://schemas.openxmlformats.org/drawingml/2006/table">
            <a:tbl>
              <a:tblPr/>
              <a:tblGrid>
                <a:gridCol w="1069111">
                  <a:extLst>
                    <a:ext uri="{9D8B030D-6E8A-4147-A177-3AD203B41FA5}">
                      <a16:colId xmlns:a16="http://schemas.microsoft.com/office/drawing/2014/main" val="2196266132"/>
                    </a:ext>
                  </a:extLst>
                </a:gridCol>
                <a:gridCol w="1877762">
                  <a:extLst>
                    <a:ext uri="{9D8B030D-6E8A-4147-A177-3AD203B41FA5}">
                      <a16:colId xmlns:a16="http://schemas.microsoft.com/office/drawing/2014/main" val="46367610"/>
                    </a:ext>
                  </a:extLst>
                </a:gridCol>
                <a:gridCol w="2720191">
                  <a:extLst>
                    <a:ext uri="{9D8B030D-6E8A-4147-A177-3AD203B41FA5}">
                      <a16:colId xmlns:a16="http://schemas.microsoft.com/office/drawing/2014/main" val="2657978273"/>
                    </a:ext>
                  </a:extLst>
                </a:gridCol>
                <a:gridCol w="2720191">
                  <a:extLst>
                    <a:ext uri="{9D8B030D-6E8A-4147-A177-3AD203B41FA5}">
                      <a16:colId xmlns:a16="http://schemas.microsoft.com/office/drawing/2014/main" val="596046304"/>
                    </a:ext>
                  </a:extLst>
                </a:gridCol>
              </a:tblGrid>
              <a:tr h="245697"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tr-T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Gelir Tablosu ile ilgili Dikey Analiz yapılırken hesap kalemlerinde dikkate alınacak hususlar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03791659"/>
                  </a:ext>
                </a:extLst>
              </a:tr>
              <a:tr h="482158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Finansal Tablo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Yapılan İnceleme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Ayrıntılar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Elde Edilen Sonuçlar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8124410"/>
                  </a:ext>
                </a:extLst>
              </a:tr>
              <a:tr h="482158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tr-TR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Gelir Tablosu </a:t>
                      </a:r>
                    </a:p>
                  </a:txBody>
                  <a:tcPr marL="9525" marR="9525" marT="9525" marB="0" vert="wordArtVert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Şirketin Kar edip - etmediği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Net K / Z rakamı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Dip rakama bakılarak K / Z anlaşılır.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74601190"/>
                  </a:ext>
                </a:extLst>
              </a:tr>
              <a:tr h="3423380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K / Z Nereden kaynaklanmaktadır?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Gelir Tablosundaki farklı gruplar analiz edilir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Her kar elde eden şirket başarılı değildir. Esas olan ana faaliyet konularından kar elde etmesidir. Gelir Tablosu 3 ayrı gruba ayrılır. 1. Grup Faaliyet Grubu: Net Satışlardan Faaliyet Karı rakamına kadar olan gruptur. Faaliyet Karının pozitif olması şirketin başarılı olduğu anlamı taşır. 2. Grup Faaliyet Dışı Grubu: Şirketin esas faaliyeti dışındaki hususlardan kaynaklanan gelir-gideri (faiz-komisyon-kambiyo farklılıkları) ifade eder. Ancak bu gelirler karın önemli bir kısmını oluşturmamalıdır. 3. Grup Olağan Dışı Grubu: Söz konusu gelir-giderler şirketin her zaman karşılaştığı gelir-gider türlerinden değildir. Ancak istisnai durumlarda karşılaşılır ve şirket karının önemli bir kısmını oluşturmaması istenir.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6597024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451856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  </a:t>
            </a:r>
            <a:endParaRPr lang="en-US" dirty="0"/>
          </a:p>
        </p:txBody>
      </p:sp>
      <p:sp>
        <p:nvSpPr>
          <p:cNvPr id="7" name="Unvan 1"/>
          <p:cNvSpPr txBox="1">
            <a:spLocks/>
          </p:cNvSpPr>
          <p:nvPr/>
        </p:nvSpPr>
        <p:spPr>
          <a:xfrm>
            <a:off x="303843" y="-188776"/>
            <a:ext cx="7065818" cy="1325562"/>
          </a:xfrm>
        </p:spPr>
        <p:txBody>
          <a:bodyPr>
            <a:noAutofit/>
          </a:bodyPr>
          <a:lstStyle>
            <a:lvl1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tr-TR" sz="1500" b="1" kern="1200" dirty="0">
                <a:solidFill>
                  <a:srgbClr val="160093"/>
                </a:solidFill>
                <a:latin typeface="Arial"/>
                <a:ea typeface="ＭＳ Ｐゴシック" charset="0"/>
                <a:cs typeface="Arial"/>
              </a:defRPr>
            </a:lvl1pPr>
            <a:lvl2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500" b="1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2pPr>
            <a:lvl3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500" b="1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3pPr>
            <a:lvl4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500" b="1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4pPr>
            <a:lvl5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500" b="1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5pPr>
            <a:lvl6pPr marL="3429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500" b="1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6pPr>
            <a:lvl7pPr marL="6858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500" b="1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7pPr>
            <a:lvl8pPr marL="10287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500" b="1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8pPr>
            <a:lvl9pPr marL="13716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500" b="1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9pPr>
          </a:lstStyle>
          <a:p>
            <a:r>
              <a:rPr lang="tr-TR" sz="28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tr-TR" sz="28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sz="28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tr-TR" sz="28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Yatay Analizde Tabloların Yorumlanması</a:t>
            </a:r>
            <a:b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tr-T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İçerik Yer Tutucusu 2"/>
          <p:cNvSpPr>
            <a:spLocks noGrp="1"/>
          </p:cNvSpPr>
          <p:nvPr>
            <p:ph idx="1"/>
          </p:nvPr>
        </p:nvSpPr>
        <p:spPr>
          <a:xfrm>
            <a:off x="447166" y="1524956"/>
            <a:ext cx="8302696" cy="1691267"/>
          </a:xfrm>
        </p:spPr>
        <p:txBody>
          <a:bodyPr>
            <a:noAutofit/>
          </a:bodyPr>
          <a:lstStyle/>
          <a:p>
            <a:pPr algn="just">
              <a:lnSpc>
                <a:spcPct val="16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tr-TR" sz="2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Yatay </a:t>
            </a:r>
            <a:r>
              <a:rPr lang="tr-TR" sz="2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analiz tekniğinin yorumu </a:t>
            </a:r>
            <a:r>
              <a:rPr lang="tr-TR" sz="2400" dirty="0">
                <a:solidFill>
                  <a:srgbClr val="FF0000"/>
                </a:solidFill>
              </a:rPr>
              <a:t>neden – sonuç </a:t>
            </a:r>
            <a:r>
              <a:rPr lang="tr-TR" sz="2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ilişkisine dayanır.</a:t>
            </a:r>
          </a:p>
          <a:p>
            <a:pPr algn="just">
              <a:lnSpc>
                <a:spcPct val="16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tr-TR" sz="2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Yorum yapılırken kesinlikle </a:t>
            </a:r>
            <a:r>
              <a:rPr lang="tr-TR" sz="2400" dirty="0">
                <a:solidFill>
                  <a:srgbClr val="FF0000"/>
                </a:solidFill>
              </a:rPr>
              <a:t>kesin yargılarda bulunulmamalı</a:t>
            </a:r>
            <a:r>
              <a:rPr lang="tr-TR" sz="2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dır</a:t>
            </a:r>
            <a:r>
              <a:rPr lang="tr-TR" sz="2400" dirty="0" smtClean="0">
                <a:solidFill>
                  <a:srgbClr val="FF0000"/>
                </a:solidFill>
              </a:rPr>
              <a:t>.</a:t>
            </a:r>
            <a:endParaRPr lang="tr-TR" sz="2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024429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konomi">
  <a:themeElements>
    <a:clrScheme name="Gazete kağıdı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Ofis Klasik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zete kağıdı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konomi" id="{14396F44-94C0-4BF2-8333-266569A57D02}" vid="{03703BF9-DFA0-42C9-89F9-C03DE1C4A071}"/>
    </a:ext>
  </a:extLst>
</a:theme>
</file>

<file path=ppt/theme/theme2.xml><?xml version="1.0" encoding="utf-8"?>
<a:theme xmlns:a="http://schemas.openxmlformats.org/drawingml/2006/main" name="1_Rics">
  <a:themeElements>
    <a:clrScheme name="NewsPrint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Ofis Klasik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NewsPrint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h.t.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h.t." id="{413A7544-DC64-4FD9-B67F-E82A6B382656}" vid="{2993C0EF-C761-423D-BA24-A50FC7959470}"/>
    </a:ext>
  </a:extLst>
</a:theme>
</file>

<file path=ppt/theme/theme4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ekonomi</Template>
  <TotalTime>25826</TotalTime>
  <Words>1117</Words>
  <Application>Microsoft Office PowerPoint</Application>
  <PresentationFormat>Ekran Gösterisi (4:3)</PresentationFormat>
  <Paragraphs>227</Paragraphs>
  <Slides>12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7</vt:i4>
      </vt:variant>
      <vt:variant>
        <vt:lpstr>Tema</vt:lpstr>
      </vt:variant>
      <vt:variant>
        <vt:i4>3</vt:i4>
      </vt:variant>
      <vt:variant>
        <vt:lpstr>Slayt Başlıkları</vt:lpstr>
      </vt:variant>
      <vt:variant>
        <vt:i4>12</vt:i4>
      </vt:variant>
    </vt:vector>
  </HeadingPairs>
  <TitlesOfParts>
    <vt:vector size="22" baseType="lpstr">
      <vt:lpstr>MS PGothic</vt:lpstr>
      <vt:lpstr>Arial</vt:lpstr>
      <vt:lpstr>Calibri</vt:lpstr>
      <vt:lpstr>Segoe UI Symbol</vt:lpstr>
      <vt:lpstr>Symbol</vt:lpstr>
      <vt:lpstr>Times New Roman</vt:lpstr>
      <vt:lpstr>Wingdings</vt:lpstr>
      <vt:lpstr>ekonomi</vt:lpstr>
      <vt:lpstr>1_Rics</vt:lpstr>
      <vt:lpstr>h.t.</vt:lpstr>
      <vt:lpstr>PowerPoint Sunusu</vt:lpstr>
      <vt:lpstr>  </vt:lpstr>
      <vt:lpstr>  </vt:lpstr>
      <vt:lpstr>  </vt:lpstr>
      <vt:lpstr>  </vt:lpstr>
      <vt:lpstr>  </vt:lpstr>
      <vt:lpstr>  </vt:lpstr>
      <vt:lpstr>  </vt:lpstr>
      <vt:lpstr>  </vt:lpstr>
      <vt:lpstr>  </vt:lpstr>
      <vt:lpstr>  </vt:lpstr>
      <vt:lpstr>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ANKARA ÜNİVERSİTESİ UYGULAMALI BİLİMLER FAKÜLTESİ GAYRİMENKUL GELİŞTİRME VE YÖNETİMİ BÖLÜMÜ</dc:title>
  <dc:creator>sibel</dc:creator>
  <cp:lastModifiedBy>Windows Kullanıcısı</cp:lastModifiedBy>
  <cp:revision>966</cp:revision>
  <cp:lastPrinted>2016-10-24T07:53:35Z</cp:lastPrinted>
  <dcterms:created xsi:type="dcterms:W3CDTF">2016-09-18T09:35:24Z</dcterms:created>
  <dcterms:modified xsi:type="dcterms:W3CDTF">2020-02-27T16:18:47Z</dcterms:modified>
</cp:coreProperties>
</file>