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67" r:id="rId3"/>
    <p:sldId id="274" r:id="rId4"/>
    <p:sldId id="275" r:id="rId5"/>
    <p:sldId id="276" r:id="rId6"/>
    <p:sldId id="277" r:id="rId7"/>
    <p:sldId id="278" r:id="rId8"/>
    <p:sldId id="279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/>
    <p:restoredTop sz="94643"/>
  </p:normalViewPr>
  <p:slideViewPr>
    <p:cSldViewPr snapToGrid="0" snapToObjects="1">
      <p:cViewPr>
        <p:scale>
          <a:sx n="73" d="100"/>
          <a:sy n="73" d="100"/>
        </p:scale>
        <p:origin x="840" y="5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6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1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9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701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87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70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08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70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69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42D2C-905D-304C-BB9C-E5888628A380}" type="datetimeFigureOut">
              <a:rPr lang="en-US" smtClean="0"/>
              <a:pPr/>
              <a:t>5/27/20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808E6-C127-A34D-9FF3-57A1FA38FD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965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Radyasyondan</a:t>
            </a:r>
            <a:r>
              <a:rPr lang="en-US" dirty="0" smtClean="0"/>
              <a:t> </a:t>
            </a:r>
            <a:r>
              <a:rPr lang="en-US" dirty="0" err="1" smtClean="0"/>
              <a:t>Korunma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ANKARA ÜNİVERSİTESİ RADYOLOJİ ANABİLİM DALI</a:t>
            </a:r>
            <a:br>
              <a:rPr lang="en-US" dirty="0" smtClean="0"/>
            </a:br>
            <a:r>
              <a:rPr lang="en-US" dirty="0" smtClean="0"/>
              <a:t>DOÇ.DR. </a:t>
            </a:r>
            <a:r>
              <a:rPr lang="en-US" smtClean="0"/>
              <a:t>EVREN ÜSTÜNER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34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Radyasyon</a:t>
            </a:r>
            <a:r>
              <a:rPr lang="en-US" dirty="0" smtClean="0"/>
              <a:t> </a:t>
            </a:r>
            <a:r>
              <a:rPr lang="en-US" dirty="0" err="1" smtClean="0"/>
              <a:t>maruziyeti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Gelişmiş</a:t>
            </a:r>
            <a:r>
              <a:rPr lang="en-US" dirty="0" smtClean="0"/>
              <a:t> </a:t>
            </a:r>
            <a:r>
              <a:rPr lang="en-US" dirty="0" err="1" smtClean="0"/>
              <a:t>ülkelerde</a:t>
            </a:r>
            <a:r>
              <a:rPr lang="en-US" dirty="0" smtClean="0"/>
              <a:t> en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radyasyon</a:t>
            </a:r>
            <a:r>
              <a:rPr lang="en-US" dirty="0" smtClean="0"/>
              <a:t> </a:t>
            </a:r>
            <a:r>
              <a:rPr lang="en-US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tanı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tedavi</a:t>
            </a:r>
            <a:r>
              <a:rPr lang="en-US" dirty="0" smtClean="0"/>
              <a:t> </a:t>
            </a:r>
            <a:r>
              <a:rPr lang="en-US" dirty="0" err="1" smtClean="0"/>
              <a:t>prosedürlerinden</a:t>
            </a:r>
            <a:r>
              <a:rPr lang="en-US" dirty="0" smtClean="0"/>
              <a:t> </a:t>
            </a:r>
            <a:r>
              <a:rPr lang="en-US" dirty="0" err="1" smtClean="0"/>
              <a:t>alınmaktadır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2001’de 148 </a:t>
            </a:r>
            <a:r>
              <a:rPr lang="en-US" dirty="0" err="1" smtClean="0"/>
              <a:t>milyon</a:t>
            </a:r>
            <a:r>
              <a:rPr lang="en-US" dirty="0" smtClean="0"/>
              <a:t> </a:t>
            </a:r>
            <a:r>
              <a:rPr lang="en-US" dirty="0" err="1" smtClean="0"/>
              <a:t>radyografik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gerçekleşmiştir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her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vatandaşı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1.9 </a:t>
            </a:r>
            <a:r>
              <a:rPr lang="en-US" dirty="0" err="1" smtClean="0"/>
              <a:t>incelemeye</a:t>
            </a:r>
            <a:r>
              <a:rPr lang="en-US" dirty="0" smtClean="0"/>
              <a:t> </a:t>
            </a:r>
            <a:r>
              <a:rPr lang="en-US" dirty="0" err="1" smtClean="0"/>
              <a:t>denk</a:t>
            </a:r>
            <a:r>
              <a:rPr lang="en-US" dirty="0" smtClean="0"/>
              <a:t> </a:t>
            </a:r>
            <a:r>
              <a:rPr lang="en-US" dirty="0" err="1" smtClean="0"/>
              <a:t>gelmektedir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Kişisel</a:t>
            </a:r>
            <a:r>
              <a:rPr lang="en-US" dirty="0" smtClean="0"/>
              <a:t> </a:t>
            </a:r>
            <a:r>
              <a:rPr lang="en-US" dirty="0" err="1" smtClean="0"/>
              <a:t>doz</a:t>
            </a:r>
            <a:r>
              <a:rPr lang="en-US" dirty="0" smtClean="0"/>
              <a:t> </a:t>
            </a:r>
            <a:r>
              <a:rPr lang="en-US" dirty="0" err="1" smtClean="0"/>
              <a:t>miktarı</a:t>
            </a:r>
            <a:r>
              <a:rPr lang="en-US" dirty="0" smtClean="0"/>
              <a:t> BT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girişimsel</a:t>
            </a:r>
            <a:r>
              <a:rPr lang="en-US" dirty="0" smtClean="0"/>
              <a:t> </a:t>
            </a:r>
            <a:r>
              <a:rPr lang="en-US" dirty="0" err="1" smtClean="0"/>
              <a:t>işlemlerin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yaygın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artmaktadır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BT </a:t>
            </a:r>
            <a:r>
              <a:rPr lang="en-US" dirty="0" err="1" smtClean="0"/>
              <a:t>incelemeler</a:t>
            </a:r>
            <a:r>
              <a:rPr lang="en-US" dirty="0" smtClean="0"/>
              <a:t> </a:t>
            </a:r>
            <a:r>
              <a:rPr lang="en-US" dirty="0" err="1" smtClean="0"/>
              <a:t>özellikle</a:t>
            </a:r>
            <a:r>
              <a:rPr lang="en-US" dirty="0" smtClean="0"/>
              <a:t> hasta </a:t>
            </a:r>
            <a:r>
              <a:rPr lang="en-US" dirty="0" err="1" smtClean="0"/>
              <a:t>doz</a:t>
            </a:r>
            <a:r>
              <a:rPr lang="en-US" dirty="0" smtClean="0"/>
              <a:t> </a:t>
            </a:r>
            <a:r>
              <a:rPr lang="en-US" dirty="0" err="1" smtClean="0"/>
              <a:t>azaltılması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dikkatli</a:t>
            </a:r>
            <a:r>
              <a:rPr lang="en-US" dirty="0" smtClean="0"/>
              <a:t> </a:t>
            </a:r>
            <a:r>
              <a:rPr lang="en-US" dirty="0" err="1" smtClean="0"/>
              <a:t>istenmeli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kişiye</a:t>
            </a:r>
            <a:r>
              <a:rPr lang="en-US" dirty="0" smtClean="0"/>
              <a:t> </a:t>
            </a:r>
            <a:r>
              <a:rPr lang="en-US" dirty="0" err="1" smtClean="0"/>
              <a:t>özelleştirilmelidir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incelemelerden</a:t>
            </a:r>
            <a:r>
              <a:rPr lang="en-US" dirty="0" smtClean="0"/>
              <a:t> </a:t>
            </a:r>
            <a:r>
              <a:rPr lang="en-US" dirty="0" err="1" smtClean="0"/>
              <a:t>kaçınılmalıdır</a:t>
            </a:r>
            <a:r>
              <a:rPr lang="en-US" dirty="0" smtClean="0"/>
              <a:t>. ,</a:t>
            </a:r>
          </a:p>
          <a:p>
            <a:r>
              <a:rPr lang="en-US" dirty="0" err="1" smtClean="0"/>
              <a:t>Ultrason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MR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tanısal</a:t>
            </a:r>
            <a:r>
              <a:rPr lang="en-US" dirty="0" smtClean="0"/>
              <a:t> </a:t>
            </a:r>
            <a:r>
              <a:rPr lang="en-US" dirty="0" err="1" smtClean="0"/>
              <a:t>yöntemler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ise</a:t>
            </a:r>
            <a:r>
              <a:rPr lang="en-US" dirty="0" smtClean="0"/>
              <a:t> </a:t>
            </a:r>
            <a:r>
              <a:rPr lang="en-US" dirty="0" err="1" smtClean="0"/>
              <a:t>tercih</a:t>
            </a:r>
            <a:r>
              <a:rPr lang="en-US" dirty="0" smtClean="0"/>
              <a:t> </a:t>
            </a:r>
            <a:r>
              <a:rPr lang="en-US" dirty="0" err="1" smtClean="0"/>
              <a:t>edilmelidir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Medikal</a:t>
            </a:r>
            <a:r>
              <a:rPr lang="en-US" dirty="0" smtClean="0"/>
              <a:t> </a:t>
            </a:r>
            <a:r>
              <a:rPr lang="en-US" dirty="0" err="1" smtClean="0"/>
              <a:t>radyasyondan</a:t>
            </a:r>
            <a:r>
              <a:rPr lang="en-US" dirty="0" smtClean="0"/>
              <a:t> </a:t>
            </a:r>
            <a:r>
              <a:rPr lang="en-US" dirty="0" err="1" smtClean="0"/>
              <a:t>kişiyi</a:t>
            </a:r>
            <a:r>
              <a:rPr lang="en-US" dirty="0" smtClean="0"/>
              <a:t> en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koruma</a:t>
            </a:r>
            <a:r>
              <a:rPr lang="en-US" dirty="0" smtClean="0"/>
              <a:t> </a:t>
            </a:r>
            <a:r>
              <a:rPr lang="en-US" dirty="0" err="1" smtClean="0"/>
              <a:t>yolu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tıp </a:t>
            </a:r>
            <a:r>
              <a:rPr lang="en-US" dirty="0" err="1" smtClean="0"/>
              <a:t>bilgisine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, </a:t>
            </a:r>
            <a:r>
              <a:rPr lang="en-US" dirty="0" err="1" smtClean="0"/>
              <a:t>endikasyonları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tedavileri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bilmek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kararlar</a:t>
            </a:r>
            <a:r>
              <a:rPr lang="en-US" dirty="0" smtClean="0"/>
              <a:t> </a:t>
            </a:r>
            <a:r>
              <a:rPr lang="en-US" dirty="0" err="1" smtClean="0"/>
              <a:t>almaktan</a:t>
            </a:r>
            <a:r>
              <a:rPr lang="en-US" dirty="0" smtClean="0"/>
              <a:t>  </a:t>
            </a:r>
            <a:r>
              <a:rPr lang="en-US" dirty="0" err="1" smtClean="0"/>
              <a:t>geçmektedir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511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Korunma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 </a:t>
            </a:r>
            <a:r>
              <a:rPr lang="en-US" dirty="0" err="1" smtClean="0"/>
              <a:t>önemli</a:t>
            </a:r>
            <a:r>
              <a:rPr lang="en-US" dirty="0" smtClean="0"/>
              <a:t> 3 </a:t>
            </a:r>
            <a:r>
              <a:rPr lang="en-US" dirty="0" err="1" smtClean="0"/>
              <a:t>unsur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Zaman: </a:t>
            </a:r>
            <a:r>
              <a:rPr lang="en-US" dirty="0" err="1" smtClean="0"/>
              <a:t>Süre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en </a:t>
            </a:r>
            <a:r>
              <a:rPr lang="en-US" dirty="0" err="1" smtClean="0"/>
              <a:t>azda</a:t>
            </a:r>
            <a:r>
              <a:rPr lang="en-US" dirty="0" smtClean="0"/>
              <a:t> </a:t>
            </a:r>
            <a:r>
              <a:rPr lang="en-US" dirty="0" err="1" smtClean="0"/>
              <a:t>tutulmalı</a:t>
            </a:r>
            <a:endParaRPr lang="en-US" dirty="0" smtClean="0"/>
          </a:p>
          <a:p>
            <a:r>
              <a:rPr lang="en-US" dirty="0" err="1" smtClean="0"/>
              <a:t>Uzaklık</a:t>
            </a:r>
            <a:r>
              <a:rPr lang="en-US" dirty="0" smtClean="0"/>
              <a:t> :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en </a:t>
            </a:r>
            <a:r>
              <a:rPr lang="en-US" dirty="0" err="1" smtClean="0"/>
              <a:t>uzaktan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Bariyet</a:t>
            </a:r>
            <a:r>
              <a:rPr lang="en-US" dirty="0" smtClean="0"/>
              <a:t> (</a:t>
            </a:r>
            <a:r>
              <a:rPr lang="en-US" dirty="0" err="1" smtClean="0"/>
              <a:t>engel</a:t>
            </a:r>
            <a:r>
              <a:rPr lang="en-US" dirty="0" smtClean="0"/>
              <a:t>, </a:t>
            </a:r>
            <a:r>
              <a:rPr lang="en-US" dirty="0" err="1" smtClean="0"/>
              <a:t>paravan</a:t>
            </a:r>
            <a:r>
              <a:rPr lang="en-US" dirty="0" smtClean="0"/>
              <a:t>, </a:t>
            </a:r>
            <a:r>
              <a:rPr lang="en-US" dirty="0" err="1" smtClean="0"/>
              <a:t>önlük</a:t>
            </a:r>
            <a:r>
              <a:rPr lang="en-US" dirty="0" smtClean="0"/>
              <a:t>, </a:t>
            </a:r>
            <a:r>
              <a:rPr lang="en-US" dirty="0" err="1" smtClean="0"/>
              <a:t>pleksiglas</a:t>
            </a:r>
            <a:r>
              <a:rPr lang="en-US" dirty="0" smtClean="0"/>
              <a:t>, </a:t>
            </a:r>
            <a:r>
              <a:rPr lang="en-US" dirty="0" err="1" smtClean="0"/>
              <a:t>uzaktan</a:t>
            </a:r>
            <a:r>
              <a:rPr lang="en-US" dirty="0" smtClean="0"/>
              <a:t> </a:t>
            </a:r>
            <a:r>
              <a:rPr lang="en-US" dirty="0" err="1" smtClean="0"/>
              <a:t>kumanda</a:t>
            </a:r>
            <a:r>
              <a:rPr lang="en-US" dirty="0" smtClean="0"/>
              <a:t> vs) </a:t>
            </a:r>
          </a:p>
        </p:txBody>
      </p:sp>
    </p:spTree>
    <p:extLst>
      <p:ext uri="{BB962C8B-B14F-4D97-AF65-F5344CB8AC3E}">
        <p14:creationId xmlns:p14="http://schemas.microsoft.com/office/powerpoint/2010/main" val="902745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Zaman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Çekim</a:t>
            </a:r>
            <a:r>
              <a:rPr lang="en-US" dirty="0" smtClean="0"/>
              <a:t> </a:t>
            </a:r>
            <a:r>
              <a:rPr lang="en-US" dirty="0" err="1" smtClean="0"/>
              <a:t>süresi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tutulmalı</a:t>
            </a:r>
            <a:endParaRPr lang="en-US" dirty="0" smtClean="0"/>
          </a:p>
          <a:p>
            <a:r>
              <a:rPr lang="en-US" dirty="0" err="1" smtClean="0"/>
              <a:t>Floroskopiler</a:t>
            </a:r>
            <a:r>
              <a:rPr lang="en-US" dirty="0" smtClean="0"/>
              <a:t> </a:t>
            </a:r>
            <a:r>
              <a:rPr lang="en-US" dirty="0" err="1" smtClean="0"/>
              <a:t>aralıklı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kısa</a:t>
            </a:r>
            <a:r>
              <a:rPr lang="en-US" dirty="0" smtClean="0"/>
              <a:t> </a:t>
            </a:r>
            <a:r>
              <a:rPr lang="en-US" dirty="0" err="1" smtClean="0"/>
              <a:t>süreli</a:t>
            </a:r>
            <a:r>
              <a:rPr lang="en-US" dirty="0" smtClean="0"/>
              <a:t> </a:t>
            </a:r>
            <a:r>
              <a:rPr lang="en-US" dirty="0" err="1" smtClean="0"/>
              <a:t>olmalı</a:t>
            </a:r>
            <a:r>
              <a:rPr lang="en-US" dirty="0" smtClean="0"/>
              <a:t>. </a:t>
            </a:r>
            <a:r>
              <a:rPr lang="en-US" dirty="0" err="1" smtClean="0"/>
              <a:t>Süreler</a:t>
            </a:r>
            <a:r>
              <a:rPr lang="en-US" dirty="0" smtClean="0"/>
              <a:t> </a:t>
            </a:r>
            <a:r>
              <a:rPr lang="en-US" dirty="0" err="1" smtClean="0"/>
              <a:t>aşılırsa</a:t>
            </a:r>
            <a:r>
              <a:rPr lang="en-US" dirty="0" smtClean="0"/>
              <a:t> </a:t>
            </a:r>
            <a:r>
              <a:rPr lang="en-US" dirty="0" err="1" smtClean="0"/>
              <a:t>işlem</a:t>
            </a:r>
            <a:r>
              <a:rPr lang="en-US" dirty="0" smtClean="0"/>
              <a:t> </a:t>
            </a:r>
            <a:r>
              <a:rPr lang="en-US" dirty="0" err="1" smtClean="0"/>
              <a:t>ertelenmesi</a:t>
            </a:r>
            <a:r>
              <a:rPr lang="en-US" dirty="0" smtClean="0"/>
              <a:t> </a:t>
            </a:r>
            <a:r>
              <a:rPr lang="en-US" dirty="0" err="1" smtClean="0"/>
              <a:t>düşünülmeli</a:t>
            </a:r>
            <a:endParaRPr lang="en-US" dirty="0" smtClean="0"/>
          </a:p>
          <a:p>
            <a:r>
              <a:rPr lang="en-US" dirty="0" err="1" smtClean="0"/>
              <a:t>Çekimler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tr-TR" dirty="0" smtClean="0"/>
              <a:t> mümkün ise</a:t>
            </a:r>
            <a:r>
              <a:rPr lang="en-US" dirty="0" smtClean="0"/>
              <a:t> </a:t>
            </a:r>
            <a:r>
              <a:rPr lang="en-US" dirty="0" err="1" smtClean="0"/>
              <a:t>oda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bulunulmamalı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405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Uzaklık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Birim</a:t>
            </a:r>
            <a:r>
              <a:rPr lang="en-US" dirty="0" smtClean="0"/>
              <a:t> </a:t>
            </a:r>
            <a:r>
              <a:rPr lang="en-US" dirty="0" err="1" smtClean="0"/>
              <a:t>alanda</a:t>
            </a:r>
            <a:r>
              <a:rPr lang="en-US" dirty="0" smtClean="0"/>
              <a:t> x </a:t>
            </a:r>
            <a:r>
              <a:rPr lang="en-US" dirty="0" err="1" smtClean="0"/>
              <a:t>ışını</a:t>
            </a:r>
            <a:r>
              <a:rPr lang="en-US" dirty="0" smtClean="0"/>
              <a:t> </a:t>
            </a:r>
            <a:r>
              <a:rPr lang="en-US" dirty="0" err="1" smtClean="0"/>
              <a:t>yoğunluğu</a:t>
            </a:r>
            <a:r>
              <a:rPr lang="en-US" dirty="0" smtClean="0"/>
              <a:t> </a:t>
            </a:r>
            <a:r>
              <a:rPr lang="en-US" dirty="0" err="1" smtClean="0"/>
              <a:t>uzaklığın</a:t>
            </a:r>
            <a:r>
              <a:rPr lang="en-US" dirty="0" smtClean="0"/>
              <a:t> </a:t>
            </a:r>
            <a:r>
              <a:rPr lang="en-US" dirty="0" err="1" smtClean="0"/>
              <a:t>karesi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ters</a:t>
            </a:r>
            <a:r>
              <a:rPr lang="en-US" dirty="0" smtClean="0"/>
              <a:t> </a:t>
            </a:r>
            <a:r>
              <a:rPr lang="en-US" dirty="0" err="1" smtClean="0"/>
              <a:t>orantılıdır</a:t>
            </a:r>
            <a:endParaRPr lang="en-US" dirty="0" smtClean="0"/>
          </a:p>
          <a:p>
            <a:r>
              <a:rPr lang="en-US" dirty="0" err="1" smtClean="0"/>
              <a:t>Doz</a:t>
            </a:r>
            <a:r>
              <a:rPr lang="en-US" dirty="0" smtClean="0"/>
              <a:t> </a:t>
            </a:r>
            <a:r>
              <a:rPr lang="en-US" dirty="0" err="1" smtClean="0"/>
              <a:t>uzaklık</a:t>
            </a:r>
            <a:r>
              <a:rPr lang="en-US" dirty="0" smtClean="0"/>
              <a:t> </a:t>
            </a:r>
            <a:r>
              <a:rPr lang="en-US" dirty="0" err="1" smtClean="0"/>
              <a:t>arttıkça</a:t>
            </a:r>
            <a:r>
              <a:rPr lang="en-US" dirty="0" smtClean="0"/>
              <a:t> %75 </a:t>
            </a:r>
            <a:r>
              <a:rPr lang="en-US" dirty="0" err="1" smtClean="0"/>
              <a:t>oranında</a:t>
            </a:r>
            <a:r>
              <a:rPr lang="en-US" dirty="0" smtClean="0"/>
              <a:t> </a:t>
            </a:r>
            <a:r>
              <a:rPr lang="en-US" dirty="0" err="1" smtClean="0"/>
              <a:t>azalır</a:t>
            </a:r>
            <a:endParaRPr lang="en-US" dirty="0" smtClean="0"/>
          </a:p>
          <a:p>
            <a:r>
              <a:rPr lang="en-US" dirty="0" err="1" smtClean="0"/>
              <a:t>Örn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r>
              <a:rPr lang="en-US" dirty="0" smtClean="0"/>
              <a:t> </a:t>
            </a:r>
            <a:r>
              <a:rPr lang="en-US" dirty="0" err="1" smtClean="0"/>
              <a:t>yakınında</a:t>
            </a:r>
            <a:r>
              <a:rPr lang="en-US" dirty="0" smtClean="0"/>
              <a:t> a </a:t>
            </a:r>
            <a:r>
              <a:rPr lang="en-US" dirty="0" err="1" smtClean="0"/>
              <a:t>birim</a:t>
            </a:r>
            <a:r>
              <a:rPr lang="en-US" dirty="0" smtClean="0"/>
              <a:t> 1 </a:t>
            </a:r>
            <a:r>
              <a:rPr lang="en-US" dirty="0" err="1" smtClean="0"/>
              <a:t>metre</a:t>
            </a:r>
            <a:r>
              <a:rPr lang="en-US" dirty="0" smtClean="0"/>
              <a:t> </a:t>
            </a:r>
            <a:r>
              <a:rPr lang="en-US" dirty="0" err="1" smtClean="0"/>
              <a:t>uzakta</a:t>
            </a:r>
            <a:r>
              <a:rPr lang="en-US" dirty="0" smtClean="0"/>
              <a:t> ¼’de 2 </a:t>
            </a:r>
            <a:r>
              <a:rPr lang="en-US" dirty="0" err="1" smtClean="0"/>
              <a:t>metre</a:t>
            </a:r>
            <a:r>
              <a:rPr lang="en-US" dirty="0" smtClean="0"/>
              <a:t> </a:t>
            </a:r>
            <a:r>
              <a:rPr lang="en-US" dirty="0" err="1" smtClean="0"/>
              <a:t>uzakta</a:t>
            </a:r>
            <a:r>
              <a:rPr lang="en-US" dirty="0" smtClean="0"/>
              <a:t> 1/16’ya </a:t>
            </a:r>
            <a:r>
              <a:rPr lang="en-US" dirty="0" err="1" smtClean="0"/>
              <a:t>düşer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309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Engel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Odanın</a:t>
            </a:r>
            <a:r>
              <a:rPr lang="en-US" dirty="0" smtClean="0"/>
              <a:t> </a:t>
            </a:r>
            <a:r>
              <a:rPr lang="en-US" dirty="0" err="1" smtClean="0"/>
              <a:t>kurşunlanması</a:t>
            </a:r>
            <a:r>
              <a:rPr lang="en-US" dirty="0" smtClean="0"/>
              <a:t>, </a:t>
            </a:r>
            <a:r>
              <a:rPr lang="en-US" dirty="0" err="1" smtClean="0"/>
              <a:t>zırhlanması</a:t>
            </a:r>
            <a:r>
              <a:rPr lang="en-US" dirty="0" smtClean="0"/>
              <a:t>, </a:t>
            </a:r>
            <a:r>
              <a:rPr lang="en-US" dirty="0" err="1" smtClean="0"/>
              <a:t>kurşun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vofram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güçlendirilmesi</a:t>
            </a:r>
            <a:endParaRPr lang="en-US" dirty="0" smtClean="0"/>
          </a:p>
          <a:p>
            <a:r>
              <a:rPr lang="en-US" dirty="0" err="1" smtClean="0"/>
              <a:t>Bariyerler</a:t>
            </a:r>
            <a:r>
              <a:rPr lang="en-US" dirty="0" smtClean="0"/>
              <a:t> </a:t>
            </a:r>
            <a:r>
              <a:rPr lang="en-US" dirty="0" err="1" smtClean="0"/>
              <a:t>önlük</a:t>
            </a:r>
            <a:r>
              <a:rPr lang="tr-TR" dirty="0" smtClean="0"/>
              <a:t> giyilmesi</a:t>
            </a:r>
            <a:endParaRPr lang="en-US" dirty="0" smtClean="0"/>
          </a:p>
          <a:p>
            <a:r>
              <a:rPr lang="en-US" dirty="0" err="1" smtClean="0"/>
              <a:t>Kolimatörler</a:t>
            </a:r>
            <a:endParaRPr lang="en-US" dirty="0" smtClean="0"/>
          </a:p>
          <a:p>
            <a:r>
              <a:rPr lang="en-US" dirty="0" err="1" smtClean="0"/>
              <a:t>Kurşun</a:t>
            </a:r>
            <a:r>
              <a:rPr lang="en-US" dirty="0" smtClean="0"/>
              <a:t> </a:t>
            </a:r>
            <a:r>
              <a:rPr lang="en-US" dirty="0" err="1" smtClean="0"/>
              <a:t>plaklar</a:t>
            </a:r>
            <a:endParaRPr lang="en-US" dirty="0" smtClean="0"/>
          </a:p>
          <a:p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maruziyetten</a:t>
            </a:r>
            <a:r>
              <a:rPr lang="en-US" dirty="0" smtClean="0"/>
              <a:t> </a:t>
            </a:r>
            <a:r>
              <a:rPr lang="en-US" dirty="0" err="1" smtClean="0"/>
              <a:t>kaçınılması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390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Dozimetre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Film </a:t>
            </a:r>
            <a:r>
              <a:rPr lang="en-US" dirty="0" err="1" smtClean="0"/>
              <a:t>dozimetre</a:t>
            </a:r>
            <a:r>
              <a:rPr lang="en-US" dirty="0" smtClean="0"/>
              <a:t>: </a:t>
            </a:r>
            <a:r>
              <a:rPr lang="en-US" dirty="0" err="1" smtClean="0"/>
              <a:t>hep</a:t>
            </a:r>
            <a:r>
              <a:rPr lang="en-US" dirty="0" smtClean="0"/>
              <a:t> </a:t>
            </a:r>
            <a:r>
              <a:rPr lang="en-US" dirty="0" err="1" smtClean="0"/>
              <a:t>yanınınzda</a:t>
            </a:r>
            <a:r>
              <a:rPr lang="en-US" dirty="0" smtClean="0"/>
              <a:t> </a:t>
            </a:r>
            <a:r>
              <a:rPr lang="en-US" dirty="0" err="1" smtClean="0"/>
              <a:t>taşımalı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cepte</a:t>
            </a:r>
            <a:r>
              <a:rPr lang="en-US" dirty="0" smtClean="0"/>
              <a:t> </a:t>
            </a:r>
            <a:r>
              <a:rPr lang="en-US" dirty="0" err="1" smtClean="0"/>
              <a:t>yüzü</a:t>
            </a:r>
            <a:r>
              <a:rPr lang="en-US" dirty="0" smtClean="0"/>
              <a:t> </a:t>
            </a:r>
            <a:r>
              <a:rPr lang="en-US" dirty="0" err="1" smtClean="0"/>
              <a:t>dışarıyı</a:t>
            </a:r>
            <a:r>
              <a:rPr lang="en-US" dirty="0" smtClean="0"/>
              <a:t> </a:t>
            </a:r>
            <a:r>
              <a:rPr lang="en-US" dirty="0" err="1" smtClean="0"/>
              <a:t>görecek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tutulmalıdır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Radyasyonlu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çalışanların</a:t>
            </a:r>
            <a:r>
              <a:rPr lang="en-US" dirty="0" smtClean="0"/>
              <a:t> </a:t>
            </a:r>
            <a:r>
              <a:rPr lang="en-US" dirty="0" err="1" smtClean="0"/>
              <a:t>dozlar</a:t>
            </a:r>
            <a:r>
              <a:rPr lang="en-US" dirty="0" smtClean="0"/>
              <a:t> 3 </a:t>
            </a:r>
            <a:r>
              <a:rPr lang="en-US" dirty="0" err="1" smtClean="0"/>
              <a:t>mSV</a:t>
            </a:r>
            <a:r>
              <a:rPr lang="en-US" dirty="0" smtClean="0"/>
              <a:t>/</a:t>
            </a:r>
            <a:r>
              <a:rPr lang="en-US" dirty="0" err="1" smtClean="0"/>
              <a:t>yılı</a:t>
            </a:r>
            <a:r>
              <a:rPr lang="en-US" dirty="0" smtClean="0"/>
              <a:t> </a:t>
            </a:r>
            <a:r>
              <a:rPr lang="en-US" dirty="0" err="1" smtClean="0"/>
              <a:t>geçmemelidir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Endikasyonlara</a:t>
            </a:r>
            <a:r>
              <a:rPr lang="en-US" dirty="0" smtClean="0"/>
              <a:t> </a:t>
            </a:r>
            <a:r>
              <a:rPr lang="en-US" dirty="0" err="1" smtClean="0"/>
              <a:t>uyumlu</a:t>
            </a:r>
            <a:r>
              <a:rPr lang="en-US" dirty="0" smtClean="0"/>
              <a:t> </a:t>
            </a:r>
            <a:r>
              <a:rPr lang="en-US" dirty="0" err="1" smtClean="0"/>
              <a:t>işlemler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endParaRPr lang="en-US" dirty="0" smtClean="0"/>
          </a:p>
          <a:p>
            <a:r>
              <a:rPr lang="en-US" dirty="0" err="1" smtClean="0"/>
              <a:t>Gebelere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çocukara</a:t>
            </a:r>
            <a:r>
              <a:rPr lang="en-US" dirty="0" smtClean="0"/>
              <a:t> </a:t>
            </a:r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olmakdıkça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endParaRPr lang="en-US" dirty="0" smtClean="0"/>
          </a:p>
          <a:p>
            <a:r>
              <a:rPr lang="en-US" dirty="0" err="1" smtClean="0"/>
              <a:t>Kadınların</a:t>
            </a:r>
            <a:r>
              <a:rPr lang="en-US" dirty="0" smtClean="0"/>
              <a:t> </a:t>
            </a:r>
            <a:r>
              <a:rPr lang="en-US" dirty="0" err="1" smtClean="0"/>
              <a:t>gebe</a:t>
            </a:r>
            <a:r>
              <a:rPr lang="en-US" dirty="0" smtClean="0"/>
              <a:t> </a:t>
            </a:r>
            <a:r>
              <a:rPr lang="en-US" dirty="0" err="1" smtClean="0"/>
              <a:t>olup</a:t>
            </a:r>
            <a:r>
              <a:rPr lang="en-US" dirty="0" smtClean="0"/>
              <a:t> </a:t>
            </a:r>
            <a:r>
              <a:rPr lang="en-US" dirty="0" err="1" smtClean="0"/>
              <a:t>olmadıkları</a:t>
            </a:r>
            <a:r>
              <a:rPr lang="en-US" dirty="0" smtClean="0"/>
              <a:t> </a:t>
            </a:r>
            <a:r>
              <a:rPr lang="en-US" dirty="0" err="1" smtClean="0"/>
              <a:t>sorgulanmalıdır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Cihaz</a:t>
            </a:r>
            <a:r>
              <a:rPr lang="en-US" dirty="0" smtClean="0"/>
              <a:t> </a:t>
            </a:r>
            <a:r>
              <a:rPr lang="en-US" dirty="0" err="1" smtClean="0"/>
              <a:t>kalitesi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edilmelidir</a:t>
            </a:r>
            <a:endParaRPr lang="en-US" dirty="0" smtClean="0"/>
          </a:p>
          <a:p>
            <a:r>
              <a:rPr lang="en-US" dirty="0" err="1" smtClean="0"/>
              <a:t>Dozimetre</a:t>
            </a:r>
            <a:r>
              <a:rPr lang="en-US" dirty="0" smtClean="0"/>
              <a:t> </a:t>
            </a:r>
            <a:r>
              <a:rPr lang="en-US" dirty="0" err="1" smtClean="0"/>
              <a:t>ölçümleri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önlük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kontrolleri</a:t>
            </a:r>
            <a:r>
              <a:rPr lang="en-US" dirty="0" smtClean="0"/>
              <a:t> </a:t>
            </a:r>
            <a:r>
              <a:rPr lang="en-US" dirty="0" err="1" smtClean="0"/>
              <a:t>rutin</a:t>
            </a:r>
            <a:r>
              <a:rPr lang="en-US" dirty="0" smtClean="0"/>
              <a:t> </a:t>
            </a:r>
            <a:r>
              <a:rPr lang="en-US" dirty="0" err="1" smtClean="0"/>
              <a:t>yapılmalıdır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Tekrar</a:t>
            </a:r>
            <a:r>
              <a:rPr lang="en-US" dirty="0" smtClean="0"/>
              <a:t> </a:t>
            </a:r>
            <a:r>
              <a:rPr lang="en-US" dirty="0" err="1" smtClean="0"/>
              <a:t>çekimlerin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yanlış</a:t>
            </a:r>
            <a:r>
              <a:rPr lang="en-US" dirty="0" smtClean="0"/>
              <a:t> </a:t>
            </a:r>
            <a:r>
              <a:rPr lang="en-US" dirty="0" err="1" smtClean="0"/>
              <a:t>işlemlerin</a:t>
            </a:r>
            <a:r>
              <a:rPr lang="en-US" dirty="0" smtClean="0"/>
              <a:t> </a:t>
            </a:r>
            <a:r>
              <a:rPr lang="en-US" dirty="0" err="1" smtClean="0"/>
              <a:t>önlenmesi</a:t>
            </a:r>
            <a:r>
              <a:rPr lang="en-US" dirty="0" smtClean="0"/>
              <a:t> </a:t>
            </a:r>
            <a:r>
              <a:rPr lang="en-US" dirty="0" err="1" smtClean="0"/>
              <a:t>açısından</a:t>
            </a:r>
            <a:r>
              <a:rPr lang="en-US" dirty="0" smtClean="0"/>
              <a:t> </a:t>
            </a:r>
            <a:r>
              <a:rPr lang="en-US" dirty="0" err="1" smtClean="0"/>
              <a:t>Teknisyenlerin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radyologların</a:t>
            </a:r>
            <a:r>
              <a:rPr lang="en-US" dirty="0" smtClean="0"/>
              <a:t> </a:t>
            </a:r>
            <a:r>
              <a:rPr lang="en-US" dirty="0" err="1" smtClean="0"/>
              <a:t>bilgileri</a:t>
            </a:r>
            <a:r>
              <a:rPr lang="en-US" dirty="0" smtClean="0"/>
              <a:t> </a:t>
            </a:r>
            <a:r>
              <a:rPr lang="en-US" dirty="0" err="1" smtClean="0"/>
              <a:t>arttırılmalı</a:t>
            </a:r>
            <a:r>
              <a:rPr lang="tr-TR" dirty="0" smtClean="0"/>
              <a:t>, hizmet içi eğitimlere önem verilmelidir.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633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GEBELİK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551252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İlk 2 </a:t>
            </a:r>
            <a:r>
              <a:rPr lang="en-US" dirty="0" err="1" smtClean="0"/>
              <a:t>hafta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hep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hiç</a:t>
            </a:r>
            <a:r>
              <a:rPr lang="en-US" dirty="0" smtClean="0"/>
              <a:t> </a:t>
            </a:r>
            <a:r>
              <a:rPr lang="en-US" dirty="0" err="1" smtClean="0"/>
              <a:t>kuralı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: </a:t>
            </a:r>
            <a:r>
              <a:rPr lang="en-US" dirty="0" err="1" smtClean="0"/>
              <a:t>Gebelik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sonlanır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sorunsuz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endParaRPr lang="en-US" dirty="0" smtClean="0"/>
          </a:p>
          <a:p>
            <a:r>
              <a:rPr lang="en-US" dirty="0" smtClean="0"/>
              <a:t>İlk </a:t>
            </a:r>
            <a:r>
              <a:rPr lang="en-US" dirty="0" err="1" smtClean="0"/>
              <a:t>trimesterde</a:t>
            </a:r>
            <a:r>
              <a:rPr lang="en-US" dirty="0" smtClean="0"/>
              <a:t> </a:t>
            </a:r>
            <a:r>
              <a:rPr lang="en-US" dirty="0" err="1" smtClean="0"/>
              <a:t>organogenez</a:t>
            </a:r>
            <a:r>
              <a:rPr lang="en-US" dirty="0" smtClean="0"/>
              <a:t> </a:t>
            </a:r>
            <a:r>
              <a:rPr lang="en-US" dirty="0" err="1" smtClean="0"/>
              <a:t>anomalileri</a:t>
            </a:r>
            <a:r>
              <a:rPr lang="en-US" dirty="0" smtClean="0"/>
              <a:t> </a:t>
            </a:r>
            <a:r>
              <a:rPr lang="en-US" dirty="0" err="1" smtClean="0"/>
              <a:t>olabilir</a:t>
            </a:r>
            <a:r>
              <a:rPr lang="en-US" dirty="0" smtClean="0"/>
              <a:t> En </a:t>
            </a:r>
            <a:r>
              <a:rPr lang="en-US" dirty="0" err="1" smtClean="0"/>
              <a:t>hassas</a:t>
            </a:r>
            <a:r>
              <a:rPr lang="en-US" dirty="0" smtClean="0"/>
              <a:t> </a:t>
            </a:r>
            <a:r>
              <a:rPr lang="en-US" dirty="0" err="1" smtClean="0"/>
              <a:t>dönemdir</a:t>
            </a:r>
            <a:r>
              <a:rPr lang="tr-TR" dirty="0" smtClean="0"/>
              <a:t> sonraki dönemlerde gelişimsel problemler, </a:t>
            </a:r>
            <a:r>
              <a:rPr lang="tr-TR" dirty="0" err="1" smtClean="0"/>
              <a:t>retardasyon</a:t>
            </a:r>
            <a:r>
              <a:rPr lang="tr-TR" dirty="0" smtClean="0"/>
              <a:t> ortaya çıkabilir.</a:t>
            </a:r>
            <a:endParaRPr lang="en-US" dirty="0" smtClean="0"/>
          </a:p>
          <a:p>
            <a:r>
              <a:rPr lang="en-US" dirty="0" err="1" smtClean="0"/>
              <a:t>Gebelikte</a:t>
            </a:r>
            <a:r>
              <a:rPr lang="en-US" dirty="0" smtClean="0"/>
              <a:t> </a:t>
            </a:r>
            <a:r>
              <a:rPr lang="en-US" dirty="0" err="1" smtClean="0"/>
              <a:t>radyasyon</a:t>
            </a:r>
            <a:r>
              <a:rPr lang="en-US" dirty="0" smtClean="0"/>
              <a:t> </a:t>
            </a:r>
            <a:r>
              <a:rPr lang="en-US" dirty="0" err="1" smtClean="0"/>
              <a:t>alımının</a:t>
            </a:r>
            <a:r>
              <a:rPr lang="en-US" dirty="0" smtClean="0"/>
              <a:t> en </a:t>
            </a:r>
            <a:r>
              <a:rPr lang="en-US" dirty="0" err="1" smtClean="0"/>
              <a:t>sık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mental motor </a:t>
            </a:r>
            <a:r>
              <a:rPr lang="en-US" dirty="0" err="1" smtClean="0"/>
              <a:t>retardasyondur</a:t>
            </a:r>
            <a:endParaRPr lang="en-US" dirty="0" smtClean="0"/>
          </a:p>
          <a:p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gebeler</a:t>
            </a:r>
            <a:r>
              <a:rPr lang="en-US" dirty="0" smtClean="0"/>
              <a:t> </a:t>
            </a:r>
            <a:r>
              <a:rPr lang="en-US" dirty="0" err="1" smtClean="0"/>
              <a:t>radyasyondan</a:t>
            </a:r>
            <a:r>
              <a:rPr lang="en-US" dirty="0" smtClean="0"/>
              <a:t> </a:t>
            </a:r>
            <a:r>
              <a:rPr lang="en-US" dirty="0" err="1" smtClean="0"/>
              <a:t>korunmalıdır</a:t>
            </a:r>
            <a:endParaRPr lang="en-US" dirty="0" smtClean="0"/>
          </a:p>
          <a:p>
            <a:r>
              <a:rPr lang="en-US" dirty="0" err="1" smtClean="0"/>
              <a:t>Gebenin</a:t>
            </a:r>
            <a:r>
              <a:rPr lang="en-US" dirty="0" smtClean="0"/>
              <a:t> </a:t>
            </a:r>
            <a:r>
              <a:rPr lang="en-US" dirty="0" err="1" smtClean="0"/>
              <a:t>hayatını</a:t>
            </a:r>
            <a:r>
              <a:rPr lang="en-US" dirty="0" smtClean="0"/>
              <a:t> </a:t>
            </a:r>
            <a:r>
              <a:rPr lang="en-US" dirty="0" err="1" smtClean="0"/>
              <a:t>tehdit</a:t>
            </a:r>
            <a:r>
              <a:rPr lang="en-US" dirty="0" smtClean="0"/>
              <a:t> </a:t>
            </a:r>
            <a:r>
              <a:rPr lang="en-US" dirty="0" err="1" smtClean="0"/>
              <a:t>eden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durumlarda</a:t>
            </a:r>
            <a:r>
              <a:rPr lang="en-US" dirty="0" smtClean="0"/>
              <a:t> BT </a:t>
            </a:r>
            <a:r>
              <a:rPr lang="en-US" dirty="0" err="1" smtClean="0"/>
              <a:t>incelemeler</a:t>
            </a:r>
            <a:r>
              <a:rPr lang="en-US" dirty="0" smtClean="0"/>
              <a:t> </a:t>
            </a:r>
            <a:r>
              <a:rPr lang="en-US" dirty="0" err="1" smtClean="0"/>
              <a:t>gebenin</a:t>
            </a:r>
            <a:r>
              <a:rPr lang="en-US" dirty="0" smtClean="0"/>
              <a:t> </a:t>
            </a:r>
            <a:r>
              <a:rPr lang="en-US" dirty="0" err="1" smtClean="0"/>
              <a:t>hayatını</a:t>
            </a:r>
            <a:r>
              <a:rPr lang="en-US" dirty="0" smtClean="0"/>
              <a:t> </a:t>
            </a:r>
            <a:r>
              <a:rPr lang="en-US" dirty="0" err="1" smtClean="0"/>
              <a:t>korumak</a:t>
            </a:r>
            <a:r>
              <a:rPr lang="en-US" dirty="0" smtClean="0"/>
              <a:t> </a:t>
            </a:r>
            <a:r>
              <a:rPr lang="en-US" dirty="0" err="1" smtClean="0"/>
              <a:t>amacı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yapılabilir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Radyasyon</a:t>
            </a:r>
            <a:r>
              <a:rPr lang="en-US" dirty="0" smtClean="0"/>
              <a:t> </a:t>
            </a:r>
            <a:r>
              <a:rPr lang="en-US" dirty="0" err="1" smtClean="0"/>
              <a:t>alımı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 smtClean="0"/>
              <a:t>doz</a:t>
            </a:r>
            <a:r>
              <a:rPr lang="en-US" dirty="0" smtClean="0"/>
              <a:t> </a:t>
            </a:r>
            <a:r>
              <a:rPr lang="en-US" dirty="0" err="1" smtClean="0"/>
              <a:t>hesaplaması</a:t>
            </a:r>
            <a:r>
              <a:rPr lang="en-US" dirty="0" smtClean="0"/>
              <a:t> </a:t>
            </a:r>
            <a:r>
              <a:rPr lang="en-US" dirty="0" err="1" smtClean="0"/>
              <a:t>yapılır</a:t>
            </a:r>
            <a:r>
              <a:rPr lang="en-US" dirty="0" smtClean="0"/>
              <a:t> 10 rad </a:t>
            </a:r>
            <a:r>
              <a:rPr lang="en-US" dirty="0" err="1" smtClean="0"/>
              <a:t>üstü</a:t>
            </a:r>
            <a:r>
              <a:rPr lang="en-US" dirty="0" smtClean="0"/>
              <a:t> </a:t>
            </a:r>
            <a:r>
              <a:rPr lang="en-US" dirty="0" err="1" smtClean="0"/>
              <a:t>süreçler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komplikasyonlar</a:t>
            </a:r>
            <a:r>
              <a:rPr lang="en-US" dirty="0" smtClean="0"/>
              <a:t> </a:t>
            </a:r>
            <a:r>
              <a:rPr lang="en-US" dirty="0" err="1" smtClean="0"/>
              <a:t>doğurabilir</a:t>
            </a:r>
            <a:endParaRPr lang="tr-TR" dirty="0" smtClean="0"/>
          </a:p>
          <a:p>
            <a:r>
              <a:rPr lang="tr-TR" dirty="0" smtClean="0"/>
              <a:t>100-200 </a:t>
            </a:r>
            <a:r>
              <a:rPr lang="tr-TR" dirty="0" err="1" smtClean="0"/>
              <a:t>mGy</a:t>
            </a:r>
            <a:r>
              <a:rPr lang="tr-TR" dirty="0" smtClean="0"/>
              <a:t> (Mutasyonlar)</a:t>
            </a:r>
          </a:p>
          <a:p>
            <a:r>
              <a:rPr lang="tr-TR" dirty="0" smtClean="0"/>
              <a:t>100 </a:t>
            </a:r>
            <a:r>
              <a:rPr lang="tr-TR" dirty="0" err="1" smtClean="0"/>
              <a:t>mGy</a:t>
            </a:r>
            <a:r>
              <a:rPr lang="tr-TR" dirty="0" smtClean="0"/>
              <a:t> </a:t>
            </a:r>
            <a:r>
              <a:rPr lang="tr-TR" dirty="0" err="1" smtClean="0"/>
              <a:t>Mental</a:t>
            </a:r>
            <a:r>
              <a:rPr lang="tr-TR" dirty="0" smtClean="0"/>
              <a:t> </a:t>
            </a:r>
            <a:r>
              <a:rPr lang="tr-TR" dirty="0" err="1" smtClean="0"/>
              <a:t>retardasyon</a:t>
            </a:r>
            <a:r>
              <a:rPr lang="tr-TR" dirty="0" smtClean="0"/>
              <a:t> </a:t>
            </a:r>
          </a:p>
          <a:p>
            <a:r>
              <a:rPr lang="tr-TR" dirty="0" smtClean="0"/>
              <a:t>1 </a:t>
            </a:r>
            <a:r>
              <a:rPr lang="tr-TR" dirty="0" err="1" smtClean="0"/>
              <a:t>mSV</a:t>
            </a:r>
            <a:r>
              <a:rPr lang="tr-TR" dirty="0" smtClean="0"/>
              <a:t> doz  </a:t>
            </a:r>
            <a:r>
              <a:rPr lang="tr-TR" dirty="0" err="1" smtClean="0"/>
              <a:t>maruziyet</a:t>
            </a:r>
            <a:r>
              <a:rPr lang="tr-TR" dirty="0" smtClean="0"/>
              <a:t> gebelik için güvenilir bir aralık kabul edilmektedir. </a:t>
            </a:r>
            <a:endParaRPr lang="en-US" dirty="0" smtClean="0"/>
          </a:p>
          <a:p>
            <a:r>
              <a:rPr lang="en-US" dirty="0" err="1" smtClean="0"/>
              <a:t>Genellikle</a:t>
            </a:r>
            <a:r>
              <a:rPr lang="en-US" dirty="0" smtClean="0"/>
              <a:t> </a:t>
            </a:r>
            <a:r>
              <a:rPr lang="en-US" dirty="0" err="1" smtClean="0"/>
              <a:t>gebelikte</a:t>
            </a:r>
            <a:r>
              <a:rPr lang="en-US" dirty="0" smtClean="0"/>
              <a:t> </a:t>
            </a:r>
            <a:r>
              <a:rPr lang="en-US" dirty="0" err="1" smtClean="0"/>
              <a:t>yapılan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radyolojik</a:t>
            </a:r>
            <a:r>
              <a:rPr lang="en-US" dirty="0" smtClean="0"/>
              <a:t> </a:t>
            </a:r>
            <a:r>
              <a:rPr lang="en-US" dirty="0" err="1" smtClean="0"/>
              <a:t>tanısal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r>
              <a:rPr lang="en-US" dirty="0" smtClean="0"/>
              <a:t> (</a:t>
            </a:r>
            <a:r>
              <a:rPr lang="en-US" dirty="0" err="1" smtClean="0"/>
              <a:t>radyografi,mammogram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BT </a:t>
            </a:r>
            <a:r>
              <a:rPr lang="en-US" dirty="0" err="1" smtClean="0"/>
              <a:t>inceleme’nin</a:t>
            </a:r>
            <a:r>
              <a:rPr lang="en-US" dirty="0" smtClean="0"/>
              <a:t> </a:t>
            </a:r>
            <a:r>
              <a:rPr lang="en-US" dirty="0" err="1" smtClean="0"/>
              <a:t>gösterilebilir</a:t>
            </a:r>
            <a:r>
              <a:rPr lang="en-US" dirty="0" smtClean="0"/>
              <a:t> </a:t>
            </a:r>
            <a:r>
              <a:rPr lang="en-US" dirty="0" err="1" smtClean="0"/>
              <a:t>ciddi</a:t>
            </a:r>
            <a:r>
              <a:rPr lang="en-US" dirty="0" smtClean="0"/>
              <a:t> </a:t>
            </a:r>
            <a:r>
              <a:rPr lang="en-US" dirty="0" err="1" smtClean="0"/>
              <a:t>endişe</a:t>
            </a:r>
            <a:r>
              <a:rPr lang="en-US" dirty="0" smtClean="0"/>
              <a:t> </a:t>
            </a:r>
            <a:r>
              <a:rPr lang="en-US" dirty="0" err="1" smtClean="0"/>
              <a:t>oluşturacak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etkisi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somut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gösterilememiştir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5917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Shannoun</a:t>
            </a:r>
            <a:r>
              <a:rPr lang="en-US" dirty="0" smtClean="0"/>
              <a:t> F, </a:t>
            </a:r>
            <a:r>
              <a:rPr lang="en-US" dirty="0" err="1" smtClean="0"/>
              <a:t>Blettner</a:t>
            </a:r>
            <a:r>
              <a:rPr lang="en-US" dirty="0" smtClean="0"/>
              <a:t> M, </a:t>
            </a:r>
            <a:r>
              <a:rPr lang="en-US" dirty="0" err="1" smtClean="0"/>
              <a:t>Zeeb</a:t>
            </a:r>
            <a:r>
              <a:rPr lang="en-US" dirty="0" smtClean="0"/>
              <a:t> H Radiation protection in diagnostic radiology. </a:t>
            </a:r>
            <a:r>
              <a:rPr lang="en-US" dirty="0" err="1" smtClean="0"/>
              <a:t>Dtsch</a:t>
            </a:r>
            <a:r>
              <a:rPr lang="en-US" dirty="0" smtClean="0"/>
              <a:t> </a:t>
            </a:r>
            <a:r>
              <a:rPr lang="en-US" dirty="0" err="1" smtClean="0"/>
              <a:t>Arztebl</a:t>
            </a:r>
            <a:r>
              <a:rPr lang="en-US" dirty="0" smtClean="0"/>
              <a:t> </a:t>
            </a:r>
            <a:r>
              <a:rPr lang="en-US" dirty="0" err="1" smtClean="0"/>
              <a:t>Int</a:t>
            </a:r>
            <a:r>
              <a:rPr lang="en-US" dirty="0" smtClean="0"/>
              <a:t> 2008;105(3):41-46.</a:t>
            </a:r>
          </a:p>
          <a:p>
            <a:r>
              <a:rPr lang="tr-TR" dirty="0" smtClean="0"/>
              <a:t>2. </a:t>
            </a:r>
            <a:r>
              <a:rPr lang="en-US" dirty="0" err="1" smtClean="0"/>
              <a:t>Yeğin</a:t>
            </a:r>
            <a:r>
              <a:rPr lang="en-US" dirty="0" smtClean="0"/>
              <a:t> N. </a:t>
            </a:r>
            <a:r>
              <a:rPr lang="en-US" dirty="0" err="1" smtClean="0"/>
              <a:t>Radyasyonun</a:t>
            </a:r>
            <a:r>
              <a:rPr lang="en-US" dirty="0" smtClean="0"/>
              <a:t> </a:t>
            </a:r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etkileri</a:t>
            </a:r>
            <a:r>
              <a:rPr lang="en-US" dirty="0" smtClean="0"/>
              <a:t>. </a:t>
            </a:r>
            <a:r>
              <a:rPr lang="en-US" dirty="0" err="1" smtClean="0"/>
              <a:t>Nükleer</a:t>
            </a:r>
            <a:r>
              <a:rPr lang="en-US" dirty="0" smtClean="0"/>
              <a:t> Tıp </a:t>
            </a:r>
            <a:r>
              <a:rPr lang="en-US" dirty="0" err="1" smtClean="0"/>
              <a:t>Seminerleri</a:t>
            </a:r>
            <a:r>
              <a:rPr lang="en-US" dirty="0" smtClean="0"/>
              <a:t> 2015;3:XX</a:t>
            </a:r>
            <a:endParaRPr lang="tr-TR" dirty="0" smtClean="0"/>
          </a:p>
          <a:p>
            <a:r>
              <a:rPr lang="tr-TR" dirty="0" smtClean="0"/>
              <a:t>3. </a:t>
            </a:r>
            <a:r>
              <a:rPr lang="tr-TR" dirty="0" err="1" smtClean="0"/>
              <a:t>Bushong</a:t>
            </a:r>
            <a:r>
              <a:rPr lang="tr-TR" dirty="0" smtClean="0"/>
              <a:t>. </a:t>
            </a:r>
            <a:r>
              <a:rPr lang="tr-TR" dirty="0" err="1" smtClean="0"/>
              <a:t>Radiologic</a:t>
            </a:r>
            <a:r>
              <a:rPr lang="tr-TR" dirty="0" smtClean="0"/>
              <a:t> </a:t>
            </a:r>
            <a:r>
              <a:rPr lang="tr-TR" dirty="0" err="1" smtClean="0"/>
              <a:t>science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technologists</a:t>
            </a:r>
            <a:r>
              <a:rPr lang="tr-TR" dirty="0" smtClean="0"/>
              <a:t>. </a:t>
            </a:r>
            <a:r>
              <a:rPr lang="tr-TR" dirty="0" err="1" smtClean="0"/>
              <a:t>Physics</a:t>
            </a:r>
            <a:r>
              <a:rPr lang="tr-TR" dirty="0" smtClean="0"/>
              <a:t>, </a:t>
            </a:r>
            <a:r>
              <a:rPr lang="tr-TR" dirty="0" err="1" smtClean="0"/>
              <a:t>biology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protection</a:t>
            </a:r>
            <a:r>
              <a:rPr lang="tr-TR" dirty="0" smtClean="0"/>
              <a:t>. 10th </a:t>
            </a:r>
            <a:r>
              <a:rPr lang="tr-TR" dirty="0" err="1" smtClean="0"/>
              <a:t>edition</a:t>
            </a:r>
            <a:r>
              <a:rPr lang="tr-TR" dirty="0" smtClean="0"/>
              <a:t>. ISSN: 978-0323081351, </a:t>
            </a:r>
            <a:r>
              <a:rPr lang="tr-TR" dirty="0" err="1" smtClean="0"/>
              <a:t>Mosby</a:t>
            </a:r>
            <a:r>
              <a:rPr lang="tr-TR" smtClean="0"/>
              <a:t> 2012.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251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1559</TotalTime>
  <Words>445</Words>
  <Application>Microsoft Macintosh PowerPoint</Application>
  <PresentationFormat>Widescreen</PresentationFormat>
  <Paragraphs>53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Arial</vt:lpstr>
      <vt:lpstr>Office Theme</vt:lpstr>
      <vt:lpstr>Radyasyondan Korunma</vt:lpstr>
      <vt:lpstr>Radyasyon maruziyeti</vt:lpstr>
      <vt:lpstr>Korunma</vt:lpstr>
      <vt:lpstr>Zaman </vt:lpstr>
      <vt:lpstr>Uzaklık </vt:lpstr>
      <vt:lpstr>Engel </vt:lpstr>
      <vt:lpstr>Dozimetre kullanımı </vt:lpstr>
      <vt:lpstr>GEBELİK 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Radyasyondan Korunma </dc:title>
  <dc:creator>evren ustuner</dc:creator>
  <cp:lastModifiedBy>evren ustuner</cp:lastModifiedBy>
  <cp:revision>50</cp:revision>
  <dcterms:created xsi:type="dcterms:W3CDTF">2019-04-11T20:52:51Z</dcterms:created>
  <dcterms:modified xsi:type="dcterms:W3CDTF">2020-05-27T15:14:05Z</dcterms:modified>
</cp:coreProperties>
</file>