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32"/>
  </p:notesMasterIdLst>
  <p:sldIdLst>
    <p:sldId id="349" r:id="rId2"/>
    <p:sldId id="289" r:id="rId3"/>
    <p:sldId id="491" r:id="rId4"/>
    <p:sldId id="492" r:id="rId5"/>
    <p:sldId id="373" r:id="rId6"/>
    <p:sldId id="493" r:id="rId7"/>
    <p:sldId id="412" r:id="rId8"/>
    <p:sldId id="494" r:id="rId9"/>
    <p:sldId id="304" r:id="rId10"/>
    <p:sldId id="469" r:id="rId11"/>
    <p:sldId id="489" r:id="rId12"/>
    <p:sldId id="490" r:id="rId13"/>
    <p:sldId id="444" r:id="rId14"/>
    <p:sldId id="479" r:id="rId15"/>
    <p:sldId id="480" r:id="rId16"/>
    <p:sldId id="478" r:id="rId17"/>
    <p:sldId id="500" r:id="rId18"/>
    <p:sldId id="330" r:id="rId19"/>
    <p:sldId id="501" r:id="rId20"/>
    <p:sldId id="463" r:id="rId21"/>
    <p:sldId id="502" r:id="rId22"/>
    <p:sldId id="503" r:id="rId23"/>
    <p:sldId id="333" r:id="rId24"/>
    <p:sldId id="485" r:id="rId25"/>
    <p:sldId id="495" r:id="rId26"/>
    <p:sldId id="496" r:id="rId27"/>
    <p:sldId id="499" r:id="rId28"/>
    <p:sldId id="497" r:id="rId29"/>
    <p:sldId id="498" r:id="rId30"/>
    <p:sldId id="346" r:id="rId31"/>
  </p:sldIdLst>
  <p:sldSz cx="9144000" cy="6858000" type="screen4x3"/>
  <p:notesSz cx="6858000" cy="9144000"/>
  <p:custDataLst>
    <p:tags r:id="rId34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8126"/>
    <a:srgbClr val="A18560"/>
    <a:srgbClr val="920000"/>
    <a:srgbClr val="660A12"/>
    <a:srgbClr val="DFEFF1"/>
    <a:srgbClr val="333399"/>
    <a:srgbClr val="F5F5F5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58" autoAdjust="0"/>
    <p:restoredTop sz="99055" autoAdjust="0"/>
  </p:normalViewPr>
  <p:slideViewPr>
    <p:cSldViewPr snapToGrid="0">
      <p:cViewPr varScale="1">
        <p:scale>
          <a:sx n="68" d="100"/>
          <a:sy n="68" d="100"/>
        </p:scale>
        <p:origin x="-784" y="-112"/>
      </p:cViewPr>
      <p:guideLst>
        <p:guide orient="horz" pos="2170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tags" Target="tags/tag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charset="0"/>
              <a:buNone/>
              <a:defRPr kumimoji="1" sz="1200"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smtClean="0"/>
            </a:lvl1pPr>
          </a:lstStyle>
          <a:p>
            <a:pPr>
              <a:defRPr/>
            </a:pPr>
            <a:fld id="{64E82A9B-6ADF-45B7-8E73-277022513F0D}" type="datetimeFigureOut">
              <a:rPr lang="zh-CN" altLang="en-US"/>
              <a:pPr>
                <a:defRPr/>
              </a:pPr>
              <a:t>15/11/9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二级</a:t>
            </a:r>
          </a:p>
          <a:p>
            <a:pPr lvl="2"/>
            <a:r>
              <a:rPr lang="zh-CN" altLang="en-US" noProof="0" smtClean="0"/>
              <a:t>三级</a:t>
            </a:r>
          </a:p>
          <a:p>
            <a:pPr lvl="3"/>
            <a:r>
              <a:rPr lang="zh-CN" altLang="en-US" noProof="0" smtClean="0"/>
              <a:t>四级</a:t>
            </a:r>
          </a:p>
          <a:p>
            <a:pPr lvl="4"/>
            <a:r>
              <a:rPr lang="zh-CN" altLang="en-US" noProof="0" smtClean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charset="0"/>
              <a:buNone/>
              <a:defRPr kumimoji="1" sz="1200"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smtClean="0"/>
            </a:lvl1pPr>
          </a:lstStyle>
          <a:p>
            <a:pPr>
              <a:defRPr/>
            </a:pPr>
            <a:fld id="{7763B8FF-4B36-4E78-9D48-B86E8150A3A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842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宋体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主题背景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3"/>
          <p:cNvGrpSpPr>
            <a:grpSpLocks/>
          </p:cNvGrpSpPr>
          <p:nvPr userDrawn="1"/>
        </p:nvGrpSpPr>
        <p:grpSpPr bwMode="auto">
          <a:xfrm>
            <a:off x="1981200" y="0"/>
            <a:ext cx="3505200" cy="6858000"/>
            <a:chOff x="0" y="0"/>
            <a:chExt cx="2208" cy="432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776" cy="4320"/>
            </a:xfrm>
            <a:prstGeom prst="rect">
              <a:avLst/>
            </a:prstGeom>
            <a:solidFill>
              <a:schemeClr val="bg1">
                <a:alpha val="59999"/>
              </a:schemeClr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buFont typeface="Arial" charset="0"/>
                <a:buNone/>
                <a:defRPr/>
              </a:pPr>
              <a:endParaRPr lang="zh-CN" altLang="en-US">
                <a:latin typeface="Arial" charset="0"/>
                <a:ea typeface="宋体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32" y="0"/>
              <a:ext cx="1344" cy="4320"/>
            </a:xfrm>
            <a:prstGeom prst="rect">
              <a:avLst/>
            </a:prstGeom>
            <a:solidFill>
              <a:schemeClr val="bg1">
                <a:alpha val="59999"/>
              </a:schemeClr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buFont typeface="Arial" charset="0"/>
                <a:buNone/>
                <a:defRPr/>
              </a:pPr>
              <a:endParaRPr lang="zh-CN" altLang="en-US">
                <a:latin typeface="Arial" charset="0"/>
                <a:ea typeface="宋体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864" y="0"/>
              <a:ext cx="912" cy="4320"/>
            </a:xfrm>
            <a:prstGeom prst="rect">
              <a:avLst/>
            </a:prstGeom>
            <a:solidFill>
              <a:schemeClr val="bg1">
                <a:alpha val="59999"/>
              </a:schemeClr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buFont typeface="Arial" charset="0"/>
                <a:buNone/>
                <a:defRPr/>
              </a:pPr>
              <a:endParaRPr lang="zh-CN" altLang="en-US">
                <a:latin typeface="Arial" charset="0"/>
                <a:ea typeface="宋体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296" y="0"/>
              <a:ext cx="912" cy="4320"/>
            </a:xfrm>
            <a:prstGeom prst="rect">
              <a:avLst/>
            </a:prstGeom>
            <a:solidFill>
              <a:schemeClr val="bg1">
                <a:alpha val="59999"/>
              </a:schemeClr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buFont typeface="Arial" charset="0"/>
                <a:buNone/>
                <a:defRPr/>
              </a:pPr>
              <a:endParaRPr lang="zh-CN" altLang="en-US">
                <a:latin typeface="Arial" charset="0"/>
                <a:ea typeface="宋体" charset="0"/>
              </a:endParaRPr>
            </a:p>
          </p:txBody>
        </p:sp>
      </p:grpSp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414713" y="2265363"/>
            <a:ext cx="3933825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5418138" y="4845050"/>
            <a:ext cx="3506787" cy="7032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499BFB-D161-43FB-8CE5-9992582DA16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077E1-5E08-4273-B661-829E10E8A5D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5EE96-D01F-4F29-96E2-79906E4DE5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、文本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88757-C540-4048-96CD-8347C70FB2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BC1EE-4AB6-40A0-8E4A-47437C0D0B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B4407-FD57-4379-889E-8B2DB6C2863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F9F20-86F8-4175-AB78-D33EF03915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85218-623F-44CB-A1AF-69D5527A00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5B1A-6708-423D-9F99-902915A561D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BEA4D-621A-4F38-B51F-BEDD39629F7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3CA43-95F0-4BB2-81B2-7397C78E4B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BC96A-2E2E-473F-A0AA-3B14AEC7CF9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>
            <a:off x="0" y="6378575"/>
            <a:ext cx="9144000" cy="4794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2">
                  <a:alpha val="5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pic>
        <p:nvPicPr>
          <p:cNvPr id="1027" name="Picture 3" descr="花纹1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3013" y="5126038"/>
            <a:ext cx="1550987" cy="173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6588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2">
                  <a:alpha val="5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en-US" altLang="zh-CN" smtClean="0"/>
          </a:p>
          <a:p>
            <a:pPr lvl="1"/>
            <a:r>
              <a:rPr lang="zh-CN" altLang="en-US" smtClean="0"/>
              <a:t>第二级</a:t>
            </a:r>
            <a:endParaRPr lang="en-US" altLang="zh-CN" smtClean="0"/>
          </a:p>
          <a:p>
            <a:pPr lvl="2"/>
            <a:r>
              <a:rPr lang="zh-CN" altLang="en-US" smtClean="0"/>
              <a:t>第三级</a:t>
            </a:r>
            <a:endParaRPr lang="en-US" altLang="zh-CN" smtClean="0"/>
          </a:p>
          <a:p>
            <a:pPr lvl="3"/>
            <a:r>
              <a:rPr lang="zh-CN" altLang="en-US" smtClean="0"/>
              <a:t>第四级</a:t>
            </a:r>
            <a:endParaRPr lang="en-US" altLang="zh-CN" smtClean="0"/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Arial" charset="0"/>
              <a:buNone/>
              <a:defRPr sz="1400">
                <a:latin typeface="Arial" charset="0"/>
                <a:ea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 typeface="Arial" charset="0"/>
              <a:buNone/>
              <a:defRPr sz="1400">
                <a:latin typeface="Arial" charset="0"/>
                <a:ea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B280D89-B8E9-4CF0-B45F-F0143F4721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宋体" charset="0"/>
          <a:cs typeface="宋体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宋体" charset="0"/>
          <a:cs typeface="宋体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宋体" charset="0"/>
          <a:cs typeface="宋体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宋体" charset="0"/>
          <a:cs typeface="宋体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0"/>
          <a:cs typeface="宋体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0"/>
          <a:cs typeface="宋体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0"/>
          <a:cs typeface="宋体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0"/>
          <a:cs typeface="宋体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5816600" y="138113"/>
            <a:ext cx="2771775" cy="679450"/>
          </a:xfrm>
          <a:prstGeom prst="roundRect">
            <a:avLst>
              <a:gd name="adj" fmla="val 13292"/>
            </a:avLst>
          </a:prstGeom>
          <a:solidFill>
            <a:schemeClr val="bg1"/>
          </a:solidFill>
          <a:ln w="57150" cmpd="dbl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652" y="3028950"/>
            <a:ext cx="6746387" cy="1470025"/>
          </a:xfrm>
        </p:spPr>
        <p:txBody>
          <a:bodyPr/>
          <a:lstStyle/>
          <a:p>
            <a:pPr>
              <a:defRPr/>
            </a:pPr>
            <a:r>
              <a:rPr kumimoji="0"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  <a:t>第二十五课</a:t>
            </a:r>
            <a:r>
              <a:rPr kumimoji="0"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  <a:t> </a:t>
            </a:r>
            <a:br>
              <a:rPr kumimoji="0"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</a:br>
            <a:r>
              <a:rPr kumimoji="0"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  <a:t/>
            </a:r>
            <a:br>
              <a:rPr kumimoji="0"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</a:br>
            <a:r>
              <a:rPr kumimoji="0"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  <a:t>司机开着车送我们到医院</a:t>
            </a:r>
          </a:p>
        </p:txBody>
      </p:sp>
      <p:sp>
        <p:nvSpPr>
          <p:cNvPr id="9" name="Rectangle 4"/>
          <p:cNvSpPr>
            <a:spLocks noGrp="1" noChangeArrowheads="1"/>
          </p:cNvSpPr>
          <p:nvPr/>
        </p:nvSpPr>
        <p:spPr bwMode="auto">
          <a:xfrm>
            <a:off x="5618163" y="219075"/>
            <a:ext cx="313848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dirty="0">
                <a:latin typeface="华文隶书"/>
                <a:ea typeface="华文隶书"/>
                <a:cs typeface="华文隶书"/>
              </a:rPr>
              <a:t>新实用汉语课本</a:t>
            </a:r>
            <a:r>
              <a:rPr lang="en-US" altLang="zh-CN" dirty="0">
                <a:latin typeface="华文隶书"/>
                <a:ea typeface="华文隶书"/>
                <a:cs typeface="华文隶书"/>
              </a:rPr>
              <a:t> 2  </a:t>
            </a:r>
          </a:p>
          <a:p>
            <a:pPr algn="ctr">
              <a:buFontTx/>
              <a:buNone/>
              <a:defRPr/>
            </a:pPr>
            <a:r>
              <a:rPr lang="en-US" altLang="zh-CN" dirty="0">
                <a:latin typeface="华文隶书"/>
                <a:ea typeface="华文隶书"/>
                <a:cs typeface="华文隶书"/>
              </a:rPr>
              <a:t>New Practical Chinese Reader</a:t>
            </a:r>
            <a:endParaRPr lang="zh-CN" altLang="en-US" dirty="0">
              <a:latin typeface="华文隶书"/>
              <a:ea typeface="华文隶书"/>
              <a:cs typeface="华文隶书"/>
            </a:endParaRPr>
          </a:p>
        </p:txBody>
      </p:sp>
      <p:grpSp>
        <p:nvGrpSpPr>
          <p:cNvPr id="15364" name="Group 21"/>
          <p:cNvGrpSpPr>
            <a:grpSpLocks/>
          </p:cNvGrpSpPr>
          <p:nvPr/>
        </p:nvGrpSpPr>
        <p:grpSpPr bwMode="auto">
          <a:xfrm>
            <a:off x="6148388" y="244475"/>
            <a:ext cx="2147887" cy="290513"/>
            <a:chOff x="0" y="0"/>
            <a:chExt cx="2932" cy="452"/>
          </a:xfrm>
        </p:grpSpPr>
        <p:sp>
          <p:nvSpPr>
            <p:cNvPr id="11" name="Line 22"/>
            <p:cNvSpPr>
              <a:spLocks noChangeShapeType="1"/>
            </p:cNvSpPr>
            <p:nvPr/>
          </p:nvSpPr>
          <p:spPr bwMode="auto">
            <a:xfrm>
              <a:off x="154" y="373"/>
              <a:ext cx="2568" cy="0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pic>
          <p:nvPicPr>
            <p:cNvPr id="15366" name="Picture 23" descr="小花纹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03816" flipH="1">
              <a:off x="2650" y="0"/>
              <a:ext cx="282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367" name="Group 24"/>
            <p:cNvGrpSpPr>
              <a:grpSpLocks/>
            </p:cNvGrpSpPr>
            <p:nvPr/>
          </p:nvGrpSpPr>
          <p:grpSpPr bwMode="auto">
            <a:xfrm>
              <a:off x="0" y="246"/>
              <a:ext cx="199" cy="206"/>
              <a:chOff x="0" y="0"/>
              <a:chExt cx="341" cy="341"/>
            </a:xfrm>
          </p:grpSpPr>
          <p:sp>
            <p:nvSpPr>
              <p:cNvPr id="14" name="Oval 25"/>
              <p:cNvSpPr>
                <a:spLocks noChangeArrowheads="1"/>
              </p:cNvSpPr>
              <p:nvPr/>
            </p:nvSpPr>
            <p:spPr bwMode="auto">
              <a:xfrm>
                <a:off x="0" y="2"/>
                <a:ext cx="342" cy="33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5" name="Oval 26"/>
              <p:cNvSpPr>
                <a:spLocks noChangeArrowheads="1"/>
              </p:cNvSpPr>
              <p:nvPr/>
            </p:nvSpPr>
            <p:spPr bwMode="auto">
              <a:xfrm>
                <a:off x="37" y="38"/>
                <a:ext cx="264" cy="26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6" name="Oval 27"/>
              <p:cNvSpPr>
                <a:spLocks noChangeArrowheads="1"/>
              </p:cNvSpPr>
              <p:nvPr/>
            </p:nvSpPr>
            <p:spPr bwMode="auto">
              <a:xfrm>
                <a:off x="74" y="75"/>
                <a:ext cx="189" cy="18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" name="Oval 28"/>
              <p:cNvSpPr>
                <a:spLocks noChangeArrowheads="1"/>
              </p:cNvSpPr>
              <p:nvPr/>
            </p:nvSpPr>
            <p:spPr bwMode="auto">
              <a:xfrm>
                <a:off x="111" y="112"/>
                <a:ext cx="115" cy="11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5519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191748" y="855525"/>
            <a:ext cx="5443201" cy="881790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937872" y="1014370"/>
            <a:ext cx="7065572" cy="53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宋华，你来帮我们一下，好吗？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953976" y="1806331"/>
            <a:ext cx="5031305" cy="884190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189924" y="2718699"/>
            <a:ext cx="6539897" cy="931118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688953" y="1991815"/>
            <a:ext cx="7912731" cy="501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你们怎么了？现在你在哪儿？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1075003" y="2917212"/>
            <a:ext cx="6888417" cy="88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林娜</a:t>
            </a:r>
            <a:r>
              <a:rPr lang="zh-CN" altLang="en-US" sz="2400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被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撞伤了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，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正在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第三医院检查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呢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。</a:t>
            </a:r>
            <a:endParaRPr lang="zh-CN" altLang="en-US" sz="2400" u="sng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26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课</a:t>
            </a:r>
            <a:r>
              <a:rPr lang="en-US" altLang="zh-CN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</a:t>
            </a: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文</a:t>
            </a:r>
            <a:r>
              <a:rPr lang="en-US" altLang="zh-CN" sz="36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 Text</a:t>
            </a:r>
            <a:endParaRPr lang="zh-CN" altLang="en-US" sz="4400" b="1" dirty="0">
              <a:solidFill>
                <a:srgbClr val="000000"/>
              </a:solidFill>
              <a:latin typeface="华文隶书"/>
              <a:ea typeface="华文隶书"/>
              <a:cs typeface="华文隶书"/>
            </a:endParaRPr>
          </a:p>
        </p:txBody>
      </p:sp>
      <p:pic>
        <p:nvPicPr>
          <p:cNvPr id="18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07" y="1031745"/>
            <a:ext cx="5365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1029097" y="3755678"/>
            <a:ext cx="4678815" cy="884190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1831800" y="3955273"/>
            <a:ext cx="7293478" cy="501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她伤哪儿了？伤得重吗？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30" name="AutoShape 4"/>
          <p:cNvSpPr>
            <a:spLocks noChangeArrowheads="1"/>
          </p:cNvSpPr>
          <p:nvPr/>
        </p:nvSpPr>
        <p:spPr bwMode="auto">
          <a:xfrm>
            <a:off x="155208" y="4694848"/>
            <a:ext cx="5654922" cy="923949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901331" y="4853694"/>
            <a:ext cx="6691312" cy="53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还没有检查完呢。你带点儿钱来。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pic>
        <p:nvPicPr>
          <p:cNvPr id="32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78" y="4932407"/>
            <a:ext cx="5365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06" y="2966718"/>
            <a:ext cx="5365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AutoShape 12"/>
          <p:cNvSpPr>
            <a:spLocks noChangeArrowheads="1"/>
          </p:cNvSpPr>
          <p:nvPr/>
        </p:nvSpPr>
        <p:spPr bwMode="auto">
          <a:xfrm>
            <a:off x="1050112" y="5659989"/>
            <a:ext cx="5519099" cy="884190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1838217" y="5859584"/>
            <a:ext cx="7293478" cy="501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好的，你们等着，我马上就来。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534" y="2014789"/>
            <a:ext cx="548008" cy="548008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5236" y="3938204"/>
            <a:ext cx="548008" cy="548008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1262" y="5861618"/>
            <a:ext cx="548008" cy="54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30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989904" y="1899524"/>
            <a:ext cx="5374932" cy="706438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164448" y="2747963"/>
            <a:ext cx="8258762" cy="804862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1669354" y="2034462"/>
            <a:ext cx="5278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 dirty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林娜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，你怎么样？伤得重不重？</a:t>
            </a:r>
            <a:endParaRPr lang="zh-CN" altLang="en-US" sz="2400" u="sng" dirty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837584" y="2937498"/>
            <a:ext cx="7001708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伤得不太重。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我的胳膊</a:t>
            </a:r>
            <a:r>
              <a:rPr lang="zh-CN" altLang="en-US" sz="2400" u="sng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被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撞伤了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，右腿也有点儿疼。</a:t>
            </a:r>
            <a:endParaRPr lang="zh-CN" altLang="en-US" sz="2400" u="sng" dirty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995599" y="3675063"/>
            <a:ext cx="3836417" cy="833437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112061" y="4606924"/>
            <a:ext cx="8398738" cy="1743751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698861" y="3848100"/>
            <a:ext cx="6197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你是怎么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被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撞伤的？</a:t>
            </a:r>
            <a:endParaRPr lang="zh-CN" altLang="en-US" sz="2400" dirty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788406" y="4710113"/>
            <a:ext cx="7269860" cy="1538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怎么说呢？下午我和小云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看完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电影，骑着自行车回学院。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我们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说着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笑着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，往右拐的时候没有注意，撞到了车上。那辆车停在路旁边，司机正在从车上拿东西。</a:t>
            </a:r>
            <a:endParaRPr lang="zh-CN" altLang="en-US" sz="2400" dirty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6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课</a:t>
            </a:r>
            <a:r>
              <a:rPr lang="en-US" altLang="zh-CN" sz="4000" b="1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文</a:t>
            </a:r>
            <a:r>
              <a:rPr lang="en-US" altLang="zh-CN" sz="3600" b="1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   Text</a:t>
            </a:r>
            <a:endParaRPr lang="zh-CN" altLang="en-US" sz="4400" b="1">
              <a:solidFill>
                <a:srgbClr val="00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28" name="AutoShape 12"/>
          <p:cNvSpPr>
            <a:spLocks noChangeArrowheads="1"/>
          </p:cNvSpPr>
          <p:nvPr/>
        </p:nvSpPr>
        <p:spPr bwMode="auto">
          <a:xfrm>
            <a:off x="4569263" y="817558"/>
            <a:ext cx="4233501" cy="992750"/>
          </a:xfrm>
          <a:prstGeom prst="cloudCallout">
            <a:avLst>
              <a:gd name="adj1" fmla="val -10876"/>
              <a:gd name="adj2" fmla="val 123387"/>
            </a:avLst>
          </a:prstGeom>
          <a:solidFill>
            <a:schemeClr val="accent6">
              <a:lumMod val="20000"/>
              <a:lumOff val="80000"/>
            </a:schemeClr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2000" dirty="0" smtClean="0"/>
              <a:t>Talking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about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an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incident.</a:t>
            </a:r>
            <a:endParaRPr lang="zh-CN" altLang="en-US" sz="2000" dirty="0"/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74" y="2820988"/>
            <a:ext cx="615950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24" y="4753880"/>
            <a:ext cx="615950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160580" y="1021947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 smtClean="0">
                <a:latin typeface="华文楷体"/>
                <a:ea typeface="华文楷体"/>
                <a:cs typeface="华文楷体"/>
              </a:rPr>
              <a:t>（在第三医院）</a:t>
            </a:r>
            <a:endParaRPr kumimoji="1" lang="zh-CN" altLang="en-US" sz="2400" dirty="0">
              <a:latin typeface="华文楷体"/>
              <a:ea typeface="华文楷体"/>
              <a:cs typeface="华文楷体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83" y="2033462"/>
            <a:ext cx="548008" cy="548008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7885" y="3826160"/>
            <a:ext cx="548008" cy="54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656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allAtOnce" bldLvl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1004502" y="760784"/>
            <a:ext cx="5374932" cy="706438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179046" y="1536228"/>
            <a:ext cx="8652916" cy="804862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1683952" y="895722"/>
            <a:ext cx="5278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你们是怎么到医院来的？</a:t>
            </a:r>
            <a:endParaRPr lang="zh-CN" altLang="en-US" sz="2400" dirty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852181" y="1725763"/>
            <a:ext cx="7731609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那位司机看到我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被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撞伤了，就马上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开着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车送我们到医院。</a:t>
            </a:r>
            <a:endParaRPr lang="zh-CN" altLang="en-US" sz="2400" dirty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1010197" y="2390333"/>
            <a:ext cx="3836417" cy="833437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126659" y="3249199"/>
            <a:ext cx="8676106" cy="1378769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713459" y="2563370"/>
            <a:ext cx="6197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那位司机真不错。</a:t>
            </a:r>
            <a:endParaRPr lang="zh-CN" altLang="en-US" sz="2400" dirty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803004" y="3352388"/>
            <a:ext cx="7722394" cy="114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我们带的钱不多，医药费都是他帮我们交的。他还给了我一张名片。</a:t>
            </a:r>
            <a:endParaRPr lang="zh-CN" altLang="en-US" sz="2400" dirty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6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课</a:t>
            </a:r>
            <a:r>
              <a:rPr lang="en-US" altLang="zh-CN" sz="4000" b="1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文</a:t>
            </a:r>
            <a:r>
              <a:rPr lang="en-US" altLang="zh-CN" sz="3600" b="1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   Text</a:t>
            </a:r>
            <a:endParaRPr lang="zh-CN" altLang="en-US" sz="4400" b="1">
              <a:solidFill>
                <a:srgbClr val="00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72" y="1609253"/>
            <a:ext cx="615950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22" y="3396155"/>
            <a:ext cx="615950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1031213" y="4645022"/>
            <a:ext cx="7800749" cy="1223877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8" name="AutoShape 13"/>
          <p:cNvSpPr>
            <a:spLocks noChangeArrowheads="1"/>
          </p:cNvSpPr>
          <p:nvPr/>
        </p:nvSpPr>
        <p:spPr bwMode="auto">
          <a:xfrm>
            <a:off x="162273" y="5868864"/>
            <a:ext cx="8398738" cy="963583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749073" y="4847258"/>
            <a:ext cx="6197600" cy="788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真应该谢谢那位司机，明天我去把钱还他。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刚才我还</a:t>
            </a:r>
            <a:r>
              <a:rPr lang="zh-CN" altLang="en-US" sz="2400" u="sng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以为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你</a:t>
            </a:r>
            <a:r>
              <a:rPr lang="zh-CN" altLang="en-US" sz="2400" u="sng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被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汽车撞了。</a:t>
            </a:r>
            <a:endParaRPr lang="zh-CN" altLang="en-US" sz="2400" u="sng" dirty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838618" y="5972053"/>
            <a:ext cx="7269860" cy="714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还好，汽车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被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我撞了。</a:t>
            </a:r>
            <a:r>
              <a:rPr lang="zh-CN" altLang="en-US" sz="2400" u="sng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如果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我</a:t>
            </a:r>
            <a:r>
              <a:rPr lang="zh-CN" altLang="en-US" sz="2400" u="sng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被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汽车撞了，</a:t>
            </a:r>
            <a:r>
              <a:rPr lang="zh-CN" altLang="en-US" sz="2400" u="sng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就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糟糕了。</a:t>
            </a:r>
            <a:endParaRPr lang="zh-CN" altLang="en-US" sz="2400" u="sng" dirty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36" y="6015820"/>
            <a:ext cx="615950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560" y="875680"/>
            <a:ext cx="548008" cy="548008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7885" y="2556332"/>
            <a:ext cx="548008" cy="548008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2587" y="5002617"/>
            <a:ext cx="548008" cy="54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870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30722" name="TextBox 10"/>
          <p:cNvSpPr>
            <a:spLocks noChangeArrowheads="1"/>
          </p:cNvSpPr>
          <p:nvPr/>
        </p:nvSpPr>
        <p:spPr bwMode="auto">
          <a:xfrm>
            <a:off x="655637" y="1130300"/>
            <a:ext cx="732879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“被”</a:t>
            </a:r>
            <a:endParaRPr lang="zh-CN" altLang="en-US" sz="3200" b="1" dirty="0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  <p:sp>
        <p:nvSpPr>
          <p:cNvPr id="30733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14" name="矩形 8"/>
          <p:cNvSpPr>
            <a:spLocks noChangeArrowheads="1"/>
          </p:cNvSpPr>
          <p:nvPr/>
        </p:nvSpPr>
        <p:spPr bwMode="auto">
          <a:xfrm>
            <a:off x="1510210" y="1902077"/>
            <a:ext cx="6635632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  <a:sym typeface="Arial" pitchFamily="34" charset="0"/>
              </a:rPr>
              <a:t>林娜的胳膊</a:t>
            </a:r>
            <a:r>
              <a:rPr lang="zh-CN" altLang="en-US" sz="28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被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  <a:sym typeface="Arial" pitchFamily="34" charset="0"/>
              </a:rPr>
              <a:t>撞伤了。</a:t>
            </a:r>
          </a:p>
          <a:p>
            <a:pPr marL="342900" indent="-342900">
              <a:buSzPct val="100000"/>
              <a:buFont typeface="Wingdings" pitchFamily="2" charset="2"/>
              <a:buChar char="v"/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  <a:sym typeface="Arial" pitchFamily="34" charset="0"/>
              </a:rPr>
              <a:t>还好汽车</a:t>
            </a:r>
            <a:r>
              <a:rPr lang="zh-CN" altLang="en-US" sz="28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被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  <a:sym typeface="Arial" pitchFamily="34" charset="0"/>
              </a:rPr>
              <a:t>我撞了，不是我</a:t>
            </a:r>
            <a:r>
              <a:rPr lang="zh-CN" altLang="en-US" sz="28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被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  <a:sym typeface="Arial" pitchFamily="34" charset="0"/>
              </a:rPr>
              <a:t>汽车撞了。</a:t>
            </a:r>
          </a:p>
        </p:txBody>
      </p:sp>
      <p:sp>
        <p:nvSpPr>
          <p:cNvPr id="8" name="圆角矩形 3"/>
          <p:cNvSpPr>
            <a:spLocks noChangeArrowheads="1"/>
          </p:cNvSpPr>
          <p:nvPr/>
        </p:nvSpPr>
        <p:spPr bwMode="auto">
          <a:xfrm>
            <a:off x="1504775" y="3025715"/>
            <a:ext cx="6465888" cy="6461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ED"/>
              </a:gs>
              <a:gs pos="65001">
                <a:srgbClr val="FFDDCF"/>
              </a:gs>
              <a:gs pos="100000">
                <a:srgbClr val="FFD1BB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endParaRPr lang="zh-CN" altLang="en-US" sz="3200">
              <a:solidFill>
                <a:srgbClr val="0C0C0C"/>
              </a:solidFill>
              <a:latin typeface="Calibri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595263" y="3057465"/>
            <a:ext cx="6623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400" b="1" dirty="0" smtClean="0">
                <a:latin typeface="华文楷体" pitchFamily="2" charset="-122"/>
                <a:ea typeface="华文楷体" pitchFamily="2" charset="-122"/>
              </a:rPr>
              <a:t>A</a:t>
            </a:r>
            <a:r>
              <a:rPr lang="zh-CN" altLang="en-US" sz="2400" b="1" dirty="0" smtClean="0"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TW" altLang="en-US" sz="2400" b="1" dirty="0" smtClean="0">
                <a:latin typeface="华文楷体" pitchFamily="2" charset="-122"/>
                <a:ea typeface="华文楷体" pitchFamily="2" charset="-122"/>
              </a:rPr>
              <a:t>被   </a:t>
            </a:r>
            <a:r>
              <a:rPr lang="en-US" altLang="zh-TW" sz="2400" b="1" dirty="0" smtClean="0">
                <a:latin typeface="华文楷体" pitchFamily="2" charset="-122"/>
                <a:ea typeface="华文楷体" pitchFamily="2" charset="-122"/>
              </a:rPr>
              <a:t>B</a:t>
            </a:r>
            <a:r>
              <a:rPr lang="zh-CN" altLang="en-US" sz="2400" b="1" dirty="0" smtClean="0">
                <a:latin typeface="华文楷体" pitchFamily="2" charset="-122"/>
                <a:ea typeface="华文楷体" pitchFamily="2" charset="-122"/>
              </a:rPr>
              <a:t>   </a:t>
            </a:r>
            <a:r>
              <a:rPr lang="en-US" altLang="zh-TW" sz="2400" b="1" dirty="0" smtClean="0">
                <a:latin typeface="华文楷体" pitchFamily="2" charset="-122"/>
                <a:ea typeface="华文楷体" pitchFamily="2" charset="-122"/>
              </a:rPr>
              <a:t>+</a:t>
            </a:r>
            <a:r>
              <a:rPr lang="zh-CN" altLang="en-US" sz="2400" b="1" dirty="0" smtClean="0">
                <a:latin typeface="华文楷体" pitchFamily="2" charset="-122"/>
                <a:ea typeface="华文楷体" pitchFamily="2" charset="-122"/>
              </a:rPr>
              <a:t>  </a:t>
            </a:r>
            <a:r>
              <a:rPr lang="en-US" altLang="zh-TW" sz="2400" b="1" dirty="0" err="1" smtClean="0">
                <a:latin typeface="华文楷体" pitchFamily="2" charset="-122"/>
                <a:ea typeface="华文楷体" pitchFamily="2" charset="-122"/>
              </a:rPr>
              <a:t>Vp</a:t>
            </a:r>
            <a:r>
              <a:rPr lang="zh-TW" altLang="en-US" sz="2400" b="1" dirty="0">
                <a:latin typeface="华文楷体" pitchFamily="2" charset="-122"/>
                <a:ea typeface="华文楷体" pitchFamily="2" charset="-122"/>
              </a:rPr>
              <a:t>（</a:t>
            </a:r>
            <a:r>
              <a:rPr lang="en-US" altLang="zh-TW" sz="2400" b="1" dirty="0">
                <a:latin typeface="华文楷体" pitchFamily="2" charset="-122"/>
                <a:ea typeface="华文楷体" pitchFamily="2" charset="-122"/>
              </a:rPr>
              <a:t>V</a:t>
            </a:r>
            <a:r>
              <a:rPr lang="zh-TW" altLang="en-US" sz="2400" b="1" dirty="0">
                <a:latin typeface="华文楷体" pitchFamily="2" charset="-122"/>
                <a:ea typeface="华文楷体" pitchFamily="2" charset="-122"/>
              </a:rPr>
              <a:t>了</a:t>
            </a:r>
            <a:r>
              <a:rPr lang="en-US" altLang="zh-TW" sz="2400" b="1" dirty="0">
                <a:latin typeface="华文楷体" pitchFamily="2" charset="-122"/>
                <a:ea typeface="华文楷体" pitchFamily="2" charset="-122"/>
              </a:rPr>
              <a:t>/V</a:t>
            </a:r>
            <a:r>
              <a:rPr lang="zh-TW" altLang="en-US" sz="2400" b="1" dirty="0">
                <a:latin typeface="华文楷体" pitchFamily="2" charset="-122"/>
                <a:ea typeface="华文楷体" pitchFamily="2" charset="-122"/>
              </a:rPr>
              <a:t>过</a:t>
            </a:r>
            <a:r>
              <a:rPr lang="en-US" altLang="zh-TW" sz="2400" b="1" dirty="0">
                <a:latin typeface="华文楷体" pitchFamily="2" charset="-122"/>
                <a:ea typeface="华文楷体" pitchFamily="2" charset="-122"/>
              </a:rPr>
              <a:t>/V+ compliment</a:t>
            </a:r>
            <a:r>
              <a:rPr lang="zh-TW" altLang="en-US" sz="2400" b="1" dirty="0">
                <a:latin typeface="华文楷体" pitchFamily="2" charset="-122"/>
                <a:ea typeface="华文楷体" pitchFamily="2" charset="-122"/>
              </a:rPr>
              <a:t>）</a:t>
            </a:r>
            <a:endParaRPr lang="zh-CN" altLang="en-US" sz="24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/>
        </p:nvSpPr>
        <p:spPr bwMode="auto">
          <a:xfrm>
            <a:off x="6219370" y="4006850"/>
            <a:ext cx="2801938" cy="255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 dirty="0" smtClean="0">
                <a:latin typeface="华文仿宋" pitchFamily="2" charset="-122"/>
                <a:ea typeface="华文仿宋" pitchFamily="2" charset="-122"/>
              </a:rPr>
              <a:t>照相机       拿去</a:t>
            </a:r>
            <a:endParaRPr lang="en-US" altLang="zh-CN" sz="2400" dirty="0" smtClean="0">
              <a:latin typeface="华文仿宋" pitchFamily="2" charset="-122"/>
              <a:ea typeface="华文仿宋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 dirty="0" smtClean="0">
                <a:latin typeface="华文仿宋" pitchFamily="2" charset="-122"/>
                <a:ea typeface="华文仿宋" pitchFamily="2" charset="-122"/>
              </a:rPr>
              <a:t>练习本子   拿错</a:t>
            </a:r>
            <a:endParaRPr lang="en-US" altLang="zh-CN" sz="2400" dirty="0" smtClean="0">
              <a:latin typeface="华文仿宋" pitchFamily="2" charset="-122"/>
              <a:ea typeface="华文仿宋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 dirty="0" smtClean="0">
                <a:latin typeface="华文仿宋" pitchFamily="2" charset="-122"/>
                <a:ea typeface="华文仿宋" pitchFamily="2" charset="-122"/>
              </a:rPr>
              <a:t>汽车           开走</a:t>
            </a:r>
            <a:endParaRPr lang="en-US" altLang="zh-CN" sz="2400" dirty="0" smtClean="0">
              <a:latin typeface="华文仿宋" pitchFamily="2" charset="-122"/>
              <a:ea typeface="华文仿宋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 dirty="0" smtClean="0">
                <a:latin typeface="华文仿宋" pitchFamily="2" charset="-122"/>
                <a:ea typeface="华文仿宋" pitchFamily="2" charset="-122"/>
              </a:rPr>
              <a:t>词典            丢</a:t>
            </a:r>
            <a:endParaRPr lang="en-US" altLang="zh-CN" sz="2400" dirty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6087608" y="3852863"/>
            <a:ext cx="2379662" cy="2409825"/>
          </a:xfrm>
          <a:prstGeom prst="bracketPair">
            <a:avLst>
              <a:gd name="adj" fmla="val 16667"/>
            </a:avLst>
          </a:prstGeom>
          <a:noFill/>
          <a:ln w="25400" cap="flat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pic>
        <p:nvPicPr>
          <p:cNvPr id="12" name="Picture 2" descr="C:\Documents and Settings\lijiang\Local Settings\Temporary Internet Files\Content.IE5\XVK672I4\MC900053865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538" y="4745038"/>
            <a:ext cx="1127125" cy="482600"/>
          </a:xfrm>
          <a:prstGeom prst="rect">
            <a:avLst/>
          </a:prstGeom>
          <a:noFill/>
          <a:ln w="9525">
            <a:noFill/>
            <a:bevel/>
            <a:headEnd/>
            <a:tailEnd/>
          </a:ln>
          <a:effectLst/>
        </p:spPr>
      </p:pic>
      <p:pic>
        <p:nvPicPr>
          <p:cNvPr id="15" name="Picture 3" descr="C:\Documents and Settings\lijiang\Local Settings\Temporary Internet Files\Content.IE5\6K5JAHLV\MC900053868[1]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113" y="4067175"/>
            <a:ext cx="1112837" cy="476250"/>
          </a:xfrm>
          <a:prstGeom prst="rect">
            <a:avLst/>
          </a:prstGeom>
          <a:noFill/>
          <a:ln w="9525">
            <a:noFill/>
            <a:bevel/>
            <a:headEnd/>
            <a:tailEnd/>
          </a:ln>
          <a:effectLst/>
        </p:spPr>
      </p:pic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1073150" y="3967311"/>
            <a:ext cx="26468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400" b="1" dirty="0" smtClean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你的</a:t>
            </a:r>
            <a:r>
              <a:rPr lang="zh-CN" altLang="en-US" sz="2400" b="1" u="sng" dirty="0" smtClean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自行车</a:t>
            </a:r>
            <a:r>
              <a:rPr lang="zh-CN" altLang="en-US" sz="2400" b="1" dirty="0" smtClean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在吗？</a:t>
            </a:r>
            <a:endParaRPr lang="zh-CN" altLang="en-US" sz="2400" b="1" dirty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1063660" y="4660255"/>
            <a:ext cx="51090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400" b="1" dirty="0" smtClean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不在。我的自行车被我同学</a:t>
            </a:r>
            <a:r>
              <a:rPr lang="zh-CN" altLang="en-US" sz="2400" b="1" u="sng" dirty="0" smtClean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借走</a:t>
            </a:r>
            <a:r>
              <a:rPr lang="zh-CN" altLang="en-US" sz="2400" b="1" dirty="0" smtClean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了。</a:t>
            </a:r>
            <a:endParaRPr lang="zh-CN" altLang="en-US" sz="2400" b="1" dirty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19904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4" name="圆角矩形 13"/>
          <p:cNvSpPr>
            <a:spLocks noChangeArrowheads="1"/>
          </p:cNvSpPr>
          <p:nvPr/>
        </p:nvSpPr>
        <p:spPr bwMode="auto">
          <a:xfrm>
            <a:off x="594280" y="2511892"/>
            <a:ext cx="6354504" cy="1332593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endParaRPr lang="en-US" altLang="zh-TW" sz="2400" dirty="0" smtClean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  <p:sp>
        <p:nvSpPr>
          <p:cNvPr id="13" name="圆角矩形 12"/>
          <p:cNvSpPr>
            <a:spLocks noChangeArrowheads="1"/>
          </p:cNvSpPr>
          <p:nvPr/>
        </p:nvSpPr>
        <p:spPr bwMode="auto">
          <a:xfrm>
            <a:off x="609799" y="5051339"/>
            <a:ext cx="6280592" cy="832159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endParaRPr lang="en-US" altLang="zh-TW" sz="2400" dirty="0" smtClean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  <p:sp>
        <p:nvSpPr>
          <p:cNvPr id="29704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19" name="矩形 8"/>
          <p:cNvSpPr>
            <a:spLocks noChangeArrowheads="1"/>
          </p:cNvSpPr>
          <p:nvPr/>
        </p:nvSpPr>
        <p:spPr bwMode="auto">
          <a:xfrm>
            <a:off x="735889" y="1774256"/>
            <a:ext cx="7979285" cy="4054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(1</a:t>
            </a: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)</a:t>
            </a:r>
            <a:r>
              <a:rPr lang="en-US" altLang="zh-CN" sz="2800" b="1" dirty="0">
                <a:latin typeface="华文楷体"/>
                <a:ea typeface="华文楷体"/>
                <a:cs typeface="华文楷体"/>
              </a:rPr>
              <a:t> V.</a:t>
            </a:r>
            <a:r>
              <a:rPr lang="zh-CN" altLang="en-US" sz="2800" b="1" dirty="0">
                <a:latin typeface="华文楷体"/>
                <a:ea typeface="华文楷体"/>
                <a:cs typeface="华文楷体"/>
              </a:rPr>
              <a:t>着（</a:t>
            </a:r>
            <a:r>
              <a:rPr lang="en-US" altLang="zh-CN" sz="2800" b="1" dirty="0">
                <a:latin typeface="华文楷体"/>
                <a:ea typeface="华文楷体"/>
                <a:cs typeface="华文楷体"/>
              </a:rPr>
              <a:t>the verb is continuous</a:t>
            </a:r>
            <a:r>
              <a:rPr lang="zh-CN" altLang="en-US" sz="2800" b="1" dirty="0">
                <a:latin typeface="华文楷体"/>
                <a:ea typeface="华文楷体"/>
                <a:cs typeface="华文楷体"/>
              </a:rPr>
              <a:t>）</a:t>
            </a:r>
            <a:r>
              <a:rPr lang="en-US" altLang="zh-CN" sz="2800" b="1" dirty="0" smtClean="0">
                <a:latin typeface="华文楷体"/>
                <a:ea typeface="华文楷体"/>
                <a:cs typeface="华文楷体"/>
              </a:rPr>
              <a:t>≈</a:t>
            </a:r>
            <a:r>
              <a:rPr lang="zh-CN" altLang="en-US" sz="2800" b="1" dirty="0" smtClean="0">
                <a:latin typeface="华文楷体"/>
                <a:ea typeface="华文楷体"/>
                <a:cs typeface="华文楷体"/>
              </a:rPr>
              <a:t>正在</a:t>
            </a:r>
            <a:r>
              <a:rPr lang="en-US" altLang="zh-CN" sz="2800" b="1" dirty="0">
                <a:latin typeface="华文楷体"/>
                <a:ea typeface="华文楷体"/>
                <a:cs typeface="华文楷体"/>
              </a:rPr>
              <a:t>……</a:t>
            </a:r>
            <a:r>
              <a:rPr lang="zh-CN" altLang="en-US" sz="2800" b="1" dirty="0">
                <a:latin typeface="华文楷体"/>
                <a:ea typeface="华文楷体"/>
                <a:cs typeface="华文楷体"/>
              </a:rPr>
              <a:t>（呢）</a:t>
            </a:r>
            <a:endParaRPr lang="en-US" altLang="zh-CN" sz="2800" b="1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buSzPct val="100000"/>
            </a:pPr>
            <a:endParaRPr lang="en-US" altLang="zh-CN" sz="800" b="1" dirty="0" smtClean="0">
              <a:solidFill>
                <a:srgbClr val="000000"/>
              </a:solidFill>
              <a:latin typeface="华文仿宋"/>
              <a:ea typeface="华文仿宋"/>
              <a:cs typeface="华文仿宋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400" b="1" dirty="0" smtClean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说</a:t>
            </a:r>
            <a:r>
              <a:rPr lang="zh-CN" altLang="en-US" sz="2400" b="1" dirty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着，笑着，等着，</a:t>
            </a: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400" b="1" dirty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正在说，正在笑，正在等</a:t>
            </a:r>
          </a:p>
          <a:p>
            <a:pPr>
              <a:lnSpc>
                <a:spcPct val="150000"/>
              </a:lnSpc>
              <a:buSzPct val="100000"/>
            </a:pP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(2</a:t>
            </a:r>
            <a:r>
              <a:rPr lang="en-US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) V.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着（</a:t>
            </a:r>
            <a:r>
              <a:rPr lang="en-US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the verb is can be continuous sometime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）</a:t>
            </a: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≠</a:t>
            </a:r>
            <a:r>
              <a:rPr lang="zh-CN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正在</a:t>
            </a:r>
            <a:r>
              <a:rPr lang="en-US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……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（呢）</a:t>
            </a:r>
            <a:endParaRPr lang="en-US" altLang="zh-CN" sz="2800" b="1" dirty="0" smtClean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</a:endParaRPr>
          </a:p>
          <a:p>
            <a:pPr>
              <a:lnSpc>
                <a:spcPct val="150000"/>
              </a:lnSpc>
              <a:buSzPct val="100000"/>
            </a:pPr>
            <a:endParaRPr lang="en-US" altLang="zh-CN" sz="600" b="1" dirty="0" smtClean="0">
              <a:solidFill>
                <a:srgbClr val="000000"/>
              </a:solidFill>
              <a:latin typeface="华文仿宋"/>
              <a:ea typeface="华文仿宋"/>
              <a:cs typeface="华文仿宋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400" b="1" dirty="0" smtClean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带着花儿</a:t>
            </a:r>
            <a:r>
              <a:rPr lang="zh-CN" altLang="en-US" sz="2400" b="1" dirty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，穿着衬衫，拿着杯子</a:t>
            </a:r>
          </a:p>
        </p:txBody>
      </p:sp>
      <p:sp>
        <p:nvSpPr>
          <p:cNvPr id="9" name="TextBox 10"/>
          <p:cNvSpPr>
            <a:spLocks noChangeArrowheads="1"/>
          </p:cNvSpPr>
          <p:nvPr/>
        </p:nvSpPr>
        <p:spPr bwMode="auto">
          <a:xfrm>
            <a:off x="655638" y="1130300"/>
            <a:ext cx="587048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“着”</a:t>
            </a:r>
            <a:endParaRPr lang="zh-CN" altLang="en-US" sz="3200" b="1" dirty="0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412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3" name="圆角矩形 12"/>
          <p:cNvSpPr>
            <a:spLocks noChangeArrowheads="1"/>
          </p:cNvSpPr>
          <p:nvPr/>
        </p:nvSpPr>
        <p:spPr bwMode="auto">
          <a:xfrm>
            <a:off x="596143" y="2429535"/>
            <a:ext cx="7549031" cy="1284504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endParaRPr lang="en-US" altLang="zh-TW" sz="2400" dirty="0" smtClean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  <p:sp>
        <p:nvSpPr>
          <p:cNvPr id="29704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19" name="矩形 8"/>
          <p:cNvSpPr>
            <a:spLocks noChangeArrowheads="1"/>
          </p:cNvSpPr>
          <p:nvPr/>
        </p:nvSpPr>
        <p:spPr bwMode="auto">
          <a:xfrm>
            <a:off x="735890" y="1657464"/>
            <a:ext cx="7715202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(3)</a:t>
            </a:r>
            <a:r>
              <a:rPr lang="en-US" altLang="zh-TW" sz="2800" b="1" dirty="0">
                <a:latin typeface="华文楷体"/>
                <a:ea typeface="华文楷体"/>
                <a:cs typeface="华文楷体"/>
              </a:rPr>
              <a:t> V.</a:t>
            </a:r>
            <a:r>
              <a:rPr lang="zh-TW" altLang="en-US" sz="2800" b="1" dirty="0">
                <a:latin typeface="华文楷体"/>
                <a:ea typeface="华文楷体"/>
                <a:cs typeface="华文楷体"/>
              </a:rPr>
              <a:t>着</a:t>
            </a:r>
            <a:r>
              <a:rPr lang="en-US" altLang="zh-TW" sz="2800" b="1" dirty="0">
                <a:latin typeface="华文楷体"/>
                <a:ea typeface="华文楷体"/>
                <a:cs typeface="华文楷体"/>
              </a:rPr>
              <a:t>do </a:t>
            </a:r>
            <a:r>
              <a:rPr lang="en-US" altLang="zh-TW" sz="2800" b="1" dirty="0" err="1">
                <a:latin typeface="华文楷体"/>
                <a:ea typeface="华文楷体"/>
                <a:cs typeface="华文楷体"/>
              </a:rPr>
              <a:t>sth</a:t>
            </a:r>
            <a:r>
              <a:rPr lang="en-US" altLang="zh-TW" sz="2800" b="1" dirty="0">
                <a:latin typeface="华文楷体"/>
                <a:ea typeface="华文楷体"/>
                <a:cs typeface="华文楷体"/>
              </a:rPr>
              <a:t>.</a:t>
            </a:r>
            <a:endParaRPr lang="en-US" altLang="zh-TW" sz="2800" b="1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buSzPct val="100000"/>
            </a:pPr>
            <a:endParaRPr lang="en-US" altLang="zh-CN" sz="600" b="1" dirty="0" smtClean="0">
              <a:solidFill>
                <a:srgbClr val="000000"/>
              </a:solidFill>
              <a:latin typeface="华文仿宋"/>
              <a:ea typeface="华文仿宋"/>
              <a:cs typeface="华文仿宋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400" b="1" dirty="0" smtClean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我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仿宋"/>
                <a:ea typeface="华文仿宋"/>
                <a:cs typeface="华文仿宋"/>
              </a:rPr>
              <a:t>骑</a:t>
            </a:r>
            <a:r>
              <a:rPr lang="zh-CN" altLang="en-US" sz="2400" b="1" dirty="0">
                <a:solidFill>
                  <a:srgbClr val="FF0000"/>
                </a:solidFill>
                <a:latin typeface="华文仿宋"/>
                <a:ea typeface="华文仿宋"/>
                <a:cs typeface="华文仿宋"/>
              </a:rPr>
              <a:t>着</a:t>
            </a:r>
            <a:r>
              <a:rPr lang="zh-CN" altLang="en-US" sz="2400" b="1" dirty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自行车回学院。</a:t>
            </a: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400" b="1" dirty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那位司机马上</a:t>
            </a:r>
            <a:r>
              <a:rPr lang="zh-CN" altLang="en-US" sz="2400" b="1" dirty="0">
                <a:solidFill>
                  <a:srgbClr val="FF0000"/>
                </a:solidFill>
                <a:latin typeface="华文仿宋"/>
                <a:ea typeface="华文仿宋"/>
                <a:cs typeface="华文仿宋"/>
              </a:rPr>
              <a:t>开着</a:t>
            </a:r>
            <a:r>
              <a:rPr lang="zh-CN" altLang="en-US" sz="2400" b="1" dirty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车送我们到医院</a:t>
            </a:r>
            <a:r>
              <a:rPr lang="zh-CN" altLang="en-US" sz="2400" b="1" dirty="0" smtClean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。</a:t>
            </a:r>
            <a:endParaRPr lang="zh-CN" altLang="en-US" sz="2400" b="1" dirty="0">
              <a:solidFill>
                <a:srgbClr val="000000"/>
              </a:solidFill>
              <a:latin typeface="华文仿宋"/>
              <a:ea typeface="华文仿宋"/>
              <a:cs typeface="华文仿宋"/>
            </a:endParaRPr>
          </a:p>
        </p:txBody>
      </p:sp>
      <p:sp>
        <p:nvSpPr>
          <p:cNvPr id="9" name="TextBox 10"/>
          <p:cNvSpPr>
            <a:spLocks noChangeArrowheads="1"/>
          </p:cNvSpPr>
          <p:nvPr/>
        </p:nvSpPr>
        <p:spPr bwMode="auto">
          <a:xfrm>
            <a:off x="655638" y="1130300"/>
            <a:ext cx="587048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“着”</a:t>
            </a:r>
            <a:endParaRPr lang="zh-CN" altLang="en-US" sz="3200" b="1" dirty="0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74688" y="3862628"/>
            <a:ext cx="5454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 dirty="0" smtClean="0">
                <a:latin typeface="华文隶书" pitchFamily="2" charset="-122"/>
                <a:ea typeface="华文隶书" pitchFamily="2" charset="-122"/>
              </a:rPr>
              <a:t>说一说</a:t>
            </a:r>
            <a:endParaRPr lang="zh-CN" altLang="en-US" sz="2800" b="1" dirty="0">
              <a:latin typeface="华文隶书" pitchFamily="2" charset="-122"/>
              <a:ea typeface="华文隶书" pitchFamily="2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94" t="13541" r="18258"/>
          <a:stretch/>
        </p:blipFill>
        <p:spPr>
          <a:xfrm rot="16200000">
            <a:off x="3761137" y="2248594"/>
            <a:ext cx="1742572" cy="63845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88863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29704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9" name="TextBox 10"/>
          <p:cNvSpPr>
            <a:spLocks noChangeArrowheads="1"/>
          </p:cNvSpPr>
          <p:nvPr/>
        </p:nvSpPr>
        <p:spPr bwMode="auto">
          <a:xfrm>
            <a:off x="655638" y="1505762"/>
            <a:ext cx="587048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“以为”</a:t>
            </a:r>
            <a:endParaRPr lang="zh-CN" altLang="en-US" sz="3200" b="1" dirty="0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  <p:sp>
        <p:nvSpPr>
          <p:cNvPr id="8" name="矩形 8"/>
          <p:cNvSpPr>
            <a:spLocks noChangeArrowheads="1"/>
          </p:cNvSpPr>
          <p:nvPr/>
        </p:nvSpPr>
        <p:spPr bwMode="auto">
          <a:xfrm>
            <a:off x="1116057" y="3376596"/>
            <a:ext cx="6635632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  <a:sym typeface="Arial" pitchFamily="34" charset="0"/>
              </a:rPr>
              <a:t>宋华刚才</a:t>
            </a:r>
            <a:r>
              <a:rPr lang="zh-CN" altLang="en-US" sz="28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以为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  <a:sym typeface="Arial" pitchFamily="34" charset="0"/>
              </a:rPr>
              <a:t>林娜被汽车撞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  <a:sym typeface="Arial" pitchFamily="34" charset="0"/>
              </a:rPr>
              <a:t>了。</a:t>
            </a:r>
            <a:endParaRPr lang="zh-CN" altLang="en-US" sz="2800" b="1" dirty="0">
              <a:latin typeface="华文楷体" pitchFamily="2" charset="-122"/>
              <a:ea typeface="华文楷体" pitchFamily="2" charset="-122"/>
              <a:sym typeface="Arial" pitchFamily="34" charset="0"/>
            </a:endParaRPr>
          </a:p>
        </p:txBody>
      </p:sp>
      <p:sp>
        <p:nvSpPr>
          <p:cNvPr id="10" name="圆角矩形 12"/>
          <p:cNvSpPr>
            <a:spLocks noChangeArrowheads="1"/>
          </p:cNvSpPr>
          <p:nvPr/>
        </p:nvSpPr>
        <p:spPr bwMode="auto">
          <a:xfrm>
            <a:off x="1150048" y="4292202"/>
            <a:ext cx="5579761" cy="1591297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zh-CN" altLang="en-US" sz="2400" dirty="0" smtClean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我以为他不会来，可是他已经来了。</a:t>
            </a:r>
            <a:endParaRPr lang="en-US" altLang="zh-CN" sz="2400" dirty="0" smtClean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zh-CN" altLang="en-US" sz="2400" dirty="0" smtClean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快下雪了，我还以为今天是好天气。</a:t>
            </a:r>
            <a:endParaRPr lang="zh-CN" altLang="en-US" sz="2400" dirty="0">
              <a:solidFill>
                <a:srgbClr val="000000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2992649" y="1199324"/>
            <a:ext cx="5591142" cy="1997913"/>
          </a:xfrm>
          <a:prstGeom prst="cloudCallout">
            <a:avLst>
              <a:gd name="adj1" fmla="val -44125"/>
              <a:gd name="adj2" fmla="val 61752"/>
            </a:avLst>
          </a:prstGeom>
          <a:solidFill>
            <a:schemeClr val="accent6">
              <a:lumMod val="20000"/>
              <a:lumOff val="80000"/>
            </a:schemeClr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2000" dirty="0" smtClean="0"/>
              <a:t>“</a:t>
            </a:r>
            <a:r>
              <a:rPr lang="zh-CN" altLang="en-US" sz="2000" dirty="0" smtClean="0"/>
              <a:t>以为</a:t>
            </a:r>
            <a:r>
              <a:rPr lang="en-US" altLang="zh-CN" sz="2000" dirty="0" smtClean="0"/>
              <a:t>” is often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used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to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show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that</a:t>
            </a:r>
          </a:p>
          <a:p>
            <a:r>
              <a:rPr lang="en-US" altLang="zh-CN" sz="2000" dirty="0" smtClean="0"/>
              <a:t>one’s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initial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assumption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has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turned</a:t>
            </a:r>
            <a:r>
              <a:rPr lang="zh-CN" altLang="en-US" sz="2000" dirty="0" smtClean="0"/>
              <a:t> </a:t>
            </a:r>
            <a:endParaRPr lang="en-US" altLang="zh-CN" sz="2000" dirty="0" smtClean="0"/>
          </a:p>
          <a:p>
            <a:r>
              <a:rPr lang="en-US" altLang="zh-CN" sz="2000" dirty="0" smtClean="0"/>
              <a:t>out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to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be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different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from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the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fact.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75770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 bldLvl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29704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9" name="TextBox 10"/>
          <p:cNvSpPr>
            <a:spLocks noChangeArrowheads="1"/>
          </p:cNvSpPr>
          <p:nvPr/>
        </p:nvSpPr>
        <p:spPr bwMode="auto">
          <a:xfrm>
            <a:off x="655638" y="1505762"/>
            <a:ext cx="587048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“如果</a:t>
            </a:r>
            <a:r>
              <a:rPr lang="en-US" altLang="zh-CN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……</a:t>
            </a: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就</a:t>
            </a:r>
            <a:r>
              <a:rPr lang="en-US" altLang="zh-CN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……</a:t>
            </a: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”</a:t>
            </a:r>
            <a:endParaRPr lang="zh-CN" altLang="en-US" sz="3200" b="1" dirty="0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  <p:sp>
        <p:nvSpPr>
          <p:cNvPr id="8" name="矩形 8"/>
          <p:cNvSpPr>
            <a:spLocks noChangeArrowheads="1"/>
          </p:cNvSpPr>
          <p:nvPr/>
        </p:nvSpPr>
        <p:spPr bwMode="auto">
          <a:xfrm>
            <a:off x="1159852" y="2529840"/>
            <a:ext cx="6635632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  <a:sym typeface="Arial" pitchFamily="34" charset="0"/>
              </a:rPr>
              <a:t>如果我被汽车撞了，就糟糕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  <a:sym typeface="Arial" pitchFamily="34" charset="0"/>
              </a:rPr>
              <a:t>了。</a:t>
            </a:r>
            <a:endParaRPr lang="zh-CN" altLang="en-US" sz="2800" b="1" dirty="0">
              <a:latin typeface="华文楷体" pitchFamily="2" charset="-122"/>
              <a:ea typeface="华文楷体" pitchFamily="2" charset="-122"/>
              <a:sym typeface="Arial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74688" y="3679825"/>
            <a:ext cx="5454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华文隶书" pitchFamily="2" charset="-122"/>
                <a:ea typeface="华文隶书" pitchFamily="2" charset="-122"/>
              </a:rPr>
              <a:t>说一说</a:t>
            </a:r>
          </a:p>
        </p:txBody>
      </p:sp>
      <p:pic>
        <p:nvPicPr>
          <p:cNvPr id="13" name="图片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3425" y="3335338"/>
            <a:ext cx="1090613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圆角矩形 12"/>
          <p:cNvSpPr>
            <a:spLocks noChangeArrowheads="1"/>
          </p:cNvSpPr>
          <p:nvPr/>
        </p:nvSpPr>
        <p:spPr bwMode="auto">
          <a:xfrm>
            <a:off x="3563938" y="3941763"/>
            <a:ext cx="4278312" cy="2041525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r>
              <a:rPr lang="zh-CN" altLang="en-US" sz="2800" dirty="0" smtClean="0">
                <a:latin typeface="华文仿宋" pitchFamily="2" charset="-122"/>
                <a:ea typeface="华文仿宋" pitchFamily="2" charset="-122"/>
              </a:rPr>
              <a:t>周末的打算。</a:t>
            </a:r>
            <a:endParaRPr lang="en-US" altLang="zh-CN" sz="2800" dirty="0">
              <a:latin typeface="华文仿宋" pitchFamily="2" charset="-122"/>
              <a:ea typeface="华文仿宋" pitchFamily="2" charset="-122"/>
            </a:endParaRPr>
          </a:p>
          <a:p>
            <a:endParaRPr lang="en-US" altLang="zh-CN" sz="2800" dirty="0">
              <a:latin typeface="华文仿宋" pitchFamily="2" charset="-122"/>
              <a:ea typeface="华文仿宋" pitchFamily="2" charset="-122"/>
            </a:endParaRPr>
          </a:p>
          <a:p>
            <a:r>
              <a:rPr lang="zh-CN" altLang="en-US" sz="2800" dirty="0">
                <a:latin typeface="华文仿宋" pitchFamily="2" charset="-122"/>
                <a:ea typeface="华文仿宋" pitchFamily="2" charset="-122"/>
              </a:rPr>
              <a:t>提示词</a:t>
            </a:r>
            <a:r>
              <a:rPr lang="zh-CN" altLang="en-US" sz="2800" dirty="0" smtClean="0">
                <a:latin typeface="华文仿宋" pitchFamily="2" charset="-122"/>
                <a:ea typeface="华文仿宋" pitchFamily="2" charset="-122"/>
              </a:rPr>
              <a:t>：天气    时间</a:t>
            </a:r>
            <a:endParaRPr lang="en-US" altLang="zh-CN" sz="2800" dirty="0">
              <a:latin typeface="华文仿宋" pitchFamily="2" charset="-122"/>
              <a:ea typeface="华文仿宋" pitchFamily="2" charset="-122"/>
            </a:endParaRPr>
          </a:p>
          <a:p>
            <a:r>
              <a:rPr lang="zh-CN" altLang="zh-CN" sz="2800" dirty="0">
                <a:latin typeface="华文仿宋" pitchFamily="2" charset="-122"/>
                <a:ea typeface="华文仿宋" pitchFamily="2" charset="-122"/>
              </a:rPr>
              <a:t> </a:t>
            </a:r>
            <a:r>
              <a:rPr lang="zh-CN" altLang="en-US" sz="2800" dirty="0">
                <a:latin typeface="华文仿宋" pitchFamily="2" charset="-122"/>
                <a:ea typeface="华文仿宋" pitchFamily="2" charset="-122"/>
              </a:rPr>
              <a:t>                </a:t>
            </a:r>
            <a:r>
              <a:rPr lang="zh-CN" altLang="en-US" sz="2800" dirty="0" smtClean="0">
                <a:latin typeface="华文仿宋" pitchFamily="2" charset="-122"/>
                <a:ea typeface="华文仿宋" pitchFamily="2" charset="-122"/>
              </a:rPr>
              <a:t>着        被</a:t>
            </a:r>
            <a:endParaRPr lang="en-US" altLang="zh-CN" sz="2800" dirty="0">
              <a:latin typeface="华文仿宋" pitchFamily="2" charset="-122"/>
              <a:ea typeface="华文仿宋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32972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583216" y="1046164"/>
            <a:ext cx="3050152" cy="2145401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 dirty="0">
              <a:latin typeface="Arial" charset="0"/>
              <a:ea typeface="宋体" charset="0"/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4814991" y="1080947"/>
            <a:ext cx="3523150" cy="13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躺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在床上</a:t>
            </a:r>
            <a:endParaRPr lang="en-US" altLang="zh-CN" sz="2400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躺着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看书</a:t>
            </a:r>
            <a:endParaRPr lang="en-US" altLang="zh-CN" sz="2400" dirty="0" smtClean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躺着看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电视</a:t>
            </a:r>
            <a:endParaRPr lang="en-US" altLang="zh-CN" sz="2400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/>
        </p:nvSpPr>
        <p:spPr bwMode="auto">
          <a:xfrm>
            <a:off x="2146300" y="1118268"/>
            <a:ext cx="2366587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t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ǎnɡ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diànshì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shù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fàn</a:t>
            </a:r>
            <a:r>
              <a:rPr kumimoji="1" lang="en-US" altLang="zh-CN" sz="2800" dirty="0" err="1">
                <a:latin typeface="GB Pinyinok-B"/>
                <a:cs typeface="GB Pinyinok-B"/>
              </a:rPr>
              <a:t>ɡ</a:t>
            </a:r>
            <a:endParaRPr kumimoji="1" lang="en-US" altLang="zh-CN" sz="2800" dirty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zhuōzi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jiéɡu</a:t>
            </a:r>
            <a:r>
              <a:rPr kumimoji="1" lang="en-US" altLang="zh-CN" sz="2800" dirty="0" err="1">
                <a:latin typeface="GB Pinyinok-B"/>
                <a:cs typeface="GB Pinyinok-B"/>
              </a:rPr>
              <a:t>ǒ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ɡuān</a:t>
            </a:r>
            <a:endParaRPr kumimoji="1" lang="en-US" altLang="zh-CN" sz="2800" dirty="0">
              <a:latin typeface="GB Pinyinok-B"/>
              <a:cs typeface="GB Pinyinok-B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36562" y="1233488"/>
            <a:ext cx="3694039" cy="132859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399103" y="2740720"/>
            <a:ext cx="3699860" cy="598041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4450475" y="3769683"/>
            <a:ext cx="3500829" cy="1438474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/>
        </p:nvSpPr>
        <p:spPr bwMode="auto">
          <a:xfrm>
            <a:off x="4682073" y="3885870"/>
            <a:ext cx="3202970" cy="1279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一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束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花儿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送女朋友一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束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花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95300" y="1096944"/>
            <a:ext cx="1359901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躺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电视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束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放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桌子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结果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关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9" grpId="0" animBg="1"/>
      <p:bldP spid="10" grpId="0" animBg="1"/>
      <p:bldP spid="11" grpId="0" bldLvl="0" autoUpdateAnimBg="0"/>
      <p:bldP spid="11" grpId="1" bldLvl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583216" y="1046164"/>
            <a:ext cx="3050152" cy="260668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 dirty="0">
              <a:latin typeface="Arial" charset="0"/>
              <a:ea typeface="宋体" charset="0"/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4814991" y="1080947"/>
            <a:ext cx="3523150" cy="13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放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东西</a:t>
            </a:r>
            <a:endParaRPr lang="en-US" altLang="zh-CN" sz="2400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放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在床上</a:t>
            </a:r>
            <a:endParaRPr lang="en-US" altLang="zh-CN" sz="2400" dirty="0" smtClean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放在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桌子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上</a:t>
            </a:r>
            <a:endParaRPr lang="en-US" altLang="zh-CN" sz="2400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一张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桌子</a:t>
            </a:r>
            <a:endParaRPr lang="en-US" altLang="zh-CN" sz="2400" dirty="0" smtClean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/>
        </p:nvSpPr>
        <p:spPr bwMode="auto">
          <a:xfrm>
            <a:off x="2146300" y="1118268"/>
            <a:ext cx="2366587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t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ǎnɡ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diànshì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shù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fàn</a:t>
            </a:r>
            <a:r>
              <a:rPr kumimoji="1" lang="en-US" altLang="zh-CN" sz="2800" dirty="0" err="1">
                <a:latin typeface="GB Pinyinok-B"/>
                <a:cs typeface="GB Pinyinok-B"/>
              </a:rPr>
              <a:t>ɡ</a:t>
            </a:r>
            <a:endParaRPr kumimoji="1" lang="en-US" altLang="zh-CN" sz="2800" dirty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zhuōzi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jiéɡu</a:t>
            </a:r>
            <a:r>
              <a:rPr kumimoji="1" lang="en-US" altLang="zh-CN" sz="2800" dirty="0" err="1">
                <a:latin typeface="GB Pinyinok-B"/>
                <a:cs typeface="GB Pinyinok-B"/>
              </a:rPr>
              <a:t>ǒ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ɡuān</a:t>
            </a:r>
            <a:endParaRPr kumimoji="1" lang="en-US" altLang="zh-CN" sz="2800" dirty="0">
              <a:latin typeface="GB Pinyinok-B"/>
              <a:cs typeface="GB Pinyinok-B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08021" y="3459439"/>
            <a:ext cx="3694039" cy="132859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27645" y="4909596"/>
            <a:ext cx="3699860" cy="598041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4693078" y="4340440"/>
            <a:ext cx="3500829" cy="1438474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/>
        </p:nvSpPr>
        <p:spPr bwMode="auto">
          <a:xfrm>
            <a:off x="4924676" y="4456627"/>
            <a:ext cx="3202970" cy="1279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检查的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结果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考试的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结果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95300" y="1096944"/>
            <a:ext cx="1359901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躺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电视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束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放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桌子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结果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关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56998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9" grpId="0" animBg="1"/>
      <p:bldP spid="10" grpId="0" animBg="1"/>
      <p:bldP spid="11" grpId="0" bldLvl="0" autoUpdateAnimBg="0"/>
      <p:bldP spid="11" grpId="1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216214" y="1410517"/>
            <a:ext cx="3360295" cy="2049507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4444815" y="1486716"/>
            <a:ext cx="2881313" cy="142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en-US" altLang="zh-CN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V</a:t>
            </a:r>
            <a:r>
              <a:rPr lang="zh-CN" altLang="en-US" sz="2400" dirty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.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着</a:t>
            </a:r>
            <a:endParaRPr lang="en-US" altLang="zh-CN" sz="2400" dirty="0" smtClean="0">
              <a:solidFill>
                <a:srgbClr val="3366FF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说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着</a:t>
            </a:r>
            <a:r>
              <a:rPr lang="zh-CN" altLang="en-US" sz="2400" dirty="0"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  笑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着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开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着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车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带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着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花儿</a:t>
            </a:r>
            <a:endParaRPr lang="en-US" altLang="zh-CN" sz="2400" dirty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zh-CN" sz="24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endParaRPr lang="zh-CN" altLang="en-US" sz="1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302350" y="1292051"/>
            <a:ext cx="3346695" cy="71194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4" name="Rectangle 6"/>
          <p:cNvSpPr>
            <a:spLocks noGrp="1" noChangeArrowheads="1"/>
          </p:cNvSpPr>
          <p:nvPr/>
        </p:nvSpPr>
        <p:spPr bwMode="auto">
          <a:xfrm>
            <a:off x="1815169" y="1167732"/>
            <a:ext cx="23923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zhe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sòn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bèi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zhuàn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shān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dì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ji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ǎnchá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320577" y="2105800"/>
            <a:ext cx="3346695" cy="58748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4103630" y="4151285"/>
            <a:ext cx="4151980" cy="1665222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/>
        </p:nvSpPr>
        <p:spPr bwMode="auto">
          <a:xfrm>
            <a:off x="4332230" y="4227483"/>
            <a:ext cx="3896357" cy="137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送</a:t>
            </a:r>
            <a:r>
              <a:rPr lang="en-US" altLang="zh-CN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sb.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CN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do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sth</a:t>
            </a:r>
            <a:r>
              <a:rPr lang="en-US" altLang="zh-CN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送</a:t>
            </a:r>
            <a:r>
              <a:rPr lang="en-US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她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回家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   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送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我们到医院</a:t>
            </a:r>
            <a:endParaRPr lang="en-US" altLang="zh-CN" sz="2400" dirty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zh-CN" sz="24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endParaRPr lang="zh-CN" altLang="en-US" sz="1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69900" y="1189972"/>
            <a:ext cx="15541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en-US" altLang="en-US" sz="2800" b="1" dirty="0" smtClean="0">
                <a:latin typeface="华文楷体" pitchFamily="2" charset="-122"/>
                <a:ea typeface="华文楷体" pitchFamily="2" charset="-122"/>
              </a:rPr>
              <a:t>着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en-US" altLang="en-US" sz="2800" b="1" dirty="0" smtClean="0">
                <a:latin typeface="华文楷体" pitchFamily="2" charset="-122"/>
                <a:ea typeface="华文楷体" pitchFamily="2" charset="-122"/>
              </a:rPr>
              <a:t>送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en-US" altLang="en-US" sz="2800" b="1" dirty="0" smtClean="0">
                <a:latin typeface="华文楷体" pitchFamily="2" charset="-122"/>
                <a:ea typeface="华文楷体" pitchFamily="2" charset="-122"/>
              </a:rPr>
              <a:t>被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en-US" altLang="en-US" sz="2800" b="1" dirty="0" smtClean="0">
                <a:latin typeface="华文楷体" pitchFamily="2" charset="-122"/>
                <a:ea typeface="华文楷体" pitchFamily="2" charset="-122"/>
              </a:rPr>
              <a:t>撞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en-US" altLang="en-US" sz="2800" b="1" dirty="0" smtClean="0">
                <a:latin typeface="华文楷体" pitchFamily="2" charset="-122"/>
                <a:ea typeface="华文楷体" pitchFamily="2" charset="-122"/>
              </a:rPr>
              <a:t>伤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en-US" altLang="en-US" sz="2800" b="1" dirty="0" smtClean="0">
                <a:latin typeface="华文楷体" pitchFamily="2" charset="-122"/>
                <a:ea typeface="华文楷体" pitchFamily="2" charset="-122"/>
              </a:rPr>
              <a:t>第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en-US" altLang="en-US" sz="2800" b="1" dirty="0" smtClean="0">
                <a:latin typeface="华文楷体" pitchFamily="2" charset="-122"/>
                <a:ea typeface="华文楷体" pitchFamily="2" charset="-122"/>
              </a:rPr>
              <a:t>检查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9" grpId="0" animBg="1"/>
      <p:bldP spid="10" grpId="0" animBg="1"/>
      <p:bldP spid="11" grpId="0" bldLvl="0" autoUpdateAnimBg="0"/>
      <p:bldP spid="11" grpId="1" bldLvl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804085" y="1514699"/>
            <a:ext cx="3050152" cy="1400779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5035860" y="1447858"/>
            <a:ext cx="3523150" cy="2406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弯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着胳膊</a:t>
            </a:r>
            <a:endParaRPr lang="en-US" altLang="zh-CN" sz="2400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弯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着腿    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弯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着身体</a:t>
            </a:r>
            <a:endParaRPr lang="en-US" altLang="zh-CN" sz="2400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/>
        </p:nvSpPr>
        <p:spPr bwMode="auto">
          <a:xfrm>
            <a:off x="2146300" y="1118268"/>
            <a:ext cx="2366587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zh-CN" altLang="en-US" sz="2800" dirty="0" smtClean="0">
                <a:latin typeface="GB Pinyinok-B"/>
                <a:cs typeface="GB Pinyinok-B"/>
              </a:rPr>
              <a:t> 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wān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dǎ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oméi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huài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xiāoxi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xi</a:t>
            </a:r>
            <a:r>
              <a:rPr kumimoji="1" lang="en-US" altLang="zh-CN" sz="2800" dirty="0" err="1">
                <a:latin typeface="GB Pinyinok-B"/>
                <a:cs typeface="GB Pinyinok-B"/>
              </a:rPr>
              <a:t>ǎ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otōu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pàichūsu</a:t>
            </a:r>
            <a:r>
              <a:rPr kumimoji="1" lang="en-US" altLang="zh-CN" sz="2800" dirty="0" err="1">
                <a:latin typeface="GB Pinyinok-B"/>
                <a:cs typeface="GB Pinyinok-B"/>
              </a:rPr>
              <a:t>ǒ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zhuā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49411" y="1215299"/>
            <a:ext cx="3694039" cy="66784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36364" y="2001954"/>
            <a:ext cx="3699860" cy="652066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5033559" y="3693678"/>
            <a:ext cx="2044746" cy="1357519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/>
        </p:nvSpPr>
        <p:spPr bwMode="auto">
          <a:xfrm>
            <a:off x="5351135" y="3849152"/>
            <a:ext cx="1869878" cy="160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真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倒霉</a:t>
            </a:r>
            <a:endParaRPr lang="en-US" altLang="zh-CN" sz="2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倒霉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极了</a:t>
            </a:r>
            <a:endParaRPr lang="en-US" altLang="zh-CN" sz="2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84337" y="1131684"/>
            <a:ext cx="1613468" cy="519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弯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倒霉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坏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消息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小偷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派出所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抓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43564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9" grpId="0" animBg="1"/>
      <p:bldP spid="10" grpId="0" animBg="1"/>
      <p:bldP spid="11" grpId="0" bldLvl="0" autoUpdateAnimBg="0"/>
      <p:bldP spid="11" grpId="1" bldLvl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804084" y="1514699"/>
            <a:ext cx="3615673" cy="259475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5035860" y="1447858"/>
            <a:ext cx="3523150" cy="2406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坏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苹果</a:t>
            </a:r>
            <a:endParaRPr lang="en-US" altLang="zh-CN" sz="2400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电视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坏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了    自行车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坏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了</a:t>
            </a:r>
            <a:endParaRPr lang="en-US" altLang="zh-CN" sz="2400" dirty="0" smtClean="0">
              <a:latin typeface="华文楷体"/>
              <a:ea typeface="华文楷体"/>
              <a:cs typeface="华文楷体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坏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消息</a:t>
            </a:r>
            <a:endParaRPr lang="en-US" altLang="zh-CN" sz="2400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一个好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消息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    没有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消息</a:t>
            </a:r>
            <a:endParaRPr lang="en-US" altLang="zh-CN" sz="2400" dirty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/>
        </p:nvSpPr>
        <p:spPr bwMode="auto">
          <a:xfrm>
            <a:off x="2146300" y="1118268"/>
            <a:ext cx="2366587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zh-CN" altLang="en-US" sz="2800" dirty="0" smtClean="0">
                <a:latin typeface="GB Pinyinok-B"/>
                <a:cs typeface="GB Pinyinok-B"/>
              </a:rPr>
              <a:t> 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wān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dǎ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oméi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huài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xiāoxi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xi</a:t>
            </a:r>
            <a:r>
              <a:rPr kumimoji="1" lang="en-US" altLang="zh-CN" sz="2800" dirty="0" err="1">
                <a:latin typeface="GB Pinyinok-B"/>
                <a:cs typeface="GB Pinyinok-B"/>
              </a:rPr>
              <a:t>ǎ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otōu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pàichūsu</a:t>
            </a:r>
            <a:r>
              <a:rPr kumimoji="1" lang="en-US" altLang="zh-CN" sz="2800" dirty="0" err="1">
                <a:latin typeface="GB Pinyinok-B"/>
                <a:cs typeface="GB Pinyinok-B"/>
              </a:rPr>
              <a:t>ǒ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zhuā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77953" y="2713536"/>
            <a:ext cx="3694039" cy="128176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84337" y="1131684"/>
            <a:ext cx="1613468" cy="519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弯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倒霉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坏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消息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小偷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派出所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抓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68784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804084" y="1514699"/>
            <a:ext cx="3615673" cy="259475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5035860" y="1447858"/>
            <a:ext cx="3523150" cy="2406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小偷</a:t>
            </a:r>
            <a:r>
              <a:rPr lang="en-US" altLang="zh-CN" sz="2400" dirty="0" smtClean="0">
                <a:latin typeface="华文楷体"/>
                <a:ea typeface="华文楷体"/>
                <a:cs typeface="华文楷体"/>
              </a:rPr>
              <a:t>N.</a:t>
            </a: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一个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坏小偷</a:t>
            </a:r>
            <a:endParaRPr lang="en-US" altLang="zh-CN" sz="2400" dirty="0" smtClean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偷</a:t>
            </a:r>
            <a:r>
              <a:rPr lang="en-US" altLang="zh-CN" sz="2400" dirty="0" smtClean="0">
                <a:latin typeface="华文楷体"/>
                <a:ea typeface="华文楷体"/>
                <a:cs typeface="华文楷体"/>
              </a:rPr>
              <a:t>V.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    </a:t>
            </a:r>
            <a:endParaRPr lang="en-US" altLang="zh-CN" sz="2400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偷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东西   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偷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自行车</a:t>
            </a:r>
            <a:endParaRPr lang="en-US" altLang="zh-CN" sz="2400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/>
        </p:nvSpPr>
        <p:spPr bwMode="auto">
          <a:xfrm>
            <a:off x="2146300" y="1118268"/>
            <a:ext cx="2366587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zh-CN" altLang="en-US" sz="2800" dirty="0" smtClean="0">
                <a:latin typeface="GB Pinyinok-B"/>
                <a:cs typeface="GB Pinyinok-B"/>
              </a:rPr>
              <a:t> 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wān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dǎ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oméi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huài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xiāoxi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xi</a:t>
            </a:r>
            <a:r>
              <a:rPr kumimoji="1" lang="en-US" altLang="zh-CN" sz="2800" dirty="0" err="1">
                <a:latin typeface="GB Pinyinok-B"/>
                <a:cs typeface="GB Pinyinok-B"/>
              </a:rPr>
              <a:t>ǎ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otōu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pàichūsu</a:t>
            </a:r>
            <a:r>
              <a:rPr kumimoji="1" lang="en-US" altLang="zh-CN" sz="2800" dirty="0" err="1">
                <a:latin typeface="GB Pinyinok-B"/>
                <a:cs typeface="GB Pinyinok-B"/>
              </a:rPr>
              <a:t>ǒ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zhuā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49412" y="4154697"/>
            <a:ext cx="3694039" cy="625391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84337" y="1131684"/>
            <a:ext cx="1613468" cy="519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弯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倒霉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坏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消息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小偷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派出所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抓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444833" y="5634107"/>
            <a:ext cx="3694039" cy="625391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4693078" y="4340440"/>
            <a:ext cx="3500829" cy="1438474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/>
        </p:nvSpPr>
        <p:spPr bwMode="auto">
          <a:xfrm>
            <a:off x="4924676" y="4456627"/>
            <a:ext cx="3202970" cy="1279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小偷被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抓了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抓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到了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小偷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44161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8" grpId="0" animBg="1"/>
      <p:bldP spid="9" grpId="0" animBg="1"/>
      <p:bldP spid="10" grpId="0" bldLvl="0" autoUpdateAnimBg="0"/>
      <p:bldP spid="10" grpId="1" bldLvl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 txBox="1">
            <a:spLocks noChangeArrowheads="1"/>
          </p:cNvSpPr>
          <p:nvPr/>
        </p:nvSpPr>
        <p:spPr bwMode="auto">
          <a:xfrm>
            <a:off x="495300" y="1082675"/>
            <a:ext cx="1930400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躺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电视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束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放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桌子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结果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关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4579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汉  字</a:t>
            </a:r>
            <a:r>
              <a:rPr lang="en-US" altLang="zh-CN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</a:t>
            </a:r>
            <a:r>
              <a:rPr lang="en-US" altLang="zh-CN" sz="36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Characters</a:t>
            </a:r>
            <a:endParaRPr lang="zh-CN" altLang="en-US" sz="4400" b="1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24580" name="Rectangle 3"/>
          <p:cNvSpPr txBox="1">
            <a:spLocks noChangeArrowheads="1"/>
          </p:cNvSpPr>
          <p:nvPr/>
        </p:nvSpPr>
        <p:spPr bwMode="auto">
          <a:xfrm>
            <a:off x="3438384" y="1074608"/>
            <a:ext cx="1889973" cy="519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弯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倒霉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坏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消息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小偷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派出所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抓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729929" y="1140279"/>
            <a:ext cx="1554162" cy="519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14099" y="1081015"/>
            <a:ext cx="1889973" cy="519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丢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223700" y="1769885"/>
            <a:ext cx="5119272" cy="836371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826951" y="2688423"/>
            <a:ext cx="5313223" cy="790259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903150" y="1945635"/>
            <a:ext cx="7358062" cy="563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啊，陆雨平、大为，快进来。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573075" y="2847269"/>
            <a:ext cx="6691312" cy="53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林娜，你怎么样？好点儿了吗？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158575" y="3551836"/>
            <a:ext cx="8469011" cy="1178323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810530" y="4767762"/>
            <a:ext cx="3993384" cy="760791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876126" y="3737320"/>
            <a:ext cx="7293478" cy="501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好多了。你们这么忙，还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带着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花儿来看我，谢谢你们。这束花儿真漂亮，放在桌子上吧。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1695608" y="4891621"/>
            <a:ext cx="6360523" cy="472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检查的结果怎么样？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26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课</a:t>
            </a:r>
            <a:r>
              <a:rPr lang="en-US" altLang="zh-CN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</a:t>
            </a: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文</a:t>
            </a:r>
            <a:r>
              <a:rPr lang="en-US" altLang="zh-CN" sz="36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 Text</a:t>
            </a:r>
            <a:endParaRPr lang="zh-CN" altLang="en-US" sz="4400" b="1" dirty="0">
              <a:solidFill>
                <a:srgbClr val="000000"/>
              </a:solidFill>
              <a:latin typeface="华文隶书"/>
              <a:ea typeface="华文隶书"/>
              <a:cs typeface="华文隶书"/>
            </a:endParaRPr>
          </a:p>
        </p:txBody>
      </p:sp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204500" y="5573942"/>
            <a:ext cx="8332109" cy="1137478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992605" y="5710495"/>
            <a:ext cx="7293478" cy="501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医生说没有大的问题，他让我躺在床上休息休息。大为，你把电视关了吧。咱们说会儿话。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29" name="AutoShape 4"/>
          <p:cNvSpPr>
            <a:spLocks noChangeArrowheads="1"/>
          </p:cNvSpPr>
          <p:nvPr/>
        </p:nvSpPr>
        <p:spPr bwMode="auto">
          <a:xfrm>
            <a:off x="218975" y="921544"/>
            <a:ext cx="7182356" cy="790192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872371" y="1080389"/>
            <a:ext cx="6691312" cy="53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大为，林娜宿舍的门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开着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，她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躺着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看电视呢。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pic>
        <p:nvPicPr>
          <p:cNvPr id="22" name="图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836" y="1067251"/>
            <a:ext cx="588962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461" y="1837449"/>
            <a:ext cx="614964" cy="614964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4720" y="2804566"/>
            <a:ext cx="545599" cy="545599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485" y="3610366"/>
            <a:ext cx="614964" cy="614964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296" y="5733659"/>
            <a:ext cx="614964" cy="614964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6539" y="4869462"/>
            <a:ext cx="545599" cy="54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874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223700" y="1740687"/>
            <a:ext cx="8418484" cy="1587944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826952" y="3316180"/>
            <a:ext cx="4880978" cy="790259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903150" y="1916437"/>
            <a:ext cx="7358062" cy="563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不疼了。可是胳膊这么弯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着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，写字很不方便。上星期我汉字没有考好，现在又撞伤了胳膊，真倒霉！这两天都是坏消息。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573075" y="3475026"/>
            <a:ext cx="6691312" cy="53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别着急，我有一个好消息。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260762" y="4179594"/>
            <a:ext cx="3082246" cy="784154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810529" y="5045143"/>
            <a:ext cx="7160133" cy="760791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978312" y="4365077"/>
            <a:ext cx="7293478" cy="501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什么好消息？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1695608" y="5169002"/>
            <a:ext cx="6360523" cy="472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上星期六晚上，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我的自行车被小偷偷走了。</a:t>
            </a:r>
            <a:endParaRPr lang="zh-CN" altLang="en-US" sz="2400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26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课</a:t>
            </a:r>
            <a:r>
              <a:rPr lang="en-US" altLang="zh-CN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</a:t>
            </a: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文</a:t>
            </a:r>
            <a:r>
              <a:rPr lang="en-US" altLang="zh-CN" sz="36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 Text</a:t>
            </a:r>
            <a:endParaRPr lang="zh-CN" altLang="en-US" sz="4400" b="1" dirty="0">
              <a:solidFill>
                <a:srgbClr val="000000"/>
              </a:solidFill>
              <a:latin typeface="华文隶书"/>
              <a:ea typeface="华文隶书"/>
              <a:cs typeface="华文隶书"/>
            </a:endParaRPr>
          </a:p>
        </p:txBody>
      </p:sp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219098" y="5851324"/>
            <a:ext cx="8332109" cy="849736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1007203" y="5987876"/>
            <a:ext cx="7293478" cy="501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自行车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被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偷了，这是什么消息？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29" name="AutoShape 4"/>
          <p:cNvSpPr>
            <a:spLocks noChangeArrowheads="1"/>
          </p:cNvSpPr>
          <p:nvPr/>
        </p:nvSpPr>
        <p:spPr bwMode="auto">
          <a:xfrm>
            <a:off x="218975" y="921544"/>
            <a:ext cx="4029126" cy="790192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872371" y="1080389"/>
            <a:ext cx="6691312" cy="53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现在胳膊还疼不疼？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pic>
        <p:nvPicPr>
          <p:cNvPr id="22" name="图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836" y="1067251"/>
            <a:ext cx="588962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461" y="1939642"/>
            <a:ext cx="614964" cy="614964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4720" y="3432323"/>
            <a:ext cx="545599" cy="545599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671" y="4238123"/>
            <a:ext cx="614964" cy="614964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894" y="5981842"/>
            <a:ext cx="614964" cy="614964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6539" y="5146843"/>
            <a:ext cx="545599" cy="54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134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223700" y="2091063"/>
            <a:ext cx="3834623" cy="836371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826951" y="3009601"/>
            <a:ext cx="7815233" cy="1209584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903150" y="2266813"/>
            <a:ext cx="7358062" cy="563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你去派出所做什么？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573075" y="3168447"/>
            <a:ext cx="6691312" cy="53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小偷</a:t>
            </a:r>
            <a:r>
              <a:rPr lang="zh-CN" altLang="en-US" sz="2400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被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抓到了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，我丢的车也找到了，现在在派出所呢。你说，这是不是好消息？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158575" y="4296385"/>
            <a:ext cx="3257423" cy="871751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876126" y="4481869"/>
            <a:ext cx="7293478" cy="501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是个好消息。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26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课</a:t>
            </a:r>
            <a:r>
              <a:rPr lang="en-US" altLang="zh-CN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</a:t>
            </a: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文</a:t>
            </a:r>
            <a:r>
              <a:rPr lang="en-US" altLang="zh-CN" sz="36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 Text</a:t>
            </a:r>
            <a:endParaRPr lang="zh-CN" altLang="en-US" sz="4400" b="1" dirty="0">
              <a:solidFill>
                <a:srgbClr val="000000"/>
              </a:solidFill>
              <a:latin typeface="华文隶书"/>
              <a:ea typeface="华文隶书"/>
              <a:cs typeface="华文隶书"/>
            </a:endParaRPr>
          </a:p>
        </p:txBody>
      </p:sp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204501" y="5340355"/>
            <a:ext cx="3474268" cy="805932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934213" y="5476907"/>
            <a:ext cx="7293478" cy="501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真应该祝贺你！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29" name="AutoShape 4"/>
          <p:cNvSpPr>
            <a:spLocks noChangeArrowheads="1"/>
          </p:cNvSpPr>
          <p:nvPr/>
        </p:nvSpPr>
        <p:spPr bwMode="auto">
          <a:xfrm>
            <a:off x="817492" y="921544"/>
            <a:ext cx="7810093" cy="1122352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1470889" y="1080389"/>
            <a:ext cx="6691312" cy="53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你听着，来你这儿以前，派出所给我打了一个电话，让我去一下。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pic>
        <p:nvPicPr>
          <p:cNvPr id="22" name="图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434" y="5476228"/>
            <a:ext cx="588962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461" y="2158627"/>
            <a:ext cx="614964" cy="614964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4720" y="3227937"/>
            <a:ext cx="545599" cy="545599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485" y="4354915"/>
            <a:ext cx="614964" cy="614964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1941" y="1117452"/>
            <a:ext cx="545599" cy="54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134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30722" name="TextBox 10"/>
          <p:cNvSpPr>
            <a:spLocks noChangeArrowheads="1"/>
          </p:cNvSpPr>
          <p:nvPr/>
        </p:nvSpPr>
        <p:spPr bwMode="auto">
          <a:xfrm>
            <a:off x="655637" y="1130300"/>
            <a:ext cx="732879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“着”</a:t>
            </a:r>
            <a:endParaRPr lang="zh-CN" altLang="en-US" sz="3200" b="1" dirty="0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  <p:sp>
        <p:nvSpPr>
          <p:cNvPr id="30733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14" name="矩形 8"/>
          <p:cNvSpPr>
            <a:spLocks noChangeArrowheads="1"/>
          </p:cNvSpPr>
          <p:nvPr/>
        </p:nvSpPr>
        <p:spPr bwMode="auto">
          <a:xfrm>
            <a:off x="1510210" y="1902077"/>
            <a:ext cx="6635632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  <a:sym typeface="Arial" pitchFamily="34" charset="0"/>
              </a:rPr>
              <a:t>她</a:t>
            </a:r>
            <a:r>
              <a:rPr lang="zh-CN" altLang="en-US" sz="28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躺着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  <a:sym typeface="Arial" pitchFamily="34" charset="0"/>
              </a:rPr>
              <a:t>看电视呢。</a:t>
            </a:r>
          </a:p>
          <a:p>
            <a:pPr marL="342900" indent="-342900">
              <a:buSzPct val="100000"/>
              <a:buFont typeface="Wingdings" pitchFamily="2" charset="2"/>
              <a:buChar char="v"/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  <a:sym typeface="Arial" pitchFamily="34" charset="0"/>
              </a:rPr>
              <a:t>你们这么忙，还</a:t>
            </a:r>
            <a:r>
              <a:rPr lang="zh-CN" altLang="en-US" sz="28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带着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  <a:sym typeface="Arial" pitchFamily="34" charset="0"/>
              </a:rPr>
              <a:t>花来看我。</a:t>
            </a:r>
          </a:p>
        </p:txBody>
      </p:sp>
      <p:sp>
        <p:nvSpPr>
          <p:cNvPr id="8" name="圆角矩形 3"/>
          <p:cNvSpPr>
            <a:spLocks noChangeArrowheads="1"/>
          </p:cNvSpPr>
          <p:nvPr/>
        </p:nvSpPr>
        <p:spPr bwMode="auto">
          <a:xfrm>
            <a:off x="1504775" y="3025715"/>
            <a:ext cx="6465888" cy="6461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ED"/>
              </a:gs>
              <a:gs pos="65001">
                <a:srgbClr val="FFDDCF"/>
              </a:gs>
              <a:gs pos="100000">
                <a:srgbClr val="FFD1BB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endParaRPr lang="zh-CN" altLang="en-US" sz="3200">
              <a:solidFill>
                <a:srgbClr val="0C0C0C"/>
              </a:solidFill>
              <a:latin typeface="Calibri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595263" y="3057465"/>
            <a:ext cx="66230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V.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着（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O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）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do </a:t>
            </a:r>
            <a:r>
              <a:rPr lang="en-US" altLang="zh-TW" sz="2800" b="1" dirty="0" err="1">
                <a:latin typeface="华文楷体" pitchFamily="2" charset="-122"/>
                <a:ea typeface="华文楷体" pitchFamily="2" charset="-122"/>
              </a:rPr>
              <a:t>sth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.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/>
        </p:nvSpPr>
        <p:spPr bwMode="auto">
          <a:xfrm>
            <a:off x="4584362" y="4138243"/>
            <a:ext cx="2801938" cy="2256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 dirty="0" smtClean="0">
                <a:latin typeface="华文仿宋" pitchFamily="2" charset="-122"/>
                <a:ea typeface="华文仿宋" pitchFamily="2" charset="-122"/>
              </a:rPr>
              <a:t>坐着      演奏乐器</a:t>
            </a:r>
            <a:endParaRPr lang="en-US" altLang="zh-CN" sz="2400" dirty="0" smtClean="0">
              <a:latin typeface="华文仿宋" pitchFamily="2" charset="-122"/>
              <a:ea typeface="华文仿宋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 dirty="0" smtClean="0">
                <a:latin typeface="华文仿宋" pitchFamily="2" charset="-122"/>
                <a:ea typeface="华文仿宋" pitchFamily="2" charset="-122"/>
              </a:rPr>
              <a:t>等着      买音乐会票</a:t>
            </a:r>
            <a:endParaRPr lang="en-US" altLang="zh-CN" sz="2400" dirty="0" smtClean="0">
              <a:latin typeface="华文仿宋" pitchFamily="2" charset="-122"/>
              <a:ea typeface="华文仿宋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 dirty="0" smtClean="0">
                <a:latin typeface="华文仿宋" pitchFamily="2" charset="-122"/>
                <a:ea typeface="华文仿宋" pitchFamily="2" charset="-122"/>
              </a:rPr>
              <a:t>笑着       拍照片</a:t>
            </a:r>
            <a:endParaRPr lang="en-US" altLang="zh-CN" sz="2400" dirty="0" smtClean="0">
              <a:latin typeface="华文仿宋" pitchFamily="2" charset="-122"/>
              <a:ea typeface="华文仿宋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 dirty="0" smtClean="0">
                <a:latin typeface="华文仿宋" pitchFamily="2" charset="-122"/>
                <a:ea typeface="华文仿宋" pitchFamily="2" charset="-122"/>
              </a:rPr>
              <a:t>看着书    回答问题</a:t>
            </a:r>
            <a:endParaRPr lang="en-US" altLang="zh-CN" sz="2400" dirty="0" smtClean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4452600" y="3984255"/>
            <a:ext cx="3780832" cy="2409825"/>
          </a:xfrm>
          <a:prstGeom prst="bracketPair">
            <a:avLst>
              <a:gd name="adj" fmla="val 16667"/>
            </a:avLst>
          </a:prstGeom>
          <a:noFill/>
          <a:ln w="25400" cap="flat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pic>
        <p:nvPicPr>
          <p:cNvPr id="12" name="Picture 2" descr="C:\Documents and Settings\lijiang\Local Settings\Temporary Internet Files\Content.IE5\XVK672I4\MC900053865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538" y="4847231"/>
            <a:ext cx="1127125" cy="482600"/>
          </a:xfrm>
          <a:prstGeom prst="rect">
            <a:avLst/>
          </a:prstGeom>
          <a:noFill/>
          <a:ln w="9525">
            <a:noFill/>
            <a:bevel/>
            <a:headEnd/>
            <a:tailEnd/>
          </a:ln>
          <a:effectLst/>
        </p:spPr>
      </p:pic>
      <p:pic>
        <p:nvPicPr>
          <p:cNvPr id="15" name="Picture 3" descr="C:\Documents and Settings\lijiang\Local Settings\Temporary Internet Files\Content.IE5\6K5JAHLV\MC900053868[1]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113" y="4169368"/>
            <a:ext cx="1112837" cy="476250"/>
          </a:xfrm>
          <a:prstGeom prst="rect">
            <a:avLst/>
          </a:prstGeom>
          <a:noFill/>
          <a:ln w="9525">
            <a:noFill/>
            <a:bevel/>
            <a:headEnd/>
            <a:tailEnd/>
          </a:ln>
          <a:effectLst/>
        </p:spPr>
      </p:pic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1073150" y="4069504"/>
            <a:ext cx="26244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400" b="1" dirty="0" smtClean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他们在做什么呢？</a:t>
            </a:r>
            <a:endParaRPr lang="zh-CN" altLang="en-US" sz="2400" b="1" dirty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1063660" y="4762448"/>
            <a:ext cx="29321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400" b="1" dirty="0" smtClean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他们在站着说话呢。</a:t>
            </a:r>
            <a:endParaRPr lang="zh-CN" altLang="en-US" sz="2400" b="1" dirty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  <p:sp>
        <p:nvSpPr>
          <p:cNvPr id="19" name="直接连接符 31"/>
          <p:cNvSpPr>
            <a:spLocks noChangeShapeType="1"/>
          </p:cNvSpPr>
          <p:nvPr/>
        </p:nvSpPr>
        <p:spPr bwMode="auto">
          <a:xfrm>
            <a:off x="852488" y="3847046"/>
            <a:ext cx="7127875" cy="1587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4138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4" name="圆角矩形 13"/>
          <p:cNvSpPr>
            <a:spLocks noChangeArrowheads="1"/>
          </p:cNvSpPr>
          <p:nvPr/>
        </p:nvSpPr>
        <p:spPr bwMode="auto">
          <a:xfrm>
            <a:off x="594280" y="2511892"/>
            <a:ext cx="6354504" cy="1332593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endParaRPr lang="en-US" altLang="zh-TW" sz="2400" dirty="0" smtClean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  <p:sp>
        <p:nvSpPr>
          <p:cNvPr id="13" name="圆角矩形 12"/>
          <p:cNvSpPr>
            <a:spLocks noChangeArrowheads="1"/>
          </p:cNvSpPr>
          <p:nvPr/>
        </p:nvSpPr>
        <p:spPr bwMode="auto">
          <a:xfrm>
            <a:off x="609799" y="4481971"/>
            <a:ext cx="6280592" cy="1401527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endParaRPr lang="en-US" altLang="zh-TW" sz="2400" dirty="0" smtClean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  <p:sp>
        <p:nvSpPr>
          <p:cNvPr id="29704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19" name="矩形 8"/>
          <p:cNvSpPr>
            <a:spLocks noChangeArrowheads="1"/>
          </p:cNvSpPr>
          <p:nvPr/>
        </p:nvSpPr>
        <p:spPr bwMode="auto">
          <a:xfrm>
            <a:off x="735889" y="1774256"/>
            <a:ext cx="7979285" cy="3870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(1</a:t>
            </a: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)</a:t>
            </a:r>
            <a:r>
              <a:rPr lang="en-US" altLang="zh-CN" sz="2800" b="1" dirty="0">
                <a:latin typeface="华文楷体"/>
                <a:ea typeface="华文楷体"/>
                <a:cs typeface="华文楷体"/>
              </a:rPr>
              <a:t> A</a:t>
            </a:r>
            <a:r>
              <a:rPr lang="zh-CN" altLang="en-US" sz="2800" b="1" dirty="0">
                <a:latin typeface="华文楷体"/>
                <a:ea typeface="华文楷体"/>
                <a:cs typeface="华文楷体"/>
              </a:rPr>
              <a:t>被</a:t>
            </a:r>
            <a:r>
              <a:rPr lang="en-US" altLang="zh-CN" sz="2800" b="1" dirty="0">
                <a:latin typeface="华文楷体"/>
                <a:ea typeface="华文楷体"/>
                <a:cs typeface="华文楷体"/>
              </a:rPr>
              <a:t>B+V</a:t>
            </a:r>
            <a:r>
              <a:rPr lang="zh-CN" altLang="en-US" sz="2800" b="1" dirty="0">
                <a:latin typeface="华文楷体"/>
                <a:ea typeface="华文楷体"/>
                <a:cs typeface="华文楷体"/>
              </a:rPr>
              <a:t>坏</a:t>
            </a:r>
            <a:endParaRPr lang="en-US" altLang="zh-CN" sz="800" b="1" dirty="0" smtClean="0">
              <a:solidFill>
                <a:srgbClr val="000000"/>
              </a:solidFill>
              <a:latin typeface="华文仿宋"/>
              <a:ea typeface="华文仿宋"/>
              <a:cs typeface="华文仿宋"/>
            </a:endParaRPr>
          </a:p>
          <a:p>
            <a:pPr>
              <a:lnSpc>
                <a:spcPct val="150000"/>
              </a:lnSpc>
              <a:buSzPct val="100000"/>
            </a:pPr>
            <a:endParaRPr lang="en-US" altLang="zh-CN" sz="700" b="1" dirty="0" smtClean="0">
              <a:solidFill>
                <a:srgbClr val="000000"/>
              </a:solidFill>
              <a:latin typeface="华文仿宋"/>
              <a:ea typeface="华文仿宋"/>
              <a:cs typeface="华文仿宋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400" b="1" dirty="0" smtClean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我的汽车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仿宋"/>
                <a:ea typeface="华文仿宋"/>
                <a:cs typeface="华文仿宋"/>
              </a:rPr>
              <a:t>被撞坏</a:t>
            </a:r>
            <a:r>
              <a:rPr lang="zh-CN" altLang="en-US" sz="2400" b="1" dirty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了。</a:t>
            </a: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400" b="1" dirty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电脑</a:t>
            </a:r>
            <a:r>
              <a:rPr lang="zh-CN" altLang="en-US" sz="2400" b="1" dirty="0">
                <a:solidFill>
                  <a:srgbClr val="FF0000"/>
                </a:solidFill>
                <a:latin typeface="华文仿宋"/>
                <a:ea typeface="华文仿宋"/>
                <a:cs typeface="华文仿宋"/>
              </a:rPr>
              <a:t>被</a:t>
            </a:r>
            <a:r>
              <a:rPr lang="zh-CN" altLang="en-US" sz="2400" b="1" dirty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朋友</a:t>
            </a:r>
            <a:r>
              <a:rPr lang="zh-CN" altLang="en-US" sz="2400" b="1" dirty="0">
                <a:solidFill>
                  <a:srgbClr val="FF0000"/>
                </a:solidFill>
                <a:latin typeface="华文仿宋"/>
                <a:ea typeface="华文仿宋"/>
                <a:cs typeface="华文仿宋"/>
              </a:rPr>
              <a:t>用坏</a:t>
            </a:r>
            <a:r>
              <a:rPr lang="zh-CN" altLang="en-US" sz="2400" b="1" dirty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了。</a:t>
            </a:r>
          </a:p>
          <a:p>
            <a:pPr>
              <a:lnSpc>
                <a:spcPct val="150000"/>
              </a:lnSpc>
              <a:buSzPct val="100000"/>
            </a:pP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(2</a:t>
            </a:r>
            <a:r>
              <a:rPr lang="en-US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) A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被</a:t>
            </a:r>
            <a:r>
              <a:rPr lang="en-US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B+V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走</a:t>
            </a:r>
            <a:endParaRPr lang="en-US" altLang="zh-CN" sz="2800" b="1" dirty="0" smtClean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</a:endParaRPr>
          </a:p>
          <a:p>
            <a:pPr>
              <a:lnSpc>
                <a:spcPct val="150000"/>
              </a:lnSpc>
              <a:buSzPct val="100000"/>
            </a:pPr>
            <a:endParaRPr lang="en-US" altLang="zh-CN" sz="600" b="1" dirty="0" smtClean="0">
              <a:solidFill>
                <a:srgbClr val="000000"/>
              </a:solidFill>
              <a:latin typeface="华文仿宋"/>
              <a:ea typeface="华文仿宋"/>
              <a:cs typeface="华文仿宋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400" b="1" dirty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我的自行车</a:t>
            </a:r>
            <a:r>
              <a:rPr lang="zh-CN" altLang="en-US" sz="2400" b="1" dirty="0">
                <a:solidFill>
                  <a:srgbClr val="FF0000"/>
                </a:solidFill>
                <a:latin typeface="华文仿宋"/>
                <a:ea typeface="华文仿宋"/>
                <a:cs typeface="华文仿宋"/>
              </a:rPr>
              <a:t>被</a:t>
            </a:r>
            <a:r>
              <a:rPr lang="zh-CN" altLang="en-US" sz="2400" b="1" dirty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小偷</a:t>
            </a:r>
            <a:r>
              <a:rPr lang="zh-CN" altLang="en-US" sz="2400" b="1" dirty="0">
                <a:solidFill>
                  <a:srgbClr val="FF0000"/>
                </a:solidFill>
                <a:latin typeface="华文仿宋"/>
                <a:ea typeface="华文仿宋"/>
                <a:cs typeface="华文仿宋"/>
              </a:rPr>
              <a:t>偷走</a:t>
            </a:r>
            <a:r>
              <a:rPr lang="zh-CN" altLang="en-US" sz="2400" b="1" dirty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了。</a:t>
            </a: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400" b="1" dirty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我的作业</a:t>
            </a:r>
            <a:r>
              <a:rPr lang="zh-CN" altLang="en-US" sz="2400" b="1" dirty="0">
                <a:solidFill>
                  <a:srgbClr val="FF0000"/>
                </a:solidFill>
                <a:latin typeface="华文仿宋"/>
                <a:ea typeface="华文仿宋"/>
                <a:cs typeface="华文仿宋"/>
              </a:rPr>
              <a:t>被</a:t>
            </a:r>
            <a:r>
              <a:rPr lang="zh-CN" altLang="en-US" sz="2400" b="1" dirty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别的同学</a:t>
            </a:r>
            <a:r>
              <a:rPr lang="zh-CN" altLang="en-US" sz="2400" b="1" dirty="0">
                <a:solidFill>
                  <a:srgbClr val="FF0000"/>
                </a:solidFill>
                <a:latin typeface="华文仿宋"/>
                <a:ea typeface="华文仿宋"/>
                <a:cs typeface="华文仿宋"/>
              </a:rPr>
              <a:t>拿走</a:t>
            </a:r>
            <a:r>
              <a:rPr lang="zh-CN" altLang="en-US" sz="2400" b="1" dirty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了。</a:t>
            </a:r>
          </a:p>
        </p:txBody>
      </p:sp>
      <p:sp>
        <p:nvSpPr>
          <p:cNvPr id="9" name="TextBox 10"/>
          <p:cNvSpPr>
            <a:spLocks noChangeArrowheads="1"/>
          </p:cNvSpPr>
          <p:nvPr/>
        </p:nvSpPr>
        <p:spPr bwMode="auto">
          <a:xfrm>
            <a:off x="655638" y="1130300"/>
            <a:ext cx="587048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“被”</a:t>
            </a:r>
            <a:endParaRPr lang="zh-CN" altLang="en-US" sz="3200" b="1" dirty="0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547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3" name="圆角矩形 12"/>
          <p:cNvSpPr>
            <a:spLocks noChangeArrowheads="1"/>
          </p:cNvSpPr>
          <p:nvPr/>
        </p:nvSpPr>
        <p:spPr bwMode="auto">
          <a:xfrm>
            <a:off x="596143" y="2429535"/>
            <a:ext cx="7549031" cy="1284504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endParaRPr lang="en-US" altLang="zh-TW" sz="2400" dirty="0" smtClean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  <p:sp>
        <p:nvSpPr>
          <p:cNvPr id="29704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19" name="矩形 8"/>
          <p:cNvSpPr>
            <a:spLocks noChangeArrowheads="1"/>
          </p:cNvSpPr>
          <p:nvPr/>
        </p:nvSpPr>
        <p:spPr bwMode="auto">
          <a:xfrm>
            <a:off x="735890" y="1657464"/>
            <a:ext cx="7715202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(3)</a:t>
            </a:r>
            <a:r>
              <a:rPr lang="en-US" altLang="zh-TW" sz="2800" b="1" dirty="0">
                <a:latin typeface="华文楷体"/>
                <a:ea typeface="华文楷体"/>
                <a:cs typeface="华文楷体"/>
              </a:rPr>
              <a:t> A</a:t>
            </a:r>
            <a:r>
              <a:rPr lang="zh-TW" altLang="en-US" sz="2800" b="1" dirty="0">
                <a:latin typeface="华文楷体"/>
                <a:ea typeface="华文楷体"/>
                <a:cs typeface="华文楷体"/>
              </a:rPr>
              <a:t>被</a:t>
            </a:r>
            <a:r>
              <a:rPr lang="en-US" altLang="zh-TW" sz="2800" b="1" dirty="0">
                <a:latin typeface="华文楷体"/>
                <a:ea typeface="华文楷体"/>
                <a:cs typeface="华文楷体"/>
              </a:rPr>
              <a:t>B+V</a:t>
            </a:r>
            <a:r>
              <a:rPr lang="zh-TW" altLang="en-US" sz="2800" b="1" dirty="0">
                <a:latin typeface="华文楷体"/>
                <a:ea typeface="华文楷体"/>
                <a:cs typeface="华文楷体"/>
              </a:rPr>
              <a:t>到</a:t>
            </a:r>
            <a:endParaRPr lang="en-US" altLang="zh-CN" sz="600" b="1" dirty="0" smtClean="0">
              <a:solidFill>
                <a:srgbClr val="000000"/>
              </a:solidFill>
              <a:latin typeface="华文仿宋"/>
              <a:ea typeface="华文仿宋"/>
              <a:cs typeface="华文仿宋"/>
            </a:endParaRPr>
          </a:p>
          <a:p>
            <a:pPr>
              <a:lnSpc>
                <a:spcPct val="150000"/>
              </a:lnSpc>
              <a:buSzPct val="100000"/>
            </a:pPr>
            <a:endParaRPr lang="en-US" altLang="zh-CN" sz="800" b="1" dirty="0" smtClean="0">
              <a:solidFill>
                <a:srgbClr val="000000"/>
              </a:solidFill>
              <a:latin typeface="华文仿宋"/>
              <a:ea typeface="华文仿宋"/>
              <a:cs typeface="华文仿宋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400" b="1" dirty="0" smtClean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小偷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仿宋"/>
                <a:ea typeface="华文仿宋"/>
                <a:cs typeface="华文仿宋"/>
              </a:rPr>
              <a:t>被抓</a:t>
            </a:r>
            <a:r>
              <a:rPr lang="zh-CN" altLang="en-US" sz="2400" b="1" dirty="0">
                <a:solidFill>
                  <a:srgbClr val="FF0000"/>
                </a:solidFill>
                <a:latin typeface="华文仿宋"/>
                <a:ea typeface="华文仿宋"/>
                <a:cs typeface="华文仿宋"/>
              </a:rPr>
              <a:t>到</a:t>
            </a:r>
            <a:r>
              <a:rPr lang="zh-CN" altLang="en-US" sz="2400" b="1" dirty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了。</a:t>
            </a: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400" b="1" dirty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他做坏事儿的时候，</a:t>
            </a:r>
            <a:r>
              <a:rPr lang="zh-CN" altLang="en-US" sz="2400" b="1" dirty="0">
                <a:solidFill>
                  <a:srgbClr val="FF0000"/>
                </a:solidFill>
                <a:latin typeface="华文仿宋"/>
                <a:ea typeface="华文仿宋"/>
                <a:cs typeface="华文仿宋"/>
              </a:rPr>
              <a:t>被</a:t>
            </a:r>
            <a:r>
              <a:rPr lang="zh-CN" altLang="en-US" sz="2400" b="1" dirty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别人</a:t>
            </a:r>
            <a:r>
              <a:rPr lang="zh-CN" altLang="en-US" sz="2400" b="1" dirty="0">
                <a:solidFill>
                  <a:srgbClr val="FF0000"/>
                </a:solidFill>
                <a:latin typeface="华文仿宋"/>
                <a:ea typeface="华文仿宋"/>
                <a:cs typeface="华文仿宋"/>
              </a:rPr>
              <a:t>看到</a:t>
            </a:r>
            <a:r>
              <a:rPr lang="zh-CN" altLang="en-US" sz="2400" b="1" dirty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了。</a:t>
            </a:r>
          </a:p>
        </p:txBody>
      </p:sp>
      <p:sp>
        <p:nvSpPr>
          <p:cNvPr id="9" name="TextBox 10"/>
          <p:cNvSpPr>
            <a:spLocks noChangeArrowheads="1"/>
          </p:cNvSpPr>
          <p:nvPr/>
        </p:nvSpPr>
        <p:spPr bwMode="auto">
          <a:xfrm>
            <a:off x="655638" y="1130300"/>
            <a:ext cx="587048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“被”</a:t>
            </a:r>
            <a:endParaRPr lang="zh-CN" altLang="en-US" sz="3200" b="1" dirty="0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74688" y="3862628"/>
            <a:ext cx="5454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 dirty="0" smtClean="0">
                <a:latin typeface="华文隶书" pitchFamily="2" charset="-122"/>
                <a:ea typeface="华文隶书" pitchFamily="2" charset="-122"/>
              </a:rPr>
              <a:t>说一说</a:t>
            </a:r>
            <a:endParaRPr lang="zh-CN" altLang="en-US" sz="2800" b="1" dirty="0">
              <a:latin typeface="华文隶书" pitchFamily="2" charset="-122"/>
              <a:ea typeface="华文隶书" pitchFamily="2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71" t="16184" r="52310" b="3676"/>
          <a:stretch/>
        </p:blipFill>
        <p:spPr>
          <a:xfrm rot="16200000">
            <a:off x="3793865" y="2352306"/>
            <a:ext cx="1854107" cy="605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097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3763667" y="3483611"/>
            <a:ext cx="3360295" cy="2049507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3992268" y="3559810"/>
            <a:ext cx="2881313" cy="142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被</a:t>
            </a:r>
            <a:r>
              <a:rPr lang="en-US" altLang="zh-CN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+V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.</a:t>
            </a:r>
            <a:endParaRPr lang="en-US" altLang="zh-CN" sz="2400" dirty="0" smtClean="0">
              <a:solidFill>
                <a:srgbClr val="3366FF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被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问  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被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踢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被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访问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 被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罚款</a:t>
            </a:r>
            <a:endParaRPr lang="en-US" altLang="zh-CN" sz="2400" dirty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zh-CN" sz="24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endParaRPr lang="zh-CN" altLang="en-US" sz="1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360743" y="2649781"/>
            <a:ext cx="3346695" cy="71194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4" name="Rectangle 6"/>
          <p:cNvSpPr>
            <a:spLocks noGrp="1" noChangeArrowheads="1"/>
          </p:cNvSpPr>
          <p:nvPr/>
        </p:nvSpPr>
        <p:spPr bwMode="auto">
          <a:xfrm>
            <a:off x="1815169" y="1167732"/>
            <a:ext cx="23923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zhe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sòn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bèi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zhuàn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shān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zhòn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dì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69900" y="1189972"/>
            <a:ext cx="15541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en-US" altLang="en-US" sz="2800" b="1" dirty="0" smtClean="0">
                <a:latin typeface="华文楷体" pitchFamily="2" charset="-122"/>
                <a:ea typeface="华文楷体" pitchFamily="2" charset="-122"/>
              </a:rPr>
              <a:t>着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en-US" altLang="en-US" sz="2800" b="1" dirty="0" smtClean="0">
                <a:latin typeface="华文楷体" pitchFamily="2" charset="-122"/>
                <a:ea typeface="华文楷体" pitchFamily="2" charset="-122"/>
              </a:rPr>
              <a:t>送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en-US" altLang="en-US" sz="2800" b="1" dirty="0" smtClean="0">
                <a:latin typeface="华文楷体" pitchFamily="2" charset="-122"/>
                <a:ea typeface="华文楷体" pitchFamily="2" charset="-122"/>
              </a:rPr>
              <a:t>被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en-US" altLang="en-US" sz="2800" b="1" dirty="0" smtClean="0">
                <a:latin typeface="华文楷体" pitchFamily="2" charset="-122"/>
                <a:ea typeface="华文楷体" pitchFamily="2" charset="-122"/>
              </a:rPr>
              <a:t>撞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en-US" altLang="en-US" sz="2800" b="1" dirty="0" smtClean="0">
                <a:latin typeface="华文楷体" pitchFamily="2" charset="-122"/>
                <a:ea typeface="华文楷体" pitchFamily="2" charset="-122"/>
              </a:rPr>
              <a:t>伤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en-US" altLang="en-US" sz="2800" b="1" dirty="0" smtClean="0">
                <a:latin typeface="华文楷体" pitchFamily="2" charset="-122"/>
                <a:ea typeface="华文楷体" pitchFamily="2" charset="-122"/>
              </a:rPr>
              <a:t>重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en-US" altLang="en-US" sz="2800" b="1" dirty="0" smtClean="0">
                <a:latin typeface="华文楷体" pitchFamily="2" charset="-122"/>
                <a:ea typeface="华文楷体" pitchFamily="2" charset="-122"/>
              </a:rPr>
              <a:t>第</a:t>
            </a:r>
          </a:p>
        </p:txBody>
      </p:sp>
    </p:spTree>
    <p:extLst>
      <p:ext uri="{BB962C8B-B14F-4D97-AF65-F5344CB8AC3E}">
        <p14:creationId xmlns:p14="http://schemas.microsoft.com/office/powerpoint/2010/main" val="1519391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3095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3257550" y="1276350"/>
            <a:ext cx="1490663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6000" b="1">
                <a:latin typeface="华文隶书" pitchFamily="2" charset="-122"/>
                <a:ea typeface="华文隶书" pitchFamily="2" charset="-122"/>
              </a:rPr>
              <a:t>谢</a:t>
            </a:r>
            <a:endParaRPr lang="en-US" altLang="zh-CN" sz="6000" b="1">
              <a:latin typeface="华文隶书" pitchFamily="2" charset="-122"/>
              <a:ea typeface="华文隶书" pitchFamily="2" charset="-122"/>
            </a:endParaRPr>
          </a:p>
          <a:p>
            <a:pPr algn="ctr"/>
            <a:r>
              <a:rPr lang="zh-CN" altLang="en-US" sz="6000" b="1">
                <a:latin typeface="华文隶书" pitchFamily="2" charset="-122"/>
                <a:ea typeface="华文隶书" pitchFamily="2" charset="-122"/>
              </a:rPr>
              <a:t>谢</a:t>
            </a:r>
            <a:endParaRPr lang="en-US" altLang="zh-CN" sz="6000" b="1">
              <a:latin typeface="华文隶书" pitchFamily="2" charset="-122"/>
              <a:ea typeface="华文隶书" pitchFamily="2" charset="-122"/>
            </a:endParaRPr>
          </a:p>
          <a:p>
            <a:pPr algn="ctr"/>
            <a:r>
              <a:rPr lang="zh-CN" altLang="en-US" sz="6000" b="1">
                <a:latin typeface="华文隶书" pitchFamily="2" charset="-122"/>
                <a:ea typeface="华文隶书" pitchFamily="2" charset="-122"/>
              </a:rPr>
              <a:t>！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/>
        </p:nvSpPr>
        <p:spPr bwMode="auto">
          <a:xfrm>
            <a:off x="1815169" y="1167732"/>
            <a:ext cx="23923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zhe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sòn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bèi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zhuàn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shān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zhòn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dì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364372" y="3492730"/>
            <a:ext cx="3346695" cy="2113384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4147426" y="1698611"/>
            <a:ext cx="4151980" cy="338193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/>
        </p:nvSpPr>
        <p:spPr bwMode="auto">
          <a:xfrm>
            <a:off x="4376026" y="1628818"/>
            <a:ext cx="3896357" cy="3597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撞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车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   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撞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人</a:t>
            </a:r>
            <a:endParaRPr lang="en-US" altLang="zh-CN" sz="2400" dirty="0" smtClean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被车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撞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撞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伤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人</a:t>
            </a:r>
            <a:r>
              <a:rPr lang="zh-CN" altLang="zh-CN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    被撞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伤</a:t>
            </a:r>
            <a:endParaRPr lang="en-US" altLang="zh-CN" sz="2400" dirty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重</a:t>
            </a:r>
            <a:r>
              <a:rPr lang="zh-CN" altLang="zh-CN" sz="2400" b="1" dirty="0">
                <a:latin typeface="华文楷体" pitchFamily="2" charset="-122"/>
                <a:ea typeface="华文楷体" pitchFamily="2" charset="-122"/>
              </a:rPr>
              <a:t>←</a:t>
            </a:r>
            <a:r>
              <a:rPr lang="zh-CN" altLang="zh-CN" sz="2400" b="1" dirty="0" smtClean="0">
                <a:latin typeface="华文楷体" pitchFamily="2" charset="-122"/>
                <a:ea typeface="华文楷体" pitchFamily="2" charset="-122"/>
              </a:rPr>
              <a:t>→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轻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    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伤得很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重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    伤得不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重</a:t>
            </a:r>
            <a:endParaRPr lang="en-US" altLang="zh-CN" sz="2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zh-CN" sz="24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endParaRPr lang="zh-CN" altLang="en-US" sz="1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69900" y="1189972"/>
            <a:ext cx="15541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en-US" altLang="en-US" sz="2800" b="1" dirty="0" smtClean="0">
                <a:latin typeface="华文楷体" pitchFamily="2" charset="-122"/>
                <a:ea typeface="华文楷体" pitchFamily="2" charset="-122"/>
              </a:rPr>
              <a:t>着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en-US" altLang="en-US" sz="2800" b="1" dirty="0" smtClean="0">
                <a:latin typeface="华文楷体" pitchFamily="2" charset="-122"/>
                <a:ea typeface="华文楷体" pitchFamily="2" charset="-122"/>
              </a:rPr>
              <a:t>送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en-US" altLang="en-US" sz="2800" b="1" dirty="0" smtClean="0">
                <a:latin typeface="华文楷体" pitchFamily="2" charset="-122"/>
                <a:ea typeface="华文楷体" pitchFamily="2" charset="-122"/>
              </a:rPr>
              <a:t>被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en-US" altLang="en-US" sz="2800" b="1" dirty="0" smtClean="0">
                <a:latin typeface="华文楷体" pitchFamily="2" charset="-122"/>
                <a:ea typeface="华文楷体" pitchFamily="2" charset="-122"/>
              </a:rPr>
              <a:t>撞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en-US" altLang="en-US" sz="2800" b="1" dirty="0" smtClean="0">
                <a:latin typeface="华文楷体" pitchFamily="2" charset="-122"/>
                <a:ea typeface="华文楷体" pitchFamily="2" charset="-122"/>
              </a:rPr>
              <a:t>伤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en-US" altLang="en-US" sz="2800" b="1" dirty="0" smtClean="0">
                <a:latin typeface="华文楷体" pitchFamily="2" charset="-122"/>
                <a:ea typeface="华文楷体" pitchFamily="2" charset="-122"/>
              </a:rPr>
              <a:t>重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en-US" altLang="en-US" sz="2800" b="1" dirty="0" smtClean="0">
                <a:latin typeface="华文楷体" pitchFamily="2" charset="-122"/>
                <a:ea typeface="华文楷体" pitchFamily="2" charset="-122"/>
              </a:rPr>
              <a:t>第</a:t>
            </a:r>
          </a:p>
        </p:txBody>
      </p:sp>
    </p:spTree>
    <p:extLst>
      <p:ext uri="{BB962C8B-B14F-4D97-AF65-F5344CB8AC3E}">
        <p14:creationId xmlns:p14="http://schemas.microsoft.com/office/powerpoint/2010/main" val="350562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bldLvl="0" autoUpdateAnimBg="0"/>
      <p:bldP spid="11" grpId="1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690535" y="879829"/>
            <a:ext cx="2341998" cy="226072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4978400" y="984250"/>
            <a:ext cx="2724717" cy="2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检查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身体</a:t>
            </a:r>
            <a:endParaRPr lang="en-US" altLang="zh-CN" sz="2400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检查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电脑</a:t>
            </a:r>
            <a:endParaRPr lang="en-US" altLang="zh-CN" sz="2400" dirty="0" smtClean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检查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汽车</a:t>
            </a:r>
            <a:endParaRPr lang="en-US" altLang="zh-CN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562752" y="1377016"/>
            <a:ext cx="3501248" cy="6350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5" name="Rectangle 6"/>
          <p:cNvSpPr>
            <a:spLocks noGrp="1" noChangeArrowheads="1"/>
          </p:cNvSpPr>
          <p:nvPr/>
        </p:nvSpPr>
        <p:spPr bwMode="auto">
          <a:xfrm>
            <a:off x="2384928" y="1207836"/>
            <a:ext cx="23923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ji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ǎnchá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wán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m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ǎshànɡ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ɡēbo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tu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ǐ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qí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zìxín</a:t>
            </a:r>
            <a:r>
              <a:rPr kumimoji="1" lang="en-US" altLang="zh-CN" sz="2800" dirty="0" err="1">
                <a:latin typeface="GB Pinyinok-B"/>
                <a:cs typeface="GB Pinyinok-B"/>
              </a:rPr>
              <a:t>ɡ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chē</a:t>
            </a:r>
            <a:endParaRPr kumimoji="1" lang="en-US" altLang="zh-CN" sz="2800" dirty="0">
              <a:latin typeface="GB Pinyinok-B"/>
              <a:ea typeface="GB Pinyinok-B" pitchFamily="2" charset="-122"/>
              <a:cs typeface="GB Pinyinok-B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560417" y="2179122"/>
            <a:ext cx="3501248" cy="6350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4866177" y="3681996"/>
            <a:ext cx="3107380" cy="2170994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/>
        </p:nvSpPr>
        <p:spPr bwMode="auto">
          <a:xfrm>
            <a:off x="5154042" y="3786417"/>
            <a:ext cx="2724717" cy="1883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en-US" altLang="zh-CN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V.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完</a:t>
            </a:r>
            <a:endParaRPr lang="en-US" altLang="zh-CN" sz="2400" dirty="0" smtClean="0">
              <a:solidFill>
                <a:srgbClr val="3366FF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吃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完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饭    考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完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试</a:t>
            </a:r>
            <a:endParaRPr lang="en-US" altLang="zh-CN" sz="2400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看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完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电影</a:t>
            </a:r>
            <a:endParaRPr lang="en-US" altLang="zh-CN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84379" y="1216889"/>
            <a:ext cx="1750695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en-US" altLang="en-US" sz="2800" b="1" dirty="0">
                <a:latin typeface="华文楷体" pitchFamily="2" charset="-122"/>
                <a:ea typeface="华文楷体" pitchFamily="2" charset="-122"/>
              </a:rPr>
              <a:t>检查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>
                <a:latin typeface="华文楷体" pitchFamily="2" charset="-122"/>
                <a:ea typeface="华文楷体" pitchFamily="2" charset="-122"/>
              </a:rPr>
              <a:t>完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>
                <a:latin typeface="华文楷体" pitchFamily="2" charset="-122"/>
                <a:ea typeface="华文楷体" pitchFamily="2" charset="-122"/>
              </a:rPr>
              <a:t>马上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>
                <a:latin typeface="华文楷体" pitchFamily="2" charset="-122"/>
                <a:ea typeface="华文楷体" pitchFamily="2" charset="-122"/>
              </a:rPr>
              <a:t>胳膊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>
                <a:latin typeface="华文楷体" pitchFamily="2" charset="-122"/>
                <a:ea typeface="华文楷体" pitchFamily="2" charset="-122"/>
              </a:rPr>
              <a:t>腿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>
                <a:latin typeface="华文楷体" pitchFamily="2" charset="-122"/>
                <a:ea typeface="华文楷体" pitchFamily="2" charset="-122"/>
              </a:rPr>
              <a:t>骑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>
                <a:latin typeface="华文楷体" pitchFamily="2" charset="-122"/>
                <a:ea typeface="华文楷体" pitchFamily="2" charset="-122"/>
              </a:rPr>
              <a:t>自行车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727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9" grpId="0" animBg="1"/>
      <p:bldP spid="10" grpId="0" animBg="1"/>
      <p:bldP spid="12" grpId="0" bldLvl="0" autoUpdateAnimBg="0"/>
      <p:bldP spid="12" grpId="1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690535" y="879829"/>
            <a:ext cx="3075752" cy="226072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4978400" y="984250"/>
            <a:ext cx="2724717" cy="2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马上</a:t>
            </a:r>
            <a:r>
              <a:rPr lang="en-US" altLang="zh-CN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do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 </a:t>
            </a:r>
            <a:r>
              <a:rPr lang="en-US" altLang="zh-CN" sz="2400" dirty="0" err="1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sth</a:t>
            </a:r>
            <a:r>
              <a:rPr lang="en-US" altLang="zh-CN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.</a:t>
            </a: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马上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出发</a:t>
            </a:r>
            <a:endParaRPr lang="en-US" altLang="zh-CN" sz="2400" dirty="0" smtClean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马上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就去</a:t>
            </a:r>
            <a:endParaRPr lang="en-US" altLang="zh-CN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591949" y="2778545"/>
            <a:ext cx="3501248" cy="6350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5" name="Rectangle 6"/>
          <p:cNvSpPr>
            <a:spLocks noGrp="1" noChangeArrowheads="1"/>
          </p:cNvSpPr>
          <p:nvPr/>
        </p:nvSpPr>
        <p:spPr bwMode="auto">
          <a:xfrm>
            <a:off x="2384928" y="1207836"/>
            <a:ext cx="23923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ji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ǎnchá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wán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m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ǎshànɡ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ɡēbo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tu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ǐ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qí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zìxín</a:t>
            </a:r>
            <a:r>
              <a:rPr kumimoji="1" lang="en-US" altLang="zh-CN" sz="2800" dirty="0" err="1">
                <a:latin typeface="GB Pinyinok-B"/>
                <a:cs typeface="GB Pinyinok-B"/>
              </a:rPr>
              <a:t>ɡ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chē</a:t>
            </a:r>
            <a:endParaRPr kumimoji="1" lang="en-US" altLang="zh-CN" sz="2800" dirty="0">
              <a:latin typeface="GB Pinyinok-B"/>
              <a:ea typeface="GB Pinyinok-B" pitchFamily="2" charset="-122"/>
              <a:cs typeface="GB Pinyinok-B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589613" y="4996778"/>
            <a:ext cx="3501248" cy="1397696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4866177" y="3681996"/>
            <a:ext cx="3107380" cy="2170994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/>
        </p:nvSpPr>
        <p:spPr bwMode="auto">
          <a:xfrm>
            <a:off x="5154042" y="3786417"/>
            <a:ext cx="2724717" cy="1883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骑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马</a:t>
            </a:r>
            <a:endParaRPr lang="en-US" altLang="zh-CN" sz="2400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骑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自行车    </a:t>
            </a:r>
            <a:endParaRPr lang="en-US" altLang="zh-CN" sz="2400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一辆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自行车</a:t>
            </a:r>
            <a:endParaRPr lang="en-US" altLang="zh-CN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84379" y="1216889"/>
            <a:ext cx="1750695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en-US" altLang="en-US" sz="2800" b="1" dirty="0">
                <a:latin typeface="华文楷体" pitchFamily="2" charset="-122"/>
                <a:ea typeface="华文楷体" pitchFamily="2" charset="-122"/>
              </a:rPr>
              <a:t>检查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>
                <a:latin typeface="华文楷体" pitchFamily="2" charset="-122"/>
                <a:ea typeface="华文楷体" pitchFamily="2" charset="-122"/>
              </a:rPr>
              <a:t>完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>
                <a:latin typeface="华文楷体" pitchFamily="2" charset="-122"/>
                <a:ea typeface="华文楷体" pitchFamily="2" charset="-122"/>
              </a:rPr>
              <a:t>马上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>
                <a:latin typeface="华文楷体" pitchFamily="2" charset="-122"/>
                <a:ea typeface="华文楷体" pitchFamily="2" charset="-122"/>
              </a:rPr>
              <a:t>胳膊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>
                <a:latin typeface="华文楷体" pitchFamily="2" charset="-122"/>
                <a:ea typeface="华文楷体" pitchFamily="2" charset="-122"/>
              </a:rPr>
              <a:t>腿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>
                <a:latin typeface="华文楷体" pitchFamily="2" charset="-122"/>
                <a:ea typeface="华文楷体" pitchFamily="2" charset="-122"/>
              </a:rPr>
              <a:t>骑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>
                <a:latin typeface="华文楷体" pitchFamily="2" charset="-122"/>
                <a:ea typeface="华文楷体" pitchFamily="2" charset="-122"/>
              </a:rPr>
              <a:t>自行车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64993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9" grpId="0" animBg="1"/>
      <p:bldP spid="10" grpId="0" animBg="1"/>
      <p:bldP spid="12" grpId="0" bldLvl="0" autoUpdateAnimBg="0"/>
      <p:bldP spid="12" grpId="1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466971" y="1279566"/>
            <a:ext cx="2562925" cy="146193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4695571" y="1355765"/>
            <a:ext cx="2881313" cy="1512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笑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着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笑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着说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zh-CN" sz="24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endParaRPr lang="zh-CN" altLang="en-US" sz="1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36562" y="1192069"/>
            <a:ext cx="3643951" cy="74115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4" name="Rectangle 6"/>
          <p:cNvSpPr>
            <a:spLocks noGrp="1" noChangeArrowheads="1"/>
          </p:cNvSpPr>
          <p:nvPr/>
        </p:nvSpPr>
        <p:spPr bwMode="auto">
          <a:xfrm>
            <a:off x="2386804" y="1126314"/>
            <a:ext cx="2488176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xi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ào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zhùyì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tín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yīyàofèi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y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ǐwéi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rúgu</a:t>
            </a:r>
            <a:r>
              <a:rPr kumimoji="1" lang="en-US" altLang="zh-CN" sz="2800" dirty="0" err="1">
                <a:latin typeface="GB Pinyinok-B"/>
                <a:cs typeface="GB Pinyinok-B"/>
              </a:rPr>
              <a:t>ǒ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52412" y="2040874"/>
            <a:ext cx="3643951" cy="64538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4510127" y="3425531"/>
            <a:ext cx="3431339" cy="223509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/>
        </p:nvSpPr>
        <p:spPr bwMode="auto">
          <a:xfrm>
            <a:off x="4738727" y="3501730"/>
            <a:ext cx="2881313" cy="1512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没有</a:t>
            </a:r>
            <a:r>
              <a:rPr lang="zh-CN" altLang="en-US" sz="24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注意</a:t>
            </a:r>
            <a:endParaRPr lang="zh-CN" altLang="en-US" sz="1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注意</a:t>
            </a:r>
            <a:r>
              <a:rPr lang="en-US" altLang="zh-CN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do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sth</a:t>
            </a:r>
            <a:r>
              <a:rPr lang="en-US" altLang="zh-CN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.</a:t>
            </a: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注意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听</a:t>
            </a:r>
            <a:r>
              <a:rPr lang="zh-CN" altLang="zh-CN" sz="2400" dirty="0"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   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注意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看</a:t>
            </a:r>
            <a:endParaRPr lang="en-US" altLang="zh-CN" sz="2400" dirty="0" smtClean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99999" y="1166621"/>
            <a:ext cx="1691932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笑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注意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停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医药费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以为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如果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74356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9" grpId="0" animBg="1"/>
      <p:bldP spid="10" grpId="0" animBg="1"/>
      <p:bldP spid="12" grpId="0" bldLvl="0" autoUpdateAnimBg="0"/>
      <p:bldP spid="12" grpId="1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466971" y="1279566"/>
            <a:ext cx="2562925" cy="2049064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4695571" y="1355765"/>
            <a:ext cx="2881313" cy="1512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停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车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停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在路旁边</a:t>
            </a:r>
            <a:endParaRPr lang="en-US" altLang="zh-CN" sz="2400" dirty="0" smtClean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停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在楼下</a:t>
            </a:r>
            <a:endParaRPr lang="en-US" altLang="zh-CN" sz="2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zh-CN" sz="24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endParaRPr lang="zh-CN" altLang="en-US" sz="1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65758" y="2695793"/>
            <a:ext cx="3643951" cy="74115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81609" y="3544597"/>
            <a:ext cx="3643951" cy="64538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4495529" y="3746715"/>
            <a:ext cx="3431339" cy="1567414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/>
        </p:nvSpPr>
        <p:spPr bwMode="auto">
          <a:xfrm>
            <a:off x="4724129" y="3822914"/>
            <a:ext cx="2881313" cy="1512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交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医药费</a:t>
            </a:r>
            <a:endParaRPr lang="en-US" altLang="zh-CN" sz="2400" dirty="0" smtClean="0">
              <a:solidFill>
                <a:srgbClr val="3366FF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医药费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不贵</a:t>
            </a:r>
            <a:endParaRPr lang="en-US" altLang="zh-CN" sz="2400" dirty="0" smtClean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99999" y="1166621"/>
            <a:ext cx="2253118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笑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注意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停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医药费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以为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如果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/>
        </p:nvSpPr>
        <p:spPr bwMode="auto">
          <a:xfrm>
            <a:off x="2386804" y="1155512"/>
            <a:ext cx="2007279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xi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ào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zhùyì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tín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yīyàofèi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y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ǐwéi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rúgu</a:t>
            </a:r>
            <a:r>
              <a:rPr kumimoji="1" lang="en-US" altLang="zh-CN" sz="2800" dirty="0" err="1">
                <a:latin typeface="GB Pinyinok-B"/>
                <a:cs typeface="GB Pinyinok-B"/>
              </a:rPr>
              <a:t>ǒ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2931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9" grpId="0" animBg="1"/>
      <p:bldP spid="10" grpId="0" animBg="1"/>
      <p:bldP spid="12" grpId="0" bldLvl="0" autoUpdateAnimBg="0"/>
      <p:bldP spid="12" grpId="1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汉  字</a:t>
            </a:r>
            <a:r>
              <a:rPr lang="en-US" altLang="zh-CN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</a:t>
            </a:r>
            <a:r>
              <a:rPr lang="en-US" altLang="zh-CN" sz="36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Characters</a:t>
            </a:r>
            <a:endParaRPr lang="zh-CN" altLang="en-US" sz="4400" b="1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9900" y="1146175"/>
            <a:ext cx="15541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en-US" altLang="en-US" sz="2800" b="1" dirty="0" smtClean="0">
                <a:latin typeface="华文楷体" pitchFamily="2" charset="-122"/>
                <a:ea typeface="华文楷体" pitchFamily="2" charset="-122"/>
              </a:rPr>
              <a:t>着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en-US" altLang="en-US" sz="2800" b="1" dirty="0" smtClean="0">
                <a:latin typeface="华文楷体" pitchFamily="2" charset="-122"/>
                <a:ea typeface="华文楷体" pitchFamily="2" charset="-122"/>
              </a:rPr>
              <a:t>送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en-US" altLang="en-US" sz="2800" b="1" dirty="0" smtClean="0">
                <a:latin typeface="华文楷体" pitchFamily="2" charset="-122"/>
                <a:ea typeface="华文楷体" pitchFamily="2" charset="-122"/>
              </a:rPr>
              <a:t>被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en-US" altLang="en-US" sz="2800" b="1" dirty="0" smtClean="0">
                <a:latin typeface="华文楷体" pitchFamily="2" charset="-122"/>
                <a:ea typeface="华文楷体" pitchFamily="2" charset="-122"/>
              </a:rPr>
              <a:t>撞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en-US" altLang="en-US" sz="2800" b="1" dirty="0" smtClean="0">
                <a:latin typeface="华文楷体" pitchFamily="2" charset="-122"/>
                <a:ea typeface="华文楷体" pitchFamily="2" charset="-122"/>
              </a:rPr>
              <a:t>伤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en-US" altLang="en-US" sz="2800" b="1" dirty="0" smtClean="0">
                <a:latin typeface="华文楷体" pitchFamily="2" charset="-122"/>
                <a:ea typeface="华文楷体" pitchFamily="2" charset="-122"/>
              </a:rPr>
              <a:t>第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en-US" altLang="en-US" sz="2800" b="1" dirty="0" smtClean="0">
                <a:latin typeface="华文楷体" pitchFamily="2" charset="-122"/>
                <a:ea typeface="华文楷体" pitchFamily="2" charset="-122"/>
              </a:rPr>
              <a:t>检查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837522" y="1107648"/>
            <a:ext cx="2253118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重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完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马上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胳膊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腿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骑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自行车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140072" y="1093626"/>
            <a:ext cx="2253118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笑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注意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停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医药费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以为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如果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e0705b627b44364e33fb5e040229934c321c649"/>
  <p:tag name="ISPRING_RESOURCE_PATHS_HASH_2" val="c49f9e8c1e3aa8d3d2f7cbaf640f8fe2b9250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宋体"/>
      </a:majorFont>
      <a:minorFont>
        <a:latin typeface="Arial"/>
        <a:ea typeface="宋体"/>
        <a:cs typeface="宋体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zh-CN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0"/>
            <a:cs typeface="宋体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zh-CN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0"/>
            <a:cs typeface="宋体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16998</TotalTime>
  <Pages>0</Pages>
  <Words>1072</Words>
  <Characters>0</Characters>
  <Application>Microsoft Macintosh PowerPoint</Application>
  <DocSecurity>0</DocSecurity>
  <PresentationFormat>全屏显示(4:3)</PresentationFormat>
  <Lines>0</Lines>
  <Paragraphs>408</Paragraphs>
  <Slides>30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1" baseType="lpstr">
      <vt:lpstr>默认设计模板</vt:lpstr>
      <vt:lpstr>第二十五课   司机开着车送我们到医院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Li</cp:lastModifiedBy>
  <cp:revision>277</cp:revision>
  <dcterms:created xsi:type="dcterms:W3CDTF">2015-09-28T12:25:20Z</dcterms:created>
  <dcterms:modified xsi:type="dcterms:W3CDTF">2015-11-09T10:06:16Z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2052-9.1.0.5132</vt:lpwstr>
  </property>
</Properties>
</file>