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5B5A652-44D6-DD44-9FAE-477DDD873ABB}"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566305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B5A652-44D6-DD44-9FAE-477DDD873ABB}"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974460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B5A652-44D6-DD44-9FAE-477DDD873ABB}"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104791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B5A652-44D6-DD44-9FAE-477DDD873ABB}"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255267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75B5A652-44D6-DD44-9FAE-477DDD873ABB}"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1750987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B5A652-44D6-DD44-9FAE-477DDD873ABB}"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1875825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B5A652-44D6-DD44-9FAE-477DDD873ABB}"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1936652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75B5A652-44D6-DD44-9FAE-477DDD873ABB}"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205241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B5A652-44D6-DD44-9FAE-477DDD873ABB}"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2031390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75B5A652-44D6-DD44-9FAE-477DDD873ABB}"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87670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75B5A652-44D6-DD44-9FAE-477DDD873ABB}"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BF7F3F-A843-2D4C-B120-15D25FD6A6E3}" type="slidenum">
              <a:rPr lang="tr-TR" smtClean="0"/>
              <a:t>‹#›</a:t>
            </a:fld>
            <a:endParaRPr lang="tr-TR"/>
          </a:p>
        </p:txBody>
      </p:sp>
    </p:spTree>
    <p:extLst>
      <p:ext uri="{BB962C8B-B14F-4D97-AF65-F5344CB8AC3E}">
        <p14:creationId xmlns:p14="http://schemas.microsoft.com/office/powerpoint/2010/main" val="9795670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5A652-44D6-DD44-9FAE-477DDD873ABB}"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BF7F3F-A843-2D4C-B120-15D25FD6A6E3}" type="slidenum">
              <a:rPr lang="tr-TR" smtClean="0"/>
              <a:t>‹#›</a:t>
            </a:fld>
            <a:endParaRPr lang="tr-TR"/>
          </a:p>
        </p:txBody>
      </p:sp>
    </p:spTree>
    <p:extLst>
      <p:ext uri="{BB962C8B-B14F-4D97-AF65-F5344CB8AC3E}">
        <p14:creationId xmlns:p14="http://schemas.microsoft.com/office/powerpoint/2010/main" val="1255021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Yönetişim (</a:t>
            </a:r>
            <a:r>
              <a:rPr lang="tr-TR" sz="2800" b="1" dirty="0" err="1">
                <a:latin typeface="Bookman Old Style" pitchFamily="18" charset="0"/>
              </a:rPr>
              <a:t>Governance</a:t>
            </a:r>
            <a:r>
              <a:rPr lang="tr-TR" sz="2800" b="1" dirty="0">
                <a:latin typeface="Bookman Old Style" pitchFamily="18" charset="0"/>
              </a:rPr>
              <a:t>)</a:t>
            </a:r>
            <a:endParaRPr lang="tr-TR" sz="2800" b="1" dirty="0">
              <a:latin typeface="Bookman Old Style" pitchFamily="18" charset="0"/>
            </a:endParaRPr>
          </a:p>
        </p:txBody>
      </p:sp>
      <p:sp>
        <p:nvSpPr>
          <p:cNvPr id="3" name="2 İçerik Yer Tutucusu"/>
          <p:cNvSpPr>
            <a:spLocks noGrp="1"/>
          </p:cNvSpPr>
          <p:nvPr>
            <p:ph sz="quarter" idx="1"/>
          </p:nvPr>
        </p:nvSpPr>
        <p:spPr>
          <a:xfrm>
            <a:off x="2135560" y="1484784"/>
            <a:ext cx="8153400" cy="5256584"/>
          </a:xfrm>
        </p:spPr>
        <p:txBody>
          <a:bodyPr>
            <a:noAutofit/>
          </a:bodyPr>
          <a:lstStyle/>
          <a:p>
            <a:r>
              <a:rPr lang="tr-TR" sz="2010" i="1" dirty="0">
                <a:latin typeface="Bookman Old Style" pitchFamily="18" charset="0"/>
              </a:rPr>
              <a:t>Yönetişim</a:t>
            </a:r>
            <a:r>
              <a:rPr lang="tr-TR" sz="2010" dirty="0">
                <a:latin typeface="Bookman Old Style" pitchFamily="18" charset="0"/>
              </a:rPr>
              <a:t>, çağın yeni yönetim anlayışıdır. Karar alma ve özellikle de kararların uygulanması sürecinde </a:t>
            </a:r>
            <a:r>
              <a:rPr lang="tr-TR" sz="2010" dirty="0">
                <a:latin typeface="Bookman Old Style" pitchFamily="18" charset="0"/>
                <a:sym typeface="Wingdings" panose="05000000000000000000" pitchFamily="2" charset="2"/>
              </a:rPr>
              <a:t> </a:t>
            </a:r>
            <a:r>
              <a:rPr lang="tr-TR" sz="2010" dirty="0">
                <a:latin typeface="Bookman Old Style" pitchFamily="18" charset="0"/>
              </a:rPr>
              <a:t>devlet/bürokrasi + özel sektör + sivil toplum kuruluşları…</a:t>
            </a:r>
          </a:p>
          <a:p>
            <a:r>
              <a:rPr lang="tr-TR" sz="2010" dirty="0">
                <a:latin typeface="Bookman Old Style" pitchFamily="18" charset="0"/>
              </a:rPr>
              <a:t>Hem ulusal hem de küresel düzeyde </a:t>
            </a:r>
            <a:r>
              <a:rPr lang="tr-TR" sz="2010" dirty="0" err="1">
                <a:latin typeface="Bookman Old Style" pitchFamily="18" charset="0"/>
              </a:rPr>
              <a:t>neoliberal</a:t>
            </a:r>
            <a:r>
              <a:rPr lang="tr-TR" sz="2010" dirty="0">
                <a:latin typeface="Bookman Old Style" pitchFamily="18" charset="0"/>
              </a:rPr>
              <a:t> ekonomi düzeninin siyasal ve yönetsel olarak desteklenmesi ihtiyacı…</a:t>
            </a:r>
          </a:p>
          <a:p>
            <a:r>
              <a:rPr lang="tr-TR" sz="2010" dirty="0">
                <a:latin typeface="Bookman Old Style" pitchFamily="18" charset="0"/>
              </a:rPr>
              <a:t>Dünya Bankası, Uluslararası Para Fonu, Dünya Ticaret Örgütü gibi uluslararası kuruluşların yönlendirdiği yapısal uyarlama reformlarının yürütümünün garantiye alınması…</a:t>
            </a:r>
          </a:p>
          <a:p>
            <a:r>
              <a:rPr lang="tr-TR" sz="2010" dirty="0">
                <a:latin typeface="Bookman Old Style" pitchFamily="18" charset="0"/>
              </a:rPr>
              <a:t>Küresel sermayenin / çok uluslu şirketlerin (ÇUŞ) üretim yapılanması ve tüketim pazarlarının oluşturulması konusunda önündeki ulusal sınırların kaldırılması…</a:t>
            </a:r>
          </a:p>
          <a:p>
            <a:r>
              <a:rPr lang="tr-TR" sz="2010" dirty="0">
                <a:latin typeface="Bookman Old Style" pitchFamily="18" charset="0"/>
              </a:rPr>
              <a:t>Ulusal siyasal ve yönetsel kurumlara güvensizlik duyulması dolayısıyla yeni tip özerk kurumların kurulması… </a:t>
            </a:r>
          </a:p>
          <a:p>
            <a:r>
              <a:rPr lang="tr-TR" sz="2010" dirty="0">
                <a:latin typeface="Bookman Old Style" pitchFamily="18" charset="0"/>
              </a:rPr>
              <a:t>Küresel düzeyde yatırım ortamının iyileştirilmesi için gerekli siyasal, hukuksal, yönetsel ortamın oluşturulması…</a:t>
            </a:r>
          </a:p>
        </p:txBody>
      </p:sp>
    </p:spTree>
    <p:extLst>
      <p:ext uri="{BB962C8B-B14F-4D97-AF65-F5344CB8AC3E}">
        <p14:creationId xmlns:p14="http://schemas.microsoft.com/office/powerpoint/2010/main" val="1105995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Yönetişim 1</a:t>
            </a:r>
            <a:endParaRPr lang="tr-TR" sz="2800" b="1" dirty="0">
              <a:latin typeface="Bookman Old Style" pitchFamily="18" charset="0"/>
            </a:endParaRPr>
          </a:p>
        </p:txBody>
      </p:sp>
      <p:sp>
        <p:nvSpPr>
          <p:cNvPr id="3" name="2 İçerik Yer Tutucusu"/>
          <p:cNvSpPr>
            <a:spLocks noGrp="1"/>
          </p:cNvSpPr>
          <p:nvPr>
            <p:ph sz="quarter" idx="1"/>
          </p:nvPr>
        </p:nvSpPr>
        <p:spPr/>
        <p:txBody>
          <a:bodyPr>
            <a:noAutofit/>
          </a:bodyPr>
          <a:lstStyle/>
          <a:p>
            <a:r>
              <a:rPr lang="tr-TR" sz="2200" dirty="0">
                <a:latin typeface="Bookman Old Style" pitchFamily="18" charset="0"/>
              </a:rPr>
              <a:t>Katılımcılık ve </a:t>
            </a:r>
            <a:r>
              <a:rPr lang="tr-TR" sz="2200" dirty="0" err="1">
                <a:latin typeface="Bookman Old Style" pitchFamily="18" charset="0"/>
              </a:rPr>
              <a:t>yerindenlik</a:t>
            </a:r>
            <a:r>
              <a:rPr lang="tr-TR" sz="2200" dirty="0">
                <a:latin typeface="Bookman Old Style" pitchFamily="18" charset="0"/>
              </a:rPr>
              <a:t>: karar alma süreçlerinin hazırlıktan uygulamaya ve oradan da izlemeye kadar olan aşamalarında bireyden başlayarak sivil toplumun ve halkın etkin bir biçimde sürece dahil olmasını ifade eder. </a:t>
            </a:r>
          </a:p>
          <a:p>
            <a:r>
              <a:rPr lang="tr-TR" sz="2200" dirty="0">
                <a:latin typeface="Bookman Old Style" pitchFamily="18" charset="0"/>
              </a:rPr>
              <a:t>Sorumluluk: Hükümet toplumsal değişimlere </a:t>
            </a:r>
            <a:r>
              <a:rPr lang="tr-TR" sz="2200" i="1" dirty="0">
                <a:latin typeface="Bookman Old Style" pitchFamily="18" charset="0"/>
              </a:rPr>
              <a:t>hızla cevap verebilecek </a:t>
            </a:r>
            <a:r>
              <a:rPr lang="tr-TR" sz="2200" dirty="0">
                <a:latin typeface="Bookman Old Style" pitchFamily="18" charset="0"/>
              </a:rPr>
              <a:t>kapasiteye sahip olmalı ve </a:t>
            </a:r>
            <a:r>
              <a:rPr lang="tr-TR" sz="2200" i="1" dirty="0">
                <a:latin typeface="Bookman Old Style" pitchFamily="18" charset="0"/>
              </a:rPr>
              <a:t>esnek</a:t>
            </a:r>
            <a:r>
              <a:rPr lang="tr-TR" sz="2200" dirty="0">
                <a:latin typeface="Bookman Old Style" pitchFamily="18" charset="0"/>
              </a:rPr>
              <a:t> olmalıdır.</a:t>
            </a:r>
          </a:p>
          <a:p>
            <a:r>
              <a:rPr lang="tr-TR" sz="2200" dirty="0">
                <a:latin typeface="Bookman Old Style" pitchFamily="18" charset="0"/>
              </a:rPr>
              <a:t>Hesap verebilirlik: kamu yetkililerinin, kamu kaynaklarının nasıl kullanıldığı, bütçelendiği ve raporlandığı konularında sorumlu olması ve gerektiğinde hesap verebilmesidir.</a:t>
            </a:r>
            <a:endParaRPr lang="tr-TR" sz="2200" dirty="0">
              <a:latin typeface="Bookman Old Style" pitchFamily="18" charset="0"/>
            </a:endParaRPr>
          </a:p>
        </p:txBody>
      </p:sp>
    </p:spTree>
    <p:extLst>
      <p:ext uri="{BB962C8B-B14F-4D97-AF65-F5344CB8AC3E}">
        <p14:creationId xmlns:p14="http://schemas.microsoft.com/office/powerpoint/2010/main" val="2001336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Yönetişim 2</a:t>
            </a:r>
            <a:endParaRPr lang="tr-TR" sz="2800" b="1" dirty="0">
              <a:latin typeface="Bookman Old Style" pitchFamily="18" charset="0"/>
            </a:endParaRPr>
          </a:p>
        </p:txBody>
      </p:sp>
      <p:sp>
        <p:nvSpPr>
          <p:cNvPr id="3" name="2 İçerik Yer Tutucusu"/>
          <p:cNvSpPr>
            <a:spLocks noGrp="1"/>
          </p:cNvSpPr>
          <p:nvPr>
            <p:ph sz="quarter" idx="1"/>
          </p:nvPr>
        </p:nvSpPr>
        <p:spPr/>
        <p:txBody>
          <a:bodyPr>
            <a:noAutofit/>
          </a:bodyPr>
          <a:lstStyle/>
          <a:p>
            <a:r>
              <a:rPr lang="tr-TR" sz="2100" dirty="0">
                <a:latin typeface="Bookman Old Style" pitchFamily="18" charset="0"/>
              </a:rPr>
              <a:t>Şeffaflık: kamu yetkililerinin karar alma süreçlerini ve kararlarını diğer paydaşlara açık ve paylaşılır olarak gerçekleştirmesi.</a:t>
            </a:r>
          </a:p>
          <a:p>
            <a:r>
              <a:rPr lang="tr-TR" sz="2100" dirty="0">
                <a:latin typeface="Bookman Old Style" pitchFamily="18" charset="0"/>
              </a:rPr>
              <a:t>Tutarlılık: verilen kararların gerek birbirleriyle, gerekse zaman içerisinde uyumlu olması </a:t>
            </a:r>
            <a:r>
              <a:rPr lang="tr-TR" sz="2100" i="1" dirty="0">
                <a:latin typeface="Bookman Old Style" pitchFamily="18" charset="0"/>
              </a:rPr>
              <a:t>devletin yapacağı düzenlemelerin öngörülebilir olmasını </a:t>
            </a:r>
            <a:r>
              <a:rPr lang="tr-TR" sz="2100" dirty="0">
                <a:latin typeface="Bookman Old Style" pitchFamily="18" charset="0"/>
              </a:rPr>
              <a:t>ve vatandaşların güven duyacakları bir ortamda ileriye yönelik gelişim </a:t>
            </a:r>
            <a:r>
              <a:rPr lang="tr-TR" sz="2100" i="1" dirty="0">
                <a:latin typeface="Bookman Old Style" pitchFamily="18" charset="0"/>
              </a:rPr>
              <a:t>yatırımlarını</a:t>
            </a:r>
            <a:r>
              <a:rPr lang="tr-TR" sz="2100" dirty="0">
                <a:latin typeface="Bookman Old Style" pitchFamily="18" charset="0"/>
              </a:rPr>
              <a:t> gerçekleştirmelerini sağlar.</a:t>
            </a:r>
          </a:p>
          <a:p>
            <a:r>
              <a:rPr lang="tr-TR" sz="2100" dirty="0">
                <a:latin typeface="Bookman Old Style" pitchFamily="18" charset="0"/>
              </a:rPr>
              <a:t>Adillik: kamu yönetiminin aldığı kararlarda toplumun her hangi bir kesimini kayırıcı uygulamalar yapması ve vatandaşın tabi olduğu kuralların açık ve net şekilde ortaya konarak herkese aynı şekilde uygulanması, vatandaşların devlete güven duymalarını sağlar.</a:t>
            </a:r>
          </a:p>
        </p:txBody>
      </p:sp>
    </p:spTree>
    <p:extLst>
      <p:ext uri="{BB962C8B-B14F-4D97-AF65-F5344CB8AC3E}">
        <p14:creationId xmlns:p14="http://schemas.microsoft.com/office/powerpoint/2010/main" val="42763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	Yönetişim 3</a:t>
            </a:r>
            <a:endParaRPr lang="tr-TR" sz="2800" b="1" dirty="0">
              <a:latin typeface="Bookman Old Style" pitchFamily="18" charset="0"/>
            </a:endParaRPr>
          </a:p>
        </p:txBody>
      </p:sp>
      <p:sp>
        <p:nvSpPr>
          <p:cNvPr id="3" name="2 İçerik Yer Tutucusu"/>
          <p:cNvSpPr>
            <a:spLocks noGrp="1"/>
          </p:cNvSpPr>
          <p:nvPr>
            <p:ph sz="quarter" idx="1"/>
          </p:nvPr>
        </p:nvSpPr>
        <p:spPr/>
        <p:txBody>
          <a:bodyPr>
            <a:noAutofit/>
          </a:bodyPr>
          <a:lstStyle/>
          <a:p>
            <a:r>
              <a:rPr lang="tr-TR" sz="2300" dirty="0">
                <a:latin typeface="Bookman Old Style" pitchFamily="18" charset="0"/>
              </a:rPr>
              <a:t>Etkinlik ve oransallık: yönetimin aldığı kararların herkese eşit ve eş zamanlı uygulanması ve elde edilmesi beklenen sonuçlar ile gerek kullanılacak kaynaklar gerekse olumsuz etkilenecek kesimlere olan etkileri arasında makul bir ilişki olması anlamına gelir.</a:t>
            </a:r>
          </a:p>
          <a:p>
            <a:r>
              <a:rPr lang="tr-TR" sz="2300" dirty="0">
                <a:latin typeface="Bookman Old Style" pitchFamily="18" charset="0"/>
              </a:rPr>
              <a:t>Hukuka bağlılık: yönetimin hukuk kuralları içinde kalarak objektif bilgiye dayalı karar vermesi ve kararların hukuk yolu ile denetlenmesini ifade eder.</a:t>
            </a:r>
          </a:p>
        </p:txBody>
      </p:sp>
    </p:spTree>
    <p:extLst>
      <p:ext uri="{BB962C8B-B14F-4D97-AF65-F5344CB8AC3E}">
        <p14:creationId xmlns:p14="http://schemas.microsoft.com/office/powerpoint/2010/main" val="1830591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Merkezden yönetim-yerinden yönetim</a:t>
            </a:r>
            <a:endParaRPr lang="tr-TR" sz="2800" b="1" dirty="0">
              <a:latin typeface="Bookman Old Style" pitchFamily="18" charset="0"/>
            </a:endParaRPr>
          </a:p>
        </p:txBody>
      </p:sp>
      <p:sp>
        <p:nvSpPr>
          <p:cNvPr id="3" name="2 İçerik Yer Tutucusu"/>
          <p:cNvSpPr>
            <a:spLocks noGrp="1"/>
          </p:cNvSpPr>
          <p:nvPr>
            <p:ph sz="quarter" idx="1"/>
          </p:nvPr>
        </p:nvSpPr>
        <p:spPr>
          <a:xfrm>
            <a:off x="2136648" y="1600200"/>
            <a:ext cx="8153400" cy="5141168"/>
          </a:xfrm>
        </p:spPr>
        <p:txBody>
          <a:bodyPr>
            <a:noAutofit/>
          </a:bodyPr>
          <a:lstStyle/>
          <a:p>
            <a:r>
              <a:rPr lang="tr-TR" sz="1900" b="1" dirty="0">
                <a:latin typeface="Bookman Old Style" pitchFamily="18" charset="0"/>
              </a:rPr>
              <a:t>Kamu yönetiminde örgütlenme: </a:t>
            </a:r>
            <a:r>
              <a:rPr lang="tr-TR" sz="1900" dirty="0">
                <a:latin typeface="Bookman Old Style" pitchFamily="18" charset="0"/>
              </a:rPr>
              <a:t>kamu hizmetleri için gerekli olan araç ve imkanları bir düzende toplamak, yetki görev ve sorumlulukları belirleyerek bir yapı oluşturmak.</a:t>
            </a:r>
          </a:p>
          <a:p>
            <a:r>
              <a:rPr lang="tr-TR" sz="1900" dirty="0">
                <a:latin typeface="Bookman Old Style" pitchFamily="18" charset="0"/>
              </a:rPr>
              <a:t>Her ülkede merkezden yönetim ve yerinden yönetim vardır.</a:t>
            </a:r>
          </a:p>
          <a:p>
            <a:r>
              <a:rPr lang="tr-TR" sz="1900" b="1" dirty="0">
                <a:latin typeface="Bookman Old Style" pitchFamily="18" charset="0"/>
              </a:rPr>
              <a:t>Merkezden yönetim (</a:t>
            </a:r>
            <a:r>
              <a:rPr lang="tr-TR" sz="1900" b="1" i="1" dirty="0">
                <a:latin typeface="Bookman Old Style" pitchFamily="18" charset="0"/>
              </a:rPr>
              <a:t>central administration</a:t>
            </a:r>
            <a:r>
              <a:rPr lang="tr-TR" sz="1900" b="1" dirty="0">
                <a:latin typeface="Bookman Old Style" pitchFamily="18" charset="0"/>
              </a:rPr>
              <a:t>/</a:t>
            </a:r>
            <a:r>
              <a:rPr lang="tr-TR" sz="1900" b="1" i="1" dirty="0">
                <a:latin typeface="Bookman Old Style" pitchFamily="18" charset="0"/>
              </a:rPr>
              <a:t>centralization</a:t>
            </a:r>
            <a:r>
              <a:rPr lang="tr-TR" sz="1900" b="1" dirty="0">
                <a:latin typeface="Bookman Old Style" pitchFamily="18" charset="0"/>
              </a:rPr>
              <a:t>): </a:t>
            </a:r>
            <a:r>
              <a:rPr lang="tr-TR" sz="1900" dirty="0">
                <a:latin typeface="Bookman Old Style" pitchFamily="18" charset="0"/>
              </a:rPr>
              <a:t>genel nitelikteki kamu hizmetlerine ilişkin politika, karar ve yürütme fonksiyonlarının merkezi yönetimin bizzat kendisince ya da onun yönlendirmesiyle (emir ve komutası) alt düzey yönetim birimleri tarafından yerine getirilmesidir. </a:t>
            </a:r>
          </a:p>
          <a:p>
            <a:r>
              <a:rPr lang="tr-TR" sz="1900" dirty="0">
                <a:latin typeface="Bookman Old Style" pitchFamily="18" charset="0"/>
              </a:rPr>
              <a:t>Bir örgütlenmeyi belirli bir noktadan hedefleri, kaynakları, araçları harekete geçirerek çevresine doğru yönetmektir (</a:t>
            </a:r>
            <a:r>
              <a:rPr lang="tr-TR" sz="1900" dirty="0" err="1">
                <a:latin typeface="Bookman Old Style" pitchFamily="18" charset="0"/>
              </a:rPr>
              <a:t>rekz</a:t>
            </a:r>
            <a:r>
              <a:rPr lang="tr-TR" sz="1900" dirty="0">
                <a:latin typeface="Bookman Old Style" pitchFamily="18" charset="0"/>
              </a:rPr>
              <a:t>).</a:t>
            </a:r>
          </a:p>
          <a:p>
            <a:r>
              <a:rPr lang="tr-TR" sz="1900" dirty="0">
                <a:latin typeface="Bookman Old Style" pitchFamily="18" charset="0"/>
              </a:rPr>
              <a:t>Merkezden yönetim, </a:t>
            </a:r>
            <a:r>
              <a:rPr lang="tr-TR" sz="1900" i="1" dirty="0">
                <a:latin typeface="Bookman Old Style" pitchFamily="18" charset="0"/>
              </a:rPr>
              <a:t>kamu hizmetlerinde birlik ve bütünlük sağlamak</a:t>
            </a:r>
            <a:r>
              <a:rPr lang="tr-TR" sz="1900" dirty="0">
                <a:latin typeface="Bookman Old Style" pitchFamily="18" charset="0"/>
              </a:rPr>
              <a:t> amacıyla söz konusu </a:t>
            </a:r>
            <a:r>
              <a:rPr lang="tr-TR" sz="1900" i="1" dirty="0">
                <a:latin typeface="Bookman Old Style" pitchFamily="18" charset="0"/>
              </a:rPr>
              <a:t>hizmetlere ilişkin karar ve faaliyetlerin merkezi yönetim ve onun hiyerarşik yapısı (yetki yoğunluğu) içindeki örgütlerce</a:t>
            </a:r>
            <a:r>
              <a:rPr lang="tr-TR" sz="1900" dirty="0">
                <a:latin typeface="Bookman Old Style" pitchFamily="18" charset="0"/>
              </a:rPr>
              <a:t> </a:t>
            </a:r>
            <a:r>
              <a:rPr lang="tr-TR" sz="1900" i="1" dirty="0">
                <a:latin typeface="Bookman Old Style" pitchFamily="18" charset="0"/>
              </a:rPr>
              <a:t>yürütülmesidir</a:t>
            </a:r>
            <a:r>
              <a:rPr lang="tr-TR" sz="1900" dirty="0">
                <a:latin typeface="Bookman Old Style" pitchFamily="18" charset="0"/>
              </a:rPr>
              <a:t>. </a:t>
            </a:r>
          </a:p>
          <a:p>
            <a:endParaRPr lang="tr-TR" sz="1900" dirty="0">
              <a:latin typeface="Bookman Old Style" pitchFamily="18" charset="0"/>
            </a:endParaRPr>
          </a:p>
        </p:txBody>
      </p:sp>
    </p:spTree>
    <p:extLst>
      <p:ext uri="{BB962C8B-B14F-4D97-AF65-F5344CB8AC3E}">
        <p14:creationId xmlns:p14="http://schemas.microsoft.com/office/powerpoint/2010/main" val="1901033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Merkezden yönetim</a:t>
            </a:r>
            <a:endParaRPr lang="tr-TR" sz="2800" b="1" dirty="0">
              <a:latin typeface="Bookman Old Style" pitchFamily="18" charset="0"/>
            </a:endParaRPr>
          </a:p>
        </p:txBody>
      </p:sp>
      <p:sp>
        <p:nvSpPr>
          <p:cNvPr id="3" name="2 İçerik Yer Tutucusu"/>
          <p:cNvSpPr>
            <a:spLocks noGrp="1"/>
          </p:cNvSpPr>
          <p:nvPr>
            <p:ph sz="quarter" idx="1"/>
          </p:nvPr>
        </p:nvSpPr>
        <p:spPr/>
        <p:txBody>
          <a:bodyPr>
            <a:noAutofit/>
          </a:bodyPr>
          <a:lstStyle/>
          <a:p>
            <a:endParaRPr lang="tr-TR" sz="2100" dirty="0">
              <a:latin typeface="Bookman Old Style" pitchFamily="18" charset="0"/>
            </a:endParaRPr>
          </a:p>
          <a:p>
            <a:r>
              <a:rPr lang="tr-TR" sz="2100" dirty="0">
                <a:latin typeface="Bookman Old Style" pitchFamily="18" charset="0"/>
              </a:rPr>
              <a:t>Kamu hizmetlerinin yürütülmesine ilişkin gerekli </a:t>
            </a:r>
            <a:r>
              <a:rPr lang="tr-TR" sz="2100" i="1" dirty="0">
                <a:latin typeface="Bookman Old Style" pitchFamily="18" charset="0"/>
              </a:rPr>
              <a:t>gelir ve giderler</a:t>
            </a:r>
            <a:r>
              <a:rPr lang="tr-TR" sz="2100" dirty="0">
                <a:latin typeface="Bookman Old Style" pitchFamily="18" charset="0"/>
              </a:rPr>
              <a:t> merkezden yönetilmektedir. </a:t>
            </a:r>
          </a:p>
          <a:p>
            <a:r>
              <a:rPr lang="tr-TR" sz="2100" dirty="0">
                <a:latin typeface="Bookman Old Style" pitchFamily="18" charset="0"/>
              </a:rPr>
              <a:t>Merkezi yönetim birimlerinde görev alacak </a:t>
            </a:r>
            <a:r>
              <a:rPr lang="tr-TR" sz="2100" i="1" dirty="0">
                <a:latin typeface="Bookman Old Style" pitchFamily="18" charset="0"/>
              </a:rPr>
              <a:t>personel</a:t>
            </a:r>
            <a:r>
              <a:rPr lang="tr-TR" sz="2100" dirty="0">
                <a:latin typeface="Bookman Old Style" pitchFamily="18" charset="0"/>
              </a:rPr>
              <a:t>in atanması işlemi merkez tarafından yapılmaktadır. Yer değiştirme ve terfi gibi bazı işlemlerini kendine bilgi vermek şartıyla hiyerarşik yapısı içinde yer alan bölge ya da ildeki kuruluşlarına bırakabilir. </a:t>
            </a:r>
          </a:p>
        </p:txBody>
      </p:sp>
    </p:spTree>
    <p:extLst>
      <p:ext uri="{BB962C8B-B14F-4D97-AF65-F5344CB8AC3E}">
        <p14:creationId xmlns:p14="http://schemas.microsoft.com/office/powerpoint/2010/main" val="412586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800" b="1" dirty="0">
                <a:latin typeface="Bookman Old Style" pitchFamily="18" charset="0"/>
              </a:rPr>
              <a:t>Merkezden yönetim</a:t>
            </a:r>
            <a:endParaRPr lang="tr-TR" sz="2800" b="1" dirty="0">
              <a:latin typeface="Bookman Old Style" pitchFamily="18" charset="0"/>
            </a:endParaRPr>
          </a:p>
        </p:txBody>
      </p:sp>
      <p:sp>
        <p:nvSpPr>
          <p:cNvPr id="3" name="2 İçerik Yer Tutucusu"/>
          <p:cNvSpPr>
            <a:spLocks noGrp="1"/>
          </p:cNvSpPr>
          <p:nvPr>
            <p:ph sz="quarter" idx="1"/>
          </p:nvPr>
        </p:nvSpPr>
        <p:spPr>
          <a:xfrm>
            <a:off x="1738282" y="1600200"/>
            <a:ext cx="8929718" cy="5257800"/>
          </a:xfrm>
        </p:spPr>
        <p:txBody>
          <a:bodyPr>
            <a:noAutofit/>
          </a:bodyPr>
          <a:lstStyle/>
          <a:p>
            <a:pPr>
              <a:spcBef>
                <a:spcPts val="0"/>
              </a:spcBef>
            </a:pPr>
            <a:r>
              <a:rPr lang="tr-TR" sz="1900" b="1" dirty="0">
                <a:latin typeface="Bookman Old Style" pitchFamily="18" charset="0"/>
              </a:rPr>
              <a:t>Siyasi bakımdan merkezden yönetim:</a:t>
            </a:r>
            <a:r>
              <a:rPr lang="tr-TR" sz="1900" dirty="0">
                <a:latin typeface="Bookman Old Style" pitchFamily="18" charset="0"/>
              </a:rPr>
              <a:t> bir ülkede yasama organının ve hükûmetin tek olmasını ve dolayısıyla siyasi otoritenin tamamen merkezdeki iktidarda toplanmasını ve hukuki birliğin mevcut bulunmasını ifade eder </a:t>
            </a:r>
            <a:r>
              <a:rPr lang="tr-TR" sz="1900" dirty="0">
                <a:latin typeface="Bookman Old Style" pitchFamily="18" charset="0"/>
                <a:sym typeface="Wingdings" panose="05000000000000000000" pitchFamily="2" charset="2"/>
              </a:rPr>
              <a:t> </a:t>
            </a:r>
            <a:r>
              <a:rPr lang="tr-TR" sz="1900" b="1" dirty="0" err="1">
                <a:latin typeface="Bookman Old Style" pitchFamily="18" charset="0"/>
              </a:rPr>
              <a:t>Üniter</a:t>
            </a:r>
            <a:r>
              <a:rPr lang="tr-TR" sz="1900" b="1" dirty="0">
                <a:latin typeface="Bookman Old Style" pitchFamily="18" charset="0"/>
              </a:rPr>
              <a:t> Devlet</a:t>
            </a:r>
          </a:p>
          <a:p>
            <a:pPr>
              <a:spcBef>
                <a:spcPts val="0"/>
              </a:spcBef>
            </a:pPr>
            <a:r>
              <a:rPr lang="tr-TR" sz="1900" b="1" dirty="0">
                <a:latin typeface="Bookman Old Style" pitchFamily="18" charset="0"/>
              </a:rPr>
              <a:t>İdari bakımdan merkezden yönetim: </a:t>
            </a:r>
            <a:r>
              <a:rPr lang="tr-TR" sz="1900" dirty="0">
                <a:latin typeface="Bookman Old Style" pitchFamily="18" charset="0"/>
              </a:rPr>
              <a:t>İdari merkeziyetçilik, kamu otoritesinin merkezileştirilmesini gerektirir. Kamu hizmetlerine ilişkin politikaların belirlenmesi ve kararların alınması yetkisi merkezi organlarda toplandığı gibi bunların yürütülmesine ilişkin inisiyatif de bu organların eline verilmiştir. Merkezin hiyerarşik yapısı içinde yer alan alt birimlere, bölge ve il kuruluşlarına </a:t>
            </a:r>
            <a:r>
              <a:rPr lang="tr-TR" sz="1900" i="1" dirty="0">
                <a:latin typeface="Bookman Old Style" pitchFamily="18" charset="0"/>
              </a:rPr>
              <a:t>geniş takdir yetkisi tanınmaz</a:t>
            </a:r>
            <a:r>
              <a:rPr lang="tr-TR" sz="1900" dirty="0">
                <a:latin typeface="Bookman Old Style" pitchFamily="18" charset="0"/>
              </a:rPr>
              <a:t>.</a:t>
            </a:r>
          </a:p>
          <a:p>
            <a:pPr>
              <a:spcBef>
                <a:spcPts val="0"/>
              </a:spcBef>
              <a:buNone/>
            </a:pPr>
            <a:r>
              <a:rPr lang="tr-TR" sz="1900" dirty="0">
                <a:latin typeface="Bookman Old Style" pitchFamily="18" charset="0"/>
              </a:rPr>
              <a:t>		İdari merkeziyetçilik, siyasi merkeziyetçiliğin bir sonucudur. Ancak siyasi merkeziyetçiliğin varlığı her zaman idari merkeziyetçiliği ortaya çıkarmayabilir. Örn. İng siyasi merkeziyetçilik + idari yerinden yönetim.</a:t>
            </a:r>
            <a:endParaRPr lang="tr-TR" sz="1900" dirty="0">
              <a:latin typeface="Bookman Old Style" pitchFamily="18" charset="0"/>
            </a:endParaRPr>
          </a:p>
        </p:txBody>
      </p:sp>
    </p:spTree>
    <p:extLst>
      <p:ext uri="{BB962C8B-B14F-4D97-AF65-F5344CB8AC3E}">
        <p14:creationId xmlns:p14="http://schemas.microsoft.com/office/powerpoint/2010/main" val="118374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400" b="1" dirty="0">
                <a:latin typeface="Bookman Old Style" pitchFamily="18" charset="0"/>
              </a:rPr>
              <a:t>Merkezden yönetimin faydalarına ilişkin kabuller</a:t>
            </a:r>
            <a:endParaRPr lang="tr-TR" sz="2400" b="1" dirty="0">
              <a:latin typeface="Bookman Old Style" pitchFamily="18" charset="0"/>
            </a:endParaRPr>
          </a:p>
        </p:txBody>
      </p:sp>
      <p:sp>
        <p:nvSpPr>
          <p:cNvPr id="3" name="2 İçerik Yer Tutucusu"/>
          <p:cNvSpPr>
            <a:spLocks noGrp="1"/>
          </p:cNvSpPr>
          <p:nvPr>
            <p:ph sz="quarter" idx="1"/>
          </p:nvPr>
        </p:nvSpPr>
        <p:spPr/>
        <p:txBody>
          <a:bodyPr>
            <a:noAutofit/>
          </a:bodyPr>
          <a:lstStyle/>
          <a:p>
            <a:r>
              <a:rPr lang="tr-TR" sz="2100" dirty="0">
                <a:latin typeface="Bookman Old Style" pitchFamily="18" charset="0"/>
              </a:rPr>
              <a:t>Yönetimde birlik ve bütünlük sağlanabilir…</a:t>
            </a:r>
          </a:p>
          <a:p>
            <a:r>
              <a:rPr lang="tr-TR" sz="2100" dirty="0">
                <a:latin typeface="Bookman Old Style" pitchFamily="18" charset="0"/>
              </a:rPr>
              <a:t>Ekonomik ve sosyal kalkınmanın bölgeler arasında dengeli şekilde yürütülmesini ve kamu hizmetlerinin aynı düzeyde ve standartta verilmesini sağlayabilir…</a:t>
            </a:r>
          </a:p>
          <a:p>
            <a:r>
              <a:rPr lang="tr-TR" sz="2100" dirty="0">
                <a:latin typeface="Bookman Old Style" pitchFamily="18" charset="0"/>
              </a:rPr>
              <a:t>Tarafsız bir yönetim tesis edilebilir. Bölgesel ve yerel etkiler altında kalmadan personel hizmetler yürütebilir…</a:t>
            </a:r>
          </a:p>
          <a:p>
            <a:r>
              <a:rPr lang="tr-TR" sz="2100" dirty="0">
                <a:latin typeface="Bookman Old Style" pitchFamily="18" charset="0"/>
              </a:rPr>
              <a:t>Milli savunma ve diplomasi gibi yerinden yönetim birimlerince verilmesi mümkün değildir. Bunların faydası ülke geneline yayılmıştır ve bölünemez…</a:t>
            </a:r>
            <a:endParaRPr lang="tr-TR" sz="2100" dirty="0">
              <a:latin typeface="Bookman Old Style" pitchFamily="18" charset="0"/>
            </a:endParaRPr>
          </a:p>
        </p:txBody>
      </p:sp>
    </p:spTree>
    <p:extLst>
      <p:ext uri="{BB962C8B-B14F-4D97-AF65-F5344CB8AC3E}">
        <p14:creationId xmlns:p14="http://schemas.microsoft.com/office/powerpoint/2010/main" val="94317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6844" y="228600"/>
            <a:ext cx="8786874" cy="990600"/>
          </a:xfrm>
        </p:spPr>
        <p:txBody>
          <a:bodyPr>
            <a:normAutofit/>
          </a:bodyPr>
          <a:lstStyle/>
          <a:p>
            <a:r>
              <a:rPr lang="tr-TR" sz="2400" b="1" dirty="0">
                <a:latin typeface="Bookman Old Style" pitchFamily="18" charset="0"/>
              </a:rPr>
              <a:t>Merkezden yönetimin sakıncalarına ilişkin kabuller</a:t>
            </a:r>
            <a:endParaRPr lang="tr-TR" sz="2400" b="1" dirty="0">
              <a:latin typeface="Bookman Old Style" pitchFamily="18" charset="0"/>
            </a:endParaRPr>
          </a:p>
        </p:txBody>
      </p:sp>
      <p:sp>
        <p:nvSpPr>
          <p:cNvPr id="3" name="2 İçerik Yer Tutucusu"/>
          <p:cNvSpPr>
            <a:spLocks noGrp="1"/>
          </p:cNvSpPr>
          <p:nvPr>
            <p:ph sz="quarter" idx="1"/>
          </p:nvPr>
        </p:nvSpPr>
        <p:spPr>
          <a:xfrm>
            <a:off x="2136648" y="1600200"/>
            <a:ext cx="8153400" cy="4997152"/>
          </a:xfrm>
        </p:spPr>
        <p:txBody>
          <a:bodyPr>
            <a:noAutofit/>
          </a:bodyPr>
          <a:lstStyle/>
          <a:p>
            <a:r>
              <a:rPr lang="tr-TR" sz="2100" dirty="0">
                <a:latin typeface="Bookman Old Style" pitchFamily="18" charset="0"/>
              </a:rPr>
              <a:t>Karar alma yetkisi merkezde toplandığı için alınan kararların ilgili birimlere aktarılması ve bunların izlenmesi güçlü bir bürokrasiye/kırtasiyeciliğe sebebiyet verebilir…</a:t>
            </a:r>
          </a:p>
          <a:p>
            <a:r>
              <a:rPr lang="tr-TR" sz="2100" dirty="0">
                <a:latin typeface="Bookman Old Style" pitchFamily="18" charset="0"/>
              </a:rPr>
              <a:t>Bölgedeki ve yereldeki ihtiyaçların farkında olunmadan hizmet verilebilir…</a:t>
            </a:r>
          </a:p>
          <a:p>
            <a:r>
              <a:rPr lang="tr-TR" sz="2100" dirty="0">
                <a:latin typeface="Bookman Old Style" pitchFamily="18" charset="0"/>
              </a:rPr>
              <a:t>Hizmetlerde gecikme yaşanabilir…</a:t>
            </a:r>
          </a:p>
          <a:p>
            <a:r>
              <a:rPr lang="tr-TR" sz="2100" dirty="0">
                <a:latin typeface="Bookman Old Style" pitchFamily="18" charset="0"/>
              </a:rPr>
              <a:t>Kaynak israfı olabilir…</a:t>
            </a:r>
          </a:p>
          <a:p>
            <a:r>
              <a:rPr lang="tr-TR" sz="2100" dirty="0">
                <a:latin typeface="Bookman Old Style" pitchFamily="18" charset="0"/>
              </a:rPr>
              <a:t>Taşradaki görevlilere fazla inisiyatif tanınmaz. Bu da bilgi ve becerilerini geliştirmeye engel olur ve çalışanlar motive olamazlar…</a:t>
            </a:r>
          </a:p>
          <a:p>
            <a:r>
              <a:rPr lang="tr-TR" sz="2100" dirty="0">
                <a:latin typeface="Bookman Old Style" pitchFamily="18" charset="0"/>
              </a:rPr>
              <a:t>Halkın, karar alma süreçlerine ve bunların hizmet olarak yürütülmesi sürecine müdahil olması ve ilgili olması güçtür…</a:t>
            </a:r>
          </a:p>
          <a:p>
            <a:endParaRPr lang="tr-TR" sz="2100" dirty="0">
              <a:latin typeface="Bookman Old Style" pitchFamily="18" charset="0"/>
            </a:endParaRPr>
          </a:p>
        </p:txBody>
      </p:sp>
    </p:spTree>
    <p:extLst>
      <p:ext uri="{BB962C8B-B14F-4D97-AF65-F5344CB8AC3E}">
        <p14:creationId xmlns:p14="http://schemas.microsoft.com/office/powerpoint/2010/main" val="1297895967"/>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725</Words>
  <Application>Microsoft Macintosh PowerPoint</Application>
  <PresentationFormat>Geniş Ekran</PresentationFormat>
  <Paragraphs>44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Calibri Light</vt:lpstr>
      <vt:lpstr>Wingdings</vt:lpstr>
      <vt:lpstr>Arial</vt:lpstr>
      <vt:lpstr>Office Teması</vt:lpstr>
      <vt:lpstr> Yönetişim (Governance)</vt:lpstr>
      <vt:lpstr> Yönetişim 1</vt:lpstr>
      <vt:lpstr> Yönetişim 2</vt:lpstr>
      <vt:lpstr> Yönetişim 3</vt:lpstr>
      <vt:lpstr>Merkezden yönetim-yerinden yönetim</vt:lpstr>
      <vt:lpstr>Merkezden yönetim</vt:lpstr>
      <vt:lpstr>Merkezden yönetim</vt:lpstr>
      <vt:lpstr>Merkezden yönetimin faydalarına ilişkin kabuller</vt:lpstr>
      <vt:lpstr>Merkezden yönetimin sakıncalarına ilişkin kabuller</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Yönetişim (Governance)</dc:title>
  <dc:creator>Microsoft Office Kullanıcısı</dc:creator>
  <cp:lastModifiedBy>Microsoft Office Kullanıcısı</cp:lastModifiedBy>
  <cp:revision>1</cp:revision>
  <dcterms:created xsi:type="dcterms:W3CDTF">2018-03-26T06:53:49Z</dcterms:created>
  <dcterms:modified xsi:type="dcterms:W3CDTF">2018-03-26T06:54:16Z</dcterms:modified>
</cp:coreProperties>
</file>