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57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27.06.2019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26635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27.06.2019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3038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27.06.2019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0180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27.06.2019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3978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27.06.2019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90771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27.06.2019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5258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27.06.2019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8916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27.06.2019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6973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27.06.2019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0461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27.06.2019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3299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27.06.2019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0370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27.06.2019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528172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416205"/>
          </a:xfrm>
        </p:spPr>
        <p:txBody>
          <a:bodyPr/>
          <a:lstStyle/>
          <a:p>
            <a:pPr algn="ctr"/>
            <a:r>
              <a:rPr lang="tr-TR" dirty="0" smtClean="0"/>
              <a:t>YÜRÜYÜŞ ANALİZİ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tr-TR" dirty="0" smtClean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4799220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4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Salınım evresi </a:t>
            </a:r>
            <a:endParaRPr lang="tr-TR" altLang="tr-TR"/>
          </a:p>
        </p:txBody>
      </p:sp>
      <p:sp>
        <p:nvSpPr>
          <p:cNvPr id="14345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038600" y="1722439"/>
            <a:ext cx="4114800" cy="3413125"/>
          </a:xfrm>
        </p:spPr>
        <p:txBody>
          <a:bodyPr/>
          <a:lstStyle/>
          <a:p>
            <a:pPr marL="534988" indent="-534988">
              <a:lnSpc>
                <a:spcPct val="180000"/>
              </a:lnSpc>
              <a:buNone/>
            </a:pPr>
            <a:r>
              <a:rPr lang="en-US" altLang="tr-TR" sz="3600"/>
              <a:t>1</a:t>
            </a:r>
            <a:r>
              <a:rPr lang="tr-TR" altLang="tr-TR" sz="3600"/>
              <a:t>.</a:t>
            </a:r>
            <a:r>
              <a:rPr lang="en-US" altLang="tr-TR" sz="3600"/>
              <a:t> </a:t>
            </a:r>
            <a:r>
              <a:rPr lang="tr-TR" altLang="tr-TR" sz="3600"/>
              <a:t>	E</a:t>
            </a:r>
            <a:r>
              <a:rPr lang="en-US" altLang="tr-TR" sz="3600"/>
              <a:t>rken salınım </a:t>
            </a:r>
            <a:endParaRPr lang="tr-TR" altLang="tr-TR" sz="3600"/>
          </a:p>
          <a:p>
            <a:pPr marL="534988" indent="-534988">
              <a:lnSpc>
                <a:spcPct val="180000"/>
              </a:lnSpc>
              <a:buNone/>
            </a:pPr>
            <a:r>
              <a:rPr lang="en-US" altLang="tr-TR" sz="3600"/>
              <a:t>2</a:t>
            </a:r>
            <a:r>
              <a:rPr lang="tr-TR" altLang="tr-TR" sz="3600"/>
              <a:t>.	S</a:t>
            </a:r>
            <a:r>
              <a:rPr lang="en-US" altLang="tr-TR" sz="3600"/>
              <a:t>alınım ortası </a:t>
            </a:r>
            <a:endParaRPr lang="tr-TR" altLang="tr-TR" sz="3600"/>
          </a:p>
          <a:p>
            <a:pPr marL="534988" indent="-534988">
              <a:lnSpc>
                <a:spcPct val="180000"/>
              </a:lnSpc>
              <a:buNone/>
            </a:pPr>
            <a:r>
              <a:rPr lang="en-US" altLang="tr-TR" sz="3600"/>
              <a:t>3</a:t>
            </a:r>
            <a:r>
              <a:rPr lang="tr-TR" altLang="tr-TR" sz="3600"/>
              <a:t>.	S</a:t>
            </a:r>
            <a:r>
              <a:rPr lang="en-US" altLang="tr-TR" sz="3600"/>
              <a:t>alınım sonu </a:t>
            </a:r>
            <a:endParaRPr lang="tr-TR" altLang="tr-TR" sz="3600"/>
          </a:p>
          <a:p>
            <a:pPr marL="534988" indent="-534988">
              <a:lnSpc>
                <a:spcPct val="180000"/>
              </a:lnSpc>
              <a:buNone/>
            </a:pPr>
            <a:endParaRPr lang="tr-TR" altLang="tr-TR" sz="3600"/>
          </a:p>
        </p:txBody>
      </p:sp>
      <p:sp>
        <p:nvSpPr>
          <p:cNvPr id="14343" name="5 Slayt Numarası Yer Tutucusu"/>
          <p:cNvSpPr txBox="1">
            <a:spLocks noGrp="1"/>
          </p:cNvSpPr>
          <p:nvPr/>
        </p:nvSpPr>
        <p:spPr bwMode="auto">
          <a:xfrm>
            <a:off x="8404225" y="627697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774A5940-444E-46CC-B13D-1B4D9CB99CA0}" type="slidenum">
              <a:rPr lang="tr-TR" altLang="tr-TR" sz="1400"/>
              <a:pPr algn="r" eaLnBrk="1" hangingPunct="1"/>
              <a:t>10</a:t>
            </a:fld>
            <a:endParaRPr lang="tr-TR" altLang="tr-TR" sz="1400"/>
          </a:p>
        </p:txBody>
      </p:sp>
    </p:spTree>
    <p:extLst>
      <p:ext uri="{BB962C8B-B14F-4D97-AF65-F5344CB8AC3E}">
        <p14:creationId xmlns:p14="http://schemas.microsoft.com/office/powerpoint/2010/main" xmlns="" val="1748831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8" name="Rectangle 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altLang="tr-TR" dirty="0"/>
              <a:t/>
            </a:r>
            <a:br>
              <a:rPr lang="tr-TR" altLang="tr-TR" dirty="0"/>
            </a:br>
            <a:r>
              <a:rPr lang="en-US" altLang="tr-TR" dirty="0" err="1"/>
              <a:t>Basma</a:t>
            </a:r>
            <a:r>
              <a:rPr lang="en-US" altLang="tr-TR" dirty="0"/>
              <a:t> </a:t>
            </a:r>
            <a:r>
              <a:rPr lang="en-US" altLang="tr-TR" dirty="0" err="1"/>
              <a:t>evresi</a:t>
            </a:r>
            <a:r>
              <a:rPr lang="en-US" altLang="tr-TR" dirty="0"/>
              <a:t> </a:t>
            </a:r>
            <a:r>
              <a:rPr lang="tr-TR" altLang="tr-TR" dirty="0"/>
              <a:t/>
            </a:r>
            <a:br>
              <a:rPr lang="tr-TR" altLang="tr-TR" dirty="0"/>
            </a:br>
            <a:endParaRPr lang="tr-TR" altLang="tr-TR" dirty="0"/>
          </a:p>
        </p:txBody>
      </p:sp>
      <p:sp>
        <p:nvSpPr>
          <p:cNvPr id="1536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4181476" y="1600201"/>
            <a:ext cx="3827463" cy="4525963"/>
          </a:xfrm>
        </p:spPr>
        <p:txBody>
          <a:bodyPr/>
          <a:lstStyle/>
          <a:p>
            <a:pPr marL="534988" indent="-534988">
              <a:lnSpc>
                <a:spcPct val="140000"/>
              </a:lnSpc>
              <a:buNone/>
            </a:pPr>
            <a:r>
              <a:rPr lang="en-US" altLang="tr-TR" dirty="0"/>
              <a:t>1</a:t>
            </a:r>
            <a:r>
              <a:rPr lang="tr-TR" altLang="tr-TR" dirty="0"/>
              <a:t>.	İ</a:t>
            </a:r>
            <a:r>
              <a:rPr lang="en-US" altLang="tr-TR" dirty="0" err="1"/>
              <a:t>lk</a:t>
            </a:r>
            <a:r>
              <a:rPr lang="en-US" altLang="tr-TR" dirty="0"/>
              <a:t> </a:t>
            </a:r>
            <a:r>
              <a:rPr lang="tr-TR" altLang="tr-TR" dirty="0" smtClean="0"/>
              <a:t>temas</a:t>
            </a:r>
            <a:r>
              <a:rPr lang="en-US" altLang="tr-TR" dirty="0" smtClean="0"/>
              <a:t> </a:t>
            </a:r>
            <a:endParaRPr lang="tr-TR" altLang="tr-TR" dirty="0"/>
          </a:p>
          <a:p>
            <a:pPr marL="534988" indent="-534988">
              <a:lnSpc>
                <a:spcPct val="140000"/>
              </a:lnSpc>
              <a:buNone/>
            </a:pPr>
            <a:r>
              <a:rPr lang="en-US" altLang="tr-TR" dirty="0"/>
              <a:t>2</a:t>
            </a:r>
            <a:r>
              <a:rPr lang="tr-TR" altLang="tr-TR" dirty="0"/>
              <a:t>.	Y</a:t>
            </a:r>
            <a:r>
              <a:rPr lang="en-US" altLang="tr-TR" dirty="0" err="1"/>
              <a:t>üklenme</a:t>
            </a:r>
            <a:endParaRPr lang="tr-TR" altLang="tr-TR" dirty="0"/>
          </a:p>
          <a:p>
            <a:pPr marL="534988" indent="-534988">
              <a:lnSpc>
                <a:spcPct val="140000"/>
              </a:lnSpc>
              <a:buNone/>
            </a:pPr>
            <a:r>
              <a:rPr lang="en-US" altLang="tr-TR" dirty="0"/>
              <a:t>3</a:t>
            </a:r>
            <a:r>
              <a:rPr lang="tr-TR" altLang="tr-TR" dirty="0"/>
              <a:t>.	B</a:t>
            </a:r>
            <a:r>
              <a:rPr lang="en-US" altLang="tr-TR" dirty="0" err="1"/>
              <a:t>asma</a:t>
            </a:r>
            <a:r>
              <a:rPr lang="en-US" altLang="tr-TR" dirty="0"/>
              <a:t> </a:t>
            </a:r>
            <a:r>
              <a:rPr lang="en-US" altLang="tr-TR" dirty="0" err="1"/>
              <a:t>ortası</a:t>
            </a:r>
            <a:r>
              <a:rPr lang="en-US" altLang="tr-TR" dirty="0"/>
              <a:t> </a:t>
            </a:r>
            <a:endParaRPr lang="tr-TR" altLang="tr-TR" dirty="0"/>
          </a:p>
          <a:p>
            <a:pPr marL="534988" indent="-534988">
              <a:lnSpc>
                <a:spcPct val="140000"/>
              </a:lnSpc>
              <a:buNone/>
            </a:pPr>
            <a:r>
              <a:rPr lang="en-US" altLang="tr-TR" dirty="0"/>
              <a:t>4</a:t>
            </a:r>
            <a:r>
              <a:rPr lang="tr-TR" altLang="tr-TR" dirty="0"/>
              <a:t>.	B</a:t>
            </a:r>
            <a:r>
              <a:rPr lang="en-US" altLang="tr-TR" dirty="0" err="1"/>
              <a:t>asma</a:t>
            </a:r>
            <a:r>
              <a:rPr lang="en-US" altLang="tr-TR" dirty="0"/>
              <a:t> </a:t>
            </a:r>
            <a:r>
              <a:rPr lang="en-US" altLang="tr-TR" dirty="0" err="1"/>
              <a:t>sonu</a:t>
            </a:r>
            <a:r>
              <a:rPr lang="en-US" altLang="tr-TR" dirty="0"/>
              <a:t> </a:t>
            </a:r>
            <a:endParaRPr lang="tr-TR" altLang="tr-TR" dirty="0"/>
          </a:p>
          <a:p>
            <a:pPr marL="534988" indent="-534988">
              <a:lnSpc>
                <a:spcPct val="140000"/>
              </a:lnSpc>
              <a:buNone/>
            </a:pPr>
            <a:r>
              <a:rPr lang="en-US" altLang="tr-TR" dirty="0"/>
              <a:t>5</a:t>
            </a:r>
            <a:r>
              <a:rPr lang="tr-TR" altLang="tr-TR" dirty="0"/>
              <a:t>.	S</a:t>
            </a:r>
            <a:r>
              <a:rPr lang="en-US" altLang="tr-TR" dirty="0" err="1"/>
              <a:t>alınım</a:t>
            </a:r>
            <a:r>
              <a:rPr lang="en-US" altLang="tr-TR" dirty="0"/>
              <a:t> </a:t>
            </a:r>
            <a:r>
              <a:rPr lang="en-US" altLang="tr-TR" dirty="0" err="1"/>
              <a:t>öncesi</a:t>
            </a:r>
            <a:endParaRPr lang="tr-TR" altLang="tr-TR" dirty="0"/>
          </a:p>
        </p:txBody>
      </p:sp>
      <p:sp>
        <p:nvSpPr>
          <p:cNvPr id="15367" name="5 Slayt Numarası Yer Tutucusu"/>
          <p:cNvSpPr txBox="1">
            <a:spLocks noGrp="1"/>
          </p:cNvSpPr>
          <p:nvPr/>
        </p:nvSpPr>
        <p:spPr bwMode="auto">
          <a:xfrm>
            <a:off x="8404225" y="627697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77B82D0-3486-491A-BC3A-B2C35AA1C17C}" type="slidenum">
              <a:rPr lang="tr-TR" altLang="tr-TR" sz="1400"/>
              <a:pPr algn="r" eaLnBrk="1" hangingPunct="1"/>
              <a:t>11</a:t>
            </a:fld>
            <a:endParaRPr lang="tr-TR" altLang="tr-TR" sz="1400"/>
          </a:p>
        </p:txBody>
      </p:sp>
    </p:spTree>
    <p:extLst>
      <p:ext uri="{BB962C8B-B14F-4D97-AF65-F5344CB8AC3E}">
        <p14:creationId xmlns:p14="http://schemas.microsoft.com/office/powerpoint/2010/main" xmlns="" val="89056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 olarak alt </a:t>
            </a:r>
            <a:r>
              <a:rPr lang="tr-TR" dirty="0" err="1" smtClean="0"/>
              <a:t>ekstremite</a:t>
            </a:r>
            <a:r>
              <a:rPr lang="tr-TR" dirty="0" smtClean="0"/>
              <a:t> </a:t>
            </a:r>
            <a:r>
              <a:rPr lang="tr-TR" dirty="0" err="1" smtClean="0"/>
              <a:t>ortezleri</a:t>
            </a:r>
            <a:r>
              <a:rPr lang="tr-TR" dirty="0" smtClean="0"/>
              <a:t> yürüme fonksiyonunu sağlamak ya da yardım etmek amacıyla vücuda uygulanan cihazlardır.</a:t>
            </a:r>
          </a:p>
          <a:p>
            <a:endParaRPr lang="tr-TR" dirty="0" smtClean="0"/>
          </a:p>
          <a:p>
            <a:r>
              <a:rPr lang="tr-TR" dirty="0" err="1" smtClean="0"/>
              <a:t>Ortez</a:t>
            </a:r>
            <a:r>
              <a:rPr lang="tr-TR" dirty="0" smtClean="0"/>
              <a:t> kullanımının amacı daima fonksiyonu artırmaktır.</a:t>
            </a:r>
          </a:p>
          <a:p>
            <a:endParaRPr lang="tr-TR" dirty="0" smtClean="0"/>
          </a:p>
          <a:p>
            <a:r>
              <a:rPr lang="tr-TR" dirty="0" smtClean="0"/>
              <a:t>Kozmetik görüntü, rahatlık ve fonksiyonellik </a:t>
            </a:r>
            <a:r>
              <a:rPr lang="tr-TR" dirty="0" err="1" smtClean="0"/>
              <a:t>ortezin</a:t>
            </a:r>
            <a:r>
              <a:rPr lang="tr-TR" dirty="0" smtClean="0"/>
              <a:t> kabullenilmesindeki başlıca faktörlerdir.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11820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Yürüme fonksiyonunu yitirmiş bireyin ilk beklentisi bağımsız olarak yürümektir </a:t>
            </a:r>
          </a:p>
          <a:p>
            <a:endParaRPr lang="tr-TR" dirty="0" smtClean="0"/>
          </a:p>
          <a:p>
            <a:r>
              <a:rPr lang="tr-TR" dirty="0" err="1" smtClean="0"/>
              <a:t>Ambulasyon</a:t>
            </a:r>
            <a:r>
              <a:rPr lang="tr-TR" dirty="0" smtClean="0"/>
              <a:t> bireyin düzgün, güvenli ve en verimli şekilde mesafe </a:t>
            </a:r>
            <a:r>
              <a:rPr lang="tr-TR" dirty="0" err="1" smtClean="0"/>
              <a:t>katetmesidir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Yürüme eğitiminde yürüyüşün destek ve sallanma fazları dikkate alınmalı ve hastanın normal bir yürüyüşe kavuşması ana hedef olmalıdır.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98433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Normal yürümenin gerçekleşmesi için alt </a:t>
            </a:r>
            <a:r>
              <a:rPr lang="tr-TR" dirty="0" err="1" smtClean="0"/>
              <a:t>ekstremite</a:t>
            </a:r>
            <a:r>
              <a:rPr lang="tr-TR" dirty="0" smtClean="0"/>
              <a:t> kas kuvveti yeterli olmalı, eklem hareket açıklıkları normal olmalı, kas kısalıkları olmamalı ve iki </a:t>
            </a:r>
            <a:r>
              <a:rPr lang="tr-TR" dirty="0" err="1" smtClean="0"/>
              <a:t>ekstremite</a:t>
            </a:r>
            <a:r>
              <a:rPr lang="tr-TR" dirty="0" smtClean="0"/>
              <a:t> arasında uzunluk farkı bulunmaması gerekir.</a:t>
            </a:r>
          </a:p>
          <a:p>
            <a:endParaRPr lang="tr-TR" dirty="0" smtClean="0"/>
          </a:p>
          <a:p>
            <a:r>
              <a:rPr lang="tr-TR" dirty="0" smtClean="0"/>
              <a:t>Yürüme sırasında enerji tüketimi olur ve en fazla enerji tüketimi </a:t>
            </a:r>
            <a:r>
              <a:rPr lang="en-US" sz="2800" dirty="0" err="1" smtClean="0"/>
              <a:t>vücut</a:t>
            </a:r>
            <a:r>
              <a:rPr lang="en-US" sz="2800" dirty="0" smtClean="0"/>
              <a:t> </a:t>
            </a:r>
            <a:r>
              <a:rPr lang="en-US" sz="2800" dirty="0" err="1"/>
              <a:t>ağırlık</a:t>
            </a:r>
            <a:r>
              <a:rPr lang="en-US" sz="2800" dirty="0"/>
              <a:t> </a:t>
            </a:r>
            <a:r>
              <a:rPr lang="en-US" sz="2800" dirty="0" err="1"/>
              <a:t>merkezinin</a:t>
            </a:r>
            <a:r>
              <a:rPr lang="en-US" sz="2800" dirty="0"/>
              <a:t> </a:t>
            </a:r>
            <a:r>
              <a:rPr lang="en-US" sz="2800" dirty="0" err="1"/>
              <a:t>hareketlerinin</a:t>
            </a:r>
            <a:r>
              <a:rPr lang="en-US" sz="2800" dirty="0"/>
              <a:t> </a:t>
            </a:r>
            <a:r>
              <a:rPr lang="en-US" sz="2800" dirty="0" err="1"/>
              <a:t>kontrolü</a:t>
            </a:r>
            <a:r>
              <a:rPr lang="en-US" sz="2800" dirty="0"/>
              <a:t> </a:t>
            </a:r>
            <a:r>
              <a:rPr lang="en-US" sz="2800" dirty="0" err="1"/>
              <a:t>için</a:t>
            </a:r>
            <a:r>
              <a:rPr lang="en-US" sz="2800" dirty="0"/>
              <a:t> </a:t>
            </a:r>
            <a:r>
              <a:rPr lang="en-US" sz="2800" dirty="0" err="1"/>
              <a:t>harcanır</a:t>
            </a:r>
            <a:r>
              <a:rPr lang="tr-TR" sz="2800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17271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4" name="Rectangle 8"/>
          <p:cNvSpPr>
            <a:spLocks noGrp="1" noChangeArrowheads="1"/>
          </p:cNvSpPr>
          <p:nvPr>
            <p:ph type="title"/>
          </p:nvPr>
        </p:nvSpPr>
        <p:spPr>
          <a:xfrm>
            <a:off x="1981200" y="1700213"/>
            <a:ext cx="8229600" cy="1143000"/>
          </a:xfrm>
        </p:spPr>
        <p:txBody>
          <a:bodyPr/>
          <a:lstStyle/>
          <a:p>
            <a:r>
              <a:rPr lang="tr-TR" altLang="tr-TR"/>
              <a:t>Normal yürümenin </a:t>
            </a:r>
          </a:p>
        </p:txBody>
      </p:sp>
      <p:sp>
        <p:nvSpPr>
          <p:cNvPr id="9222" name="5 Slayt Numarası Yer Tutucusu"/>
          <p:cNvSpPr txBox="1">
            <a:spLocks noGrp="1"/>
          </p:cNvSpPr>
          <p:nvPr/>
        </p:nvSpPr>
        <p:spPr bwMode="auto">
          <a:xfrm>
            <a:off x="8404225" y="627697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8FE20CFF-A0FB-4A48-B10E-5738CB0CBECD}" type="slidenum">
              <a:rPr lang="tr-TR" altLang="tr-TR" sz="1400"/>
              <a:pPr algn="r" eaLnBrk="1" hangingPunct="1"/>
              <a:t>5</a:t>
            </a:fld>
            <a:endParaRPr lang="tr-TR" altLang="tr-TR" sz="1400"/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1981200" y="3870325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algn="ctr"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algn="ctr"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algn="ctr"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algn="ctr"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4572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9144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13716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1828800" algn="ctr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r>
              <a:rPr lang="tr-TR" altLang="tr-TR"/>
              <a:t>temel koşulu</a:t>
            </a:r>
          </a:p>
        </p:txBody>
      </p:sp>
      <p:sp>
        <p:nvSpPr>
          <p:cNvPr id="9227" name="Oval 11" descr="kutu - sarı"/>
          <p:cNvSpPr>
            <a:spLocks noChangeArrowheads="1"/>
          </p:cNvSpPr>
          <p:nvPr/>
        </p:nvSpPr>
        <p:spPr bwMode="auto">
          <a:xfrm>
            <a:off x="5303839" y="3019426"/>
            <a:ext cx="1584325" cy="792163"/>
          </a:xfrm>
          <a:prstGeom prst="ellipse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5822950" y="2982914"/>
            <a:ext cx="471604" cy="830997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tr-TR" altLang="tr-TR" sz="4800" b="1">
                <a:solidFill>
                  <a:schemeClr val="bg1"/>
                </a:solidFill>
              </a:rPr>
              <a:t>5</a:t>
            </a:r>
            <a:endParaRPr lang="en-GB" altLang="tr-TR" sz="4800" b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797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9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981200" y="1174751"/>
            <a:ext cx="8229600" cy="4525963"/>
          </a:xfrm>
        </p:spPr>
        <p:txBody>
          <a:bodyPr/>
          <a:lstStyle/>
          <a:p>
            <a:pPr marL="450850" indent="-450850">
              <a:spcAft>
                <a:spcPct val="40000"/>
              </a:spcAft>
              <a:buNone/>
            </a:pPr>
            <a:r>
              <a:rPr lang="tr-TR" altLang="tr-TR" sz="2800">
                <a:solidFill>
                  <a:srgbClr val="A50021"/>
                </a:solidFill>
              </a:rPr>
              <a:t>1.	Duruş fazında stabilite:</a:t>
            </a:r>
            <a:r>
              <a:rPr lang="tr-TR" altLang="tr-TR" sz="2800"/>
              <a:t> Yere basma süresince dengeli ve sabit kalabilme</a:t>
            </a:r>
          </a:p>
          <a:p>
            <a:pPr marL="450850" indent="-450850">
              <a:spcAft>
                <a:spcPct val="40000"/>
              </a:spcAft>
              <a:buNone/>
            </a:pPr>
            <a:r>
              <a:rPr lang="tr-TR" altLang="tr-TR" sz="2800">
                <a:solidFill>
                  <a:srgbClr val="A50021"/>
                </a:solidFill>
              </a:rPr>
              <a:t>2.	Sallanma fazında ekstremitenin yere temas etmeden öne ilerleyişi:</a:t>
            </a:r>
            <a:r>
              <a:rPr lang="tr-TR" altLang="tr-TR" sz="2800"/>
              <a:t> Ayağın öne giderken yere sürtmemesi</a:t>
            </a:r>
          </a:p>
          <a:p>
            <a:pPr marL="450850" indent="-450850">
              <a:spcAft>
                <a:spcPct val="40000"/>
              </a:spcAft>
              <a:buNone/>
            </a:pPr>
            <a:r>
              <a:rPr lang="tr-TR" altLang="tr-TR" sz="2800">
                <a:solidFill>
                  <a:srgbClr val="A50021"/>
                </a:solidFill>
              </a:rPr>
              <a:t>3.	Sallanma fazı sonunda ayağın yere temas öncesinde doğru pozisyonu alması:</a:t>
            </a:r>
            <a:r>
              <a:rPr lang="tr-TR" altLang="tr-TR" sz="2800"/>
              <a:t> Ayağın öne gelme hareketi sonunda yere düzgün şekilde basması</a:t>
            </a:r>
          </a:p>
        </p:txBody>
      </p:sp>
      <p:sp>
        <p:nvSpPr>
          <p:cNvPr id="10246" name="5 Slayt Numarası Yer Tutucusu"/>
          <p:cNvSpPr txBox="1">
            <a:spLocks noGrp="1"/>
          </p:cNvSpPr>
          <p:nvPr/>
        </p:nvSpPr>
        <p:spPr bwMode="auto">
          <a:xfrm>
            <a:off x="8404225" y="627697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6EFC3840-B00D-43B4-88B5-7C30E4BDCF00}" type="slidenum">
              <a:rPr lang="tr-TR" altLang="tr-TR" sz="1400"/>
              <a:pPr algn="r" eaLnBrk="1" hangingPunct="1"/>
              <a:t>6</a:t>
            </a:fld>
            <a:endParaRPr lang="tr-TR" altLang="tr-TR" sz="1400"/>
          </a:p>
        </p:txBody>
      </p:sp>
    </p:spTree>
    <p:extLst>
      <p:ext uri="{BB962C8B-B14F-4D97-AF65-F5344CB8AC3E}">
        <p14:creationId xmlns:p14="http://schemas.microsoft.com/office/powerpoint/2010/main" xmlns="" val="453180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3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1981200" y="1844675"/>
            <a:ext cx="8229600" cy="3124200"/>
          </a:xfrm>
          <a:noFill/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marL="450850" indent="-450850">
              <a:spcAft>
                <a:spcPct val="40000"/>
              </a:spcAft>
              <a:buNone/>
            </a:pPr>
            <a:r>
              <a:rPr lang="tr-TR" altLang="tr-TR" sz="2800">
                <a:solidFill>
                  <a:srgbClr val="A50021"/>
                </a:solidFill>
              </a:rPr>
              <a:t>4.	Uygun adım aralığı:</a:t>
            </a:r>
            <a:r>
              <a:rPr lang="tr-TR" altLang="tr-TR" sz="2800"/>
              <a:t> Adımlar arasında düzgün ve simetrik bir mesafenin sağlanması</a:t>
            </a:r>
          </a:p>
          <a:p>
            <a:pPr marL="450850" indent="-450850">
              <a:spcAft>
                <a:spcPct val="40000"/>
              </a:spcAft>
              <a:buNone/>
            </a:pPr>
            <a:r>
              <a:rPr lang="tr-TR" altLang="tr-TR" sz="2800">
                <a:solidFill>
                  <a:srgbClr val="A50021"/>
                </a:solidFill>
              </a:rPr>
              <a:t>5.	Enerjinin verimli kullanımı ve korunması:</a:t>
            </a:r>
            <a:r>
              <a:rPr lang="tr-TR" altLang="tr-TR" sz="2800"/>
              <a:t> Yürüyüşün akıcı ve aşırı efor sarf etmeden gerçekleştirilmesi                        </a:t>
            </a:r>
          </a:p>
          <a:p>
            <a:pPr marL="450850" indent="-450850">
              <a:spcAft>
                <a:spcPct val="40000"/>
              </a:spcAft>
              <a:buNone/>
            </a:pPr>
            <a:endParaRPr lang="tr-TR" altLang="tr-TR" sz="2800"/>
          </a:p>
        </p:txBody>
      </p:sp>
      <p:sp>
        <p:nvSpPr>
          <p:cNvPr id="11270" name="5 Slayt Numarası Yer Tutucusu"/>
          <p:cNvSpPr txBox="1">
            <a:spLocks noGrp="1"/>
          </p:cNvSpPr>
          <p:nvPr/>
        </p:nvSpPr>
        <p:spPr bwMode="auto">
          <a:xfrm>
            <a:off x="8404225" y="627697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DD888D96-CC71-4A85-B3CB-5718E42C5765}" type="slidenum">
              <a:rPr lang="tr-TR" altLang="tr-TR" sz="1400"/>
              <a:pPr algn="r" eaLnBrk="1" hangingPunct="1"/>
              <a:t>7</a:t>
            </a:fld>
            <a:endParaRPr lang="tr-TR" altLang="tr-TR" sz="1400"/>
          </a:p>
        </p:txBody>
      </p:sp>
    </p:spTree>
    <p:extLst>
      <p:ext uri="{BB962C8B-B14F-4D97-AF65-F5344CB8AC3E}">
        <p14:creationId xmlns:p14="http://schemas.microsoft.com/office/powerpoint/2010/main" xmlns="" val="1025793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5" name="Rectangle 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YÜRÜME</a:t>
            </a:r>
          </a:p>
        </p:txBody>
      </p:sp>
      <p:sp>
        <p:nvSpPr>
          <p:cNvPr id="12296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1981200" y="1600201"/>
            <a:ext cx="8229600" cy="2981325"/>
          </a:xfrm>
        </p:spPr>
        <p:txBody>
          <a:bodyPr/>
          <a:lstStyle/>
          <a:p>
            <a:pPr>
              <a:spcAft>
                <a:spcPct val="30000"/>
              </a:spcAft>
            </a:pPr>
            <a:r>
              <a:rPr lang="tr-TR" altLang="tr-TR" sz="2800"/>
              <a:t>Yürüme son derece karmaşık ve çok yönlü bir fonksiyondur.</a:t>
            </a:r>
          </a:p>
          <a:p>
            <a:pPr>
              <a:spcAft>
                <a:spcPct val="30000"/>
              </a:spcAft>
            </a:pPr>
            <a:r>
              <a:rPr lang="tr-TR" altLang="tr-TR" sz="2800"/>
              <a:t>İnsanlarda yürüyüş sırasında yapılan ortak hareket biçimleri vardır ve bu hareket biçimleri </a:t>
            </a:r>
            <a:r>
              <a:rPr lang="tr-TR" altLang="tr-TR" sz="2800">
                <a:solidFill>
                  <a:srgbClr val="0000CC"/>
                </a:solidFill>
              </a:rPr>
              <a:t>YÜRÜME DÖNGÜSÜ</a:t>
            </a:r>
            <a:r>
              <a:rPr lang="tr-TR" altLang="tr-TR" sz="2800"/>
              <a:t> olarak tanımlanır</a:t>
            </a:r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1981200" y="5373688"/>
            <a:ext cx="82296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SzPct val="80000"/>
              <a:buBlip>
                <a:blip r:embed="rId2"/>
              </a:buBlip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ct val="30000"/>
              </a:spcAft>
            </a:pPr>
            <a:r>
              <a:rPr lang="tr-TR" altLang="tr-TR" sz="2400">
                <a:solidFill>
                  <a:srgbClr val="777777"/>
                </a:solidFill>
              </a:rPr>
              <a:t>Her insanın kendine özgü bir yürüyüş biçimi vardır</a:t>
            </a:r>
          </a:p>
        </p:txBody>
      </p:sp>
      <p:sp>
        <p:nvSpPr>
          <p:cNvPr id="12298" name="5 Slayt Numarası Yer Tutucusu"/>
          <p:cNvSpPr txBox="1">
            <a:spLocks noGrp="1"/>
          </p:cNvSpPr>
          <p:nvPr/>
        </p:nvSpPr>
        <p:spPr bwMode="auto">
          <a:xfrm>
            <a:off x="8404225" y="627697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E2B0A873-F5A9-4B97-ADDA-1CE1BCE22DF0}" type="slidenum">
              <a:rPr lang="tr-TR" altLang="tr-TR" sz="1400"/>
              <a:pPr algn="r" eaLnBrk="1" hangingPunct="1"/>
              <a:t>8</a:t>
            </a:fld>
            <a:endParaRPr lang="tr-TR" altLang="tr-TR" sz="1400"/>
          </a:p>
        </p:txBody>
      </p:sp>
    </p:spTree>
    <p:extLst>
      <p:ext uri="{BB962C8B-B14F-4D97-AF65-F5344CB8AC3E}">
        <p14:creationId xmlns:p14="http://schemas.microsoft.com/office/powerpoint/2010/main" xmlns="" val="287789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/>
              <a:t>Yürüme döngüsü</a:t>
            </a:r>
            <a:endParaRPr lang="tr-TR" altLang="tr-TR"/>
          </a:p>
        </p:txBody>
      </p:sp>
      <p:sp>
        <p:nvSpPr>
          <p:cNvPr id="13322" name="Rectangle 10"/>
          <p:cNvSpPr>
            <a:spLocks noGrp="1" noChangeArrowheads="1"/>
          </p:cNvSpPr>
          <p:nvPr>
            <p:ph type="body" idx="1"/>
          </p:nvPr>
        </p:nvSpPr>
        <p:spPr>
          <a:xfrm>
            <a:off x="1981200" y="1960563"/>
            <a:ext cx="8229600" cy="2260600"/>
          </a:xfrm>
        </p:spPr>
        <p:txBody>
          <a:bodyPr/>
          <a:lstStyle/>
          <a:p>
            <a:pPr>
              <a:lnSpc>
                <a:spcPct val="110000"/>
              </a:lnSpc>
              <a:spcAft>
                <a:spcPct val="40000"/>
              </a:spcAft>
            </a:pPr>
            <a:r>
              <a:rPr lang="en-US" altLang="tr-TR"/>
              <a:t>Bir ekstremitenin gerçekleştirdiği hareketlere </a:t>
            </a:r>
            <a:r>
              <a:rPr lang="en-US" altLang="tr-TR">
                <a:solidFill>
                  <a:srgbClr val="0000CC"/>
                </a:solidFill>
              </a:rPr>
              <a:t>yürüme döngüsü</a:t>
            </a:r>
            <a:r>
              <a:rPr lang="tr-TR" altLang="tr-TR"/>
              <a:t> </a:t>
            </a:r>
            <a:r>
              <a:rPr lang="en-US" altLang="tr-TR"/>
              <a:t>denir </a:t>
            </a:r>
            <a:endParaRPr lang="tr-TR" altLang="tr-TR"/>
          </a:p>
          <a:p>
            <a:pPr>
              <a:lnSpc>
                <a:spcPct val="110000"/>
              </a:lnSpc>
              <a:spcAft>
                <a:spcPct val="40000"/>
              </a:spcAft>
            </a:pPr>
            <a:r>
              <a:rPr lang="en-US" altLang="tr-TR"/>
              <a:t>Bir yürüme döngüsü iki bölümdür</a:t>
            </a:r>
            <a:r>
              <a:rPr lang="tr-TR" altLang="tr-TR"/>
              <a:t>      </a:t>
            </a:r>
          </a:p>
        </p:txBody>
      </p:sp>
      <p:sp>
        <p:nvSpPr>
          <p:cNvPr id="13320" name="5 Slayt Numarası Yer Tutucusu"/>
          <p:cNvSpPr txBox="1">
            <a:spLocks noGrp="1"/>
          </p:cNvSpPr>
          <p:nvPr/>
        </p:nvSpPr>
        <p:spPr bwMode="auto">
          <a:xfrm>
            <a:off x="8404225" y="6276975"/>
            <a:ext cx="2133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/>
            <a:fld id="{780D60CC-BAB8-4552-B0BE-E15D02177645}" type="slidenum">
              <a:rPr lang="tr-TR" altLang="tr-TR" sz="1400"/>
              <a:pPr algn="r" eaLnBrk="1" hangingPunct="1"/>
              <a:t>9</a:t>
            </a:fld>
            <a:endParaRPr lang="tr-TR" altLang="tr-TR" sz="1400"/>
          </a:p>
        </p:txBody>
      </p:sp>
    </p:spTree>
    <p:extLst>
      <p:ext uri="{BB962C8B-B14F-4D97-AF65-F5344CB8AC3E}">
        <p14:creationId xmlns:p14="http://schemas.microsoft.com/office/powerpoint/2010/main" xmlns="" val="1768923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195</Words>
  <Application>Microsoft Office PowerPoint</Application>
  <PresentationFormat>Özel</PresentationFormat>
  <Paragraphs>46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Akış</vt:lpstr>
      <vt:lpstr>YÜRÜYÜŞ ANALİZİ</vt:lpstr>
      <vt:lpstr>Slayt 2</vt:lpstr>
      <vt:lpstr>Slayt 3</vt:lpstr>
      <vt:lpstr>Slayt 4</vt:lpstr>
      <vt:lpstr>Normal yürümenin </vt:lpstr>
      <vt:lpstr>Slayt 6</vt:lpstr>
      <vt:lpstr>Slayt 7</vt:lpstr>
      <vt:lpstr>YÜRÜME</vt:lpstr>
      <vt:lpstr>Yürüme döngüsü</vt:lpstr>
      <vt:lpstr>Salınım evresi </vt:lpstr>
      <vt:lpstr> Basma evresi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sinan sert</dc:creator>
  <cp:lastModifiedBy>fztmerve</cp:lastModifiedBy>
  <cp:revision>8</cp:revision>
  <dcterms:created xsi:type="dcterms:W3CDTF">2018-12-05T11:19:47Z</dcterms:created>
  <dcterms:modified xsi:type="dcterms:W3CDTF">2019-06-27T11:52:09Z</dcterms:modified>
</cp:coreProperties>
</file>