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2663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303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018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397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077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525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891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69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046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329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37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27.06.2019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52817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416205"/>
          </a:xfrm>
        </p:spPr>
        <p:txBody>
          <a:bodyPr/>
          <a:lstStyle/>
          <a:p>
            <a:pPr algn="ctr"/>
            <a:r>
              <a:rPr lang="tr-TR" dirty="0" smtClean="0"/>
              <a:t>YÜRÜYÜŞ ANALİZİ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79922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Salınım evresi </a:t>
            </a:r>
            <a:endParaRPr lang="tr-TR" altLang="tr-TR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38600" y="1722439"/>
            <a:ext cx="4114800" cy="3413125"/>
          </a:xfrm>
        </p:spPr>
        <p:txBody>
          <a:bodyPr/>
          <a:lstStyle/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1</a:t>
            </a:r>
            <a:r>
              <a:rPr lang="tr-TR" altLang="tr-TR" sz="3600"/>
              <a:t>.</a:t>
            </a:r>
            <a:r>
              <a:rPr lang="en-US" altLang="tr-TR" sz="3600"/>
              <a:t> </a:t>
            </a:r>
            <a:r>
              <a:rPr lang="tr-TR" altLang="tr-TR" sz="3600"/>
              <a:t>	E</a:t>
            </a:r>
            <a:r>
              <a:rPr lang="en-US" altLang="tr-TR" sz="3600"/>
              <a:t>rken salınım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2</a:t>
            </a:r>
            <a:r>
              <a:rPr lang="tr-TR" altLang="tr-TR" sz="3600"/>
              <a:t>.	S</a:t>
            </a:r>
            <a:r>
              <a:rPr lang="en-US" altLang="tr-TR" sz="3600"/>
              <a:t>alınım ortası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3</a:t>
            </a:r>
            <a:r>
              <a:rPr lang="tr-TR" altLang="tr-TR" sz="3600"/>
              <a:t>.	S</a:t>
            </a:r>
            <a:r>
              <a:rPr lang="en-US" altLang="tr-TR" sz="3600"/>
              <a:t>alınım sonu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endParaRPr lang="tr-TR" altLang="tr-TR" sz="3600"/>
          </a:p>
        </p:txBody>
      </p:sp>
      <p:sp>
        <p:nvSpPr>
          <p:cNvPr id="14343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74A5940-444E-46CC-B13D-1B4D9CB99CA0}" type="slidenum">
              <a:rPr lang="tr-TR" altLang="tr-TR" sz="1400"/>
              <a:pPr algn="r" eaLnBrk="1" hangingPunct="1"/>
              <a:t>10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174883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/>
              <a:t/>
            </a:r>
            <a:br>
              <a:rPr lang="tr-TR" altLang="tr-TR" dirty="0"/>
            </a:br>
            <a:r>
              <a:rPr lang="en-US" altLang="tr-TR" dirty="0" err="1"/>
              <a:t>Basma</a:t>
            </a:r>
            <a:r>
              <a:rPr lang="en-US" altLang="tr-TR" dirty="0"/>
              <a:t> </a:t>
            </a:r>
            <a:r>
              <a:rPr lang="en-US" altLang="tr-TR" dirty="0" err="1"/>
              <a:t>evresi</a:t>
            </a:r>
            <a:r>
              <a:rPr lang="en-US" altLang="tr-TR" dirty="0"/>
              <a:t> </a:t>
            </a:r>
            <a:r>
              <a:rPr lang="tr-TR" altLang="tr-TR" dirty="0"/>
              <a:t/>
            </a:r>
            <a:br>
              <a:rPr lang="tr-TR" altLang="tr-TR" dirty="0"/>
            </a:br>
            <a:endParaRPr lang="tr-TR" altLang="tr-TR" dirty="0"/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181476" y="1600201"/>
            <a:ext cx="3827463" cy="4525963"/>
          </a:xfrm>
        </p:spPr>
        <p:txBody>
          <a:bodyPr/>
          <a:lstStyle/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1</a:t>
            </a:r>
            <a:r>
              <a:rPr lang="tr-TR" altLang="tr-TR" dirty="0"/>
              <a:t>.	İ</a:t>
            </a:r>
            <a:r>
              <a:rPr lang="en-US" altLang="tr-TR" dirty="0" err="1"/>
              <a:t>lk</a:t>
            </a:r>
            <a:r>
              <a:rPr lang="en-US" altLang="tr-TR" dirty="0"/>
              <a:t> </a:t>
            </a:r>
            <a:r>
              <a:rPr lang="tr-TR" altLang="tr-TR" dirty="0" smtClean="0"/>
              <a:t>temas</a:t>
            </a:r>
            <a:r>
              <a:rPr lang="en-US" altLang="tr-TR" dirty="0" smtClean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2</a:t>
            </a:r>
            <a:r>
              <a:rPr lang="tr-TR" altLang="tr-TR" dirty="0"/>
              <a:t>.	Y</a:t>
            </a:r>
            <a:r>
              <a:rPr lang="en-US" altLang="tr-TR" dirty="0" err="1"/>
              <a:t>üklenme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3</a:t>
            </a:r>
            <a:r>
              <a:rPr lang="tr-TR" altLang="tr-TR" dirty="0"/>
              <a:t>.	B</a:t>
            </a:r>
            <a:r>
              <a:rPr lang="en-US" altLang="tr-TR" dirty="0" err="1"/>
              <a:t>asma</a:t>
            </a:r>
            <a:r>
              <a:rPr lang="en-US" altLang="tr-TR" dirty="0"/>
              <a:t> </a:t>
            </a:r>
            <a:r>
              <a:rPr lang="en-US" altLang="tr-TR" dirty="0" err="1"/>
              <a:t>ortası</a:t>
            </a:r>
            <a:r>
              <a:rPr lang="en-US" altLang="tr-TR" dirty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4</a:t>
            </a:r>
            <a:r>
              <a:rPr lang="tr-TR" altLang="tr-TR" dirty="0"/>
              <a:t>.	B</a:t>
            </a:r>
            <a:r>
              <a:rPr lang="en-US" altLang="tr-TR" dirty="0" err="1"/>
              <a:t>asma</a:t>
            </a:r>
            <a:r>
              <a:rPr lang="en-US" altLang="tr-TR" dirty="0"/>
              <a:t> </a:t>
            </a:r>
            <a:r>
              <a:rPr lang="en-US" altLang="tr-TR" dirty="0" err="1"/>
              <a:t>sonu</a:t>
            </a:r>
            <a:r>
              <a:rPr lang="en-US" altLang="tr-TR" dirty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5</a:t>
            </a:r>
            <a:r>
              <a:rPr lang="tr-TR" altLang="tr-TR" dirty="0"/>
              <a:t>.	S</a:t>
            </a:r>
            <a:r>
              <a:rPr lang="en-US" altLang="tr-TR" dirty="0" err="1"/>
              <a:t>alınım</a:t>
            </a:r>
            <a:r>
              <a:rPr lang="en-US" altLang="tr-TR" dirty="0"/>
              <a:t> </a:t>
            </a:r>
            <a:r>
              <a:rPr lang="en-US" altLang="tr-TR" dirty="0" err="1"/>
              <a:t>öncesi</a:t>
            </a:r>
            <a:endParaRPr lang="tr-TR" altLang="tr-TR" dirty="0"/>
          </a:p>
        </p:txBody>
      </p:sp>
      <p:sp>
        <p:nvSpPr>
          <p:cNvPr id="15367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77B82D0-3486-491A-BC3A-B2C35AA1C17C}" type="slidenum">
              <a:rPr lang="tr-TR" altLang="tr-TR" sz="1400"/>
              <a:pPr algn="r" eaLnBrk="1" hangingPunct="1"/>
              <a:t>11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89056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olarak alt </a:t>
            </a:r>
            <a:r>
              <a:rPr lang="tr-TR" dirty="0" err="1" smtClean="0"/>
              <a:t>ekstremite</a:t>
            </a:r>
            <a:r>
              <a:rPr lang="tr-TR" dirty="0" smtClean="0"/>
              <a:t> </a:t>
            </a:r>
            <a:r>
              <a:rPr lang="tr-TR" dirty="0" err="1" smtClean="0"/>
              <a:t>ortezleri</a:t>
            </a:r>
            <a:r>
              <a:rPr lang="tr-TR" dirty="0" smtClean="0"/>
              <a:t> yürüme fonksiyonunu sağlamak ya da yardım etmek amacıyla vücuda uygulanan cihazlardır.</a:t>
            </a:r>
          </a:p>
          <a:p>
            <a:endParaRPr lang="tr-TR" dirty="0" smtClean="0"/>
          </a:p>
          <a:p>
            <a:r>
              <a:rPr lang="tr-TR" dirty="0" err="1" smtClean="0"/>
              <a:t>Ortez</a:t>
            </a:r>
            <a:r>
              <a:rPr lang="tr-TR" dirty="0" smtClean="0"/>
              <a:t> kullanımının amacı daima fonksiyonu artırmaktır.</a:t>
            </a:r>
          </a:p>
          <a:p>
            <a:endParaRPr lang="tr-TR" dirty="0" smtClean="0"/>
          </a:p>
          <a:p>
            <a:r>
              <a:rPr lang="tr-TR" dirty="0" smtClean="0"/>
              <a:t>Kozmetik görüntü, rahatlık ve fonksiyonellik </a:t>
            </a:r>
            <a:r>
              <a:rPr lang="tr-TR" dirty="0" err="1" smtClean="0"/>
              <a:t>ortezin</a:t>
            </a:r>
            <a:r>
              <a:rPr lang="tr-TR" dirty="0" smtClean="0"/>
              <a:t> kabullenilmesindeki başlıca faktörlerdir.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182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Yürüme fonksiyonunu yitirmiş bireyin ilk beklentisi bağımsız olarak yürümektir </a:t>
            </a:r>
          </a:p>
          <a:p>
            <a:endParaRPr lang="tr-TR" dirty="0" smtClean="0"/>
          </a:p>
          <a:p>
            <a:r>
              <a:rPr lang="tr-TR" dirty="0" err="1" smtClean="0"/>
              <a:t>Ambulasyon</a:t>
            </a:r>
            <a:r>
              <a:rPr lang="tr-TR" dirty="0" smtClean="0"/>
              <a:t> bireyin düzgün, güvenli ve en verimli şekilde mesafe </a:t>
            </a:r>
            <a:r>
              <a:rPr lang="tr-TR" dirty="0" err="1" smtClean="0"/>
              <a:t>katetmesidir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Yürüme eğitiminde yürüyüşün destek ve sallanma fazları dikkate alınmalı ve hastanın normal bir yürüyüşe kavuşması ana hedef olmalıdır.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8433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Normal yürümenin gerçekleşmesi için alt </a:t>
            </a:r>
            <a:r>
              <a:rPr lang="tr-TR" dirty="0" err="1" smtClean="0"/>
              <a:t>ekstremite</a:t>
            </a:r>
            <a:r>
              <a:rPr lang="tr-TR" dirty="0" smtClean="0"/>
              <a:t> kas kuvveti yeterli olmalı, eklem hareket açıklıkları normal olmalı, kas kısalıkları olmamalı ve iki </a:t>
            </a:r>
            <a:r>
              <a:rPr lang="tr-TR" dirty="0" err="1" smtClean="0"/>
              <a:t>ekstremite</a:t>
            </a:r>
            <a:r>
              <a:rPr lang="tr-TR" dirty="0" smtClean="0"/>
              <a:t> arasında uzunluk farkı bulunmaması gerekir.</a:t>
            </a:r>
          </a:p>
          <a:p>
            <a:endParaRPr lang="tr-TR" dirty="0" smtClean="0"/>
          </a:p>
          <a:p>
            <a:r>
              <a:rPr lang="tr-TR" dirty="0" smtClean="0"/>
              <a:t>Yürüme sırasında enerji tüketimi olur ve en fazla enerji tüketimi </a:t>
            </a:r>
            <a:r>
              <a:rPr lang="en-US" sz="2800" dirty="0" err="1" smtClean="0"/>
              <a:t>vücut</a:t>
            </a:r>
            <a:r>
              <a:rPr lang="en-US" sz="2800" dirty="0" smtClean="0"/>
              <a:t> </a:t>
            </a:r>
            <a:r>
              <a:rPr lang="en-US" sz="2800" dirty="0" err="1"/>
              <a:t>ağırlık</a:t>
            </a:r>
            <a:r>
              <a:rPr lang="en-US" sz="2800" dirty="0"/>
              <a:t> </a:t>
            </a:r>
            <a:r>
              <a:rPr lang="en-US" sz="2800" dirty="0" err="1"/>
              <a:t>merkezinin</a:t>
            </a:r>
            <a:r>
              <a:rPr lang="en-US" sz="2800" dirty="0"/>
              <a:t> </a:t>
            </a:r>
            <a:r>
              <a:rPr lang="en-US" sz="2800" dirty="0" err="1"/>
              <a:t>hareketlerinin</a:t>
            </a:r>
            <a:r>
              <a:rPr lang="en-US" sz="2800" dirty="0"/>
              <a:t> </a:t>
            </a:r>
            <a:r>
              <a:rPr lang="en-US" sz="2800" dirty="0" err="1"/>
              <a:t>kontrolü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harcanır</a:t>
            </a:r>
            <a:r>
              <a:rPr lang="tr-TR" sz="28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7271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1700213"/>
            <a:ext cx="8229600" cy="1143000"/>
          </a:xfrm>
        </p:spPr>
        <p:txBody>
          <a:bodyPr/>
          <a:lstStyle/>
          <a:p>
            <a:r>
              <a:rPr lang="tr-TR" altLang="tr-TR"/>
              <a:t>Normal yürümenin </a:t>
            </a:r>
          </a:p>
        </p:txBody>
      </p:sp>
      <p:sp>
        <p:nvSpPr>
          <p:cNvPr id="9222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FE20CFF-A0FB-4A48-B10E-5738CB0CBECD}" type="slidenum">
              <a:rPr lang="tr-TR" altLang="tr-TR" sz="1400"/>
              <a:pPr algn="r" eaLnBrk="1" hangingPunct="1"/>
              <a:t>5</a:t>
            </a:fld>
            <a:endParaRPr lang="tr-TR" altLang="tr-TR" sz="140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981200" y="3870325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1pPr>
            <a:lvl2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2pPr>
            <a:lvl3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3pPr>
            <a:lvl4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4pPr>
            <a:lvl5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temel koşulu</a:t>
            </a:r>
          </a:p>
        </p:txBody>
      </p:sp>
      <p:sp>
        <p:nvSpPr>
          <p:cNvPr id="9227" name="Oval 11" descr="kutu - sarı"/>
          <p:cNvSpPr>
            <a:spLocks noChangeArrowheads="1"/>
          </p:cNvSpPr>
          <p:nvPr/>
        </p:nvSpPr>
        <p:spPr bwMode="auto">
          <a:xfrm>
            <a:off x="5303839" y="3019426"/>
            <a:ext cx="1584325" cy="792163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822950" y="2982914"/>
            <a:ext cx="471604" cy="83099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r-TR" altLang="tr-TR" sz="4800" b="1">
                <a:solidFill>
                  <a:schemeClr val="bg1"/>
                </a:solidFill>
              </a:rPr>
              <a:t>5</a:t>
            </a:r>
            <a:endParaRPr lang="en-GB" altLang="tr-TR" sz="4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79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981200" y="1174751"/>
            <a:ext cx="8229600" cy="4525963"/>
          </a:xfrm>
        </p:spPr>
        <p:txBody>
          <a:bodyPr/>
          <a:lstStyle/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1.	Duruş fazında stabilite:</a:t>
            </a:r>
            <a:r>
              <a:rPr lang="tr-TR" altLang="tr-TR" sz="2800"/>
              <a:t> Yere basma süresince dengeli ve sabit kalabilme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2.	Sallanma fazında ekstremitenin yere temas etmeden öne ilerleyişi:</a:t>
            </a:r>
            <a:r>
              <a:rPr lang="tr-TR" altLang="tr-TR" sz="2800"/>
              <a:t> Ayağın öne giderken yere sürtmemesi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3.	Sallanma fazı sonunda ayağın yere temas öncesinde doğru pozisyonu alması:</a:t>
            </a:r>
            <a:r>
              <a:rPr lang="tr-TR" altLang="tr-TR" sz="2800"/>
              <a:t> Ayağın öne gelme hareketi sonunda yere düzgün şekilde basması</a:t>
            </a:r>
          </a:p>
        </p:txBody>
      </p:sp>
      <p:sp>
        <p:nvSpPr>
          <p:cNvPr id="10246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EFC3840-B00D-43B4-88B5-7C30E4BDCF00}" type="slidenum">
              <a:rPr lang="tr-TR" altLang="tr-TR" sz="1400"/>
              <a:pPr algn="r" eaLnBrk="1" hangingPunct="1"/>
              <a:t>6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45318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981200" y="1844675"/>
            <a:ext cx="8229600" cy="3124200"/>
          </a:xfrm>
          <a:noFill/>
          <a:ln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4.	Uygun adım aralığı:</a:t>
            </a:r>
            <a:r>
              <a:rPr lang="tr-TR" altLang="tr-TR" sz="2800"/>
              <a:t> Adımlar arasında düzgün ve simetrik bir mesafenin sağlanması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5.	Enerjinin verimli kullanımı ve korunması:</a:t>
            </a:r>
            <a:r>
              <a:rPr lang="tr-TR" altLang="tr-TR" sz="2800"/>
              <a:t> Yürüyüşün akıcı ve aşırı efor sarf etmeden gerçekleştirilmesi                        </a:t>
            </a:r>
          </a:p>
          <a:p>
            <a:pPr marL="450850" indent="-450850">
              <a:spcAft>
                <a:spcPct val="40000"/>
              </a:spcAft>
              <a:buNone/>
            </a:pPr>
            <a:endParaRPr lang="tr-TR" altLang="tr-TR" sz="2800"/>
          </a:p>
        </p:txBody>
      </p:sp>
      <p:sp>
        <p:nvSpPr>
          <p:cNvPr id="11270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DD888D96-CC71-4A85-B3CB-5718E42C5765}" type="slidenum">
              <a:rPr lang="tr-TR" altLang="tr-TR" sz="1400"/>
              <a:pPr algn="r" eaLnBrk="1" hangingPunct="1"/>
              <a:t>7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102579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YÜRÜME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2981325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tr-TR" altLang="tr-TR" sz="2800"/>
              <a:t>Yürüme son derece karmaşık ve çok yönlü bir fonksiyondur.</a:t>
            </a:r>
          </a:p>
          <a:p>
            <a:pPr>
              <a:spcAft>
                <a:spcPct val="30000"/>
              </a:spcAft>
            </a:pPr>
            <a:r>
              <a:rPr lang="tr-TR" altLang="tr-TR" sz="2800"/>
              <a:t>İnsanlarda yürüyüş sırasında yapılan ortak hareket biçimleri vardır ve bu hareket biçimleri </a:t>
            </a:r>
            <a:r>
              <a:rPr lang="tr-TR" altLang="tr-TR" sz="2800">
                <a:solidFill>
                  <a:srgbClr val="0000CC"/>
                </a:solidFill>
              </a:rPr>
              <a:t>YÜRÜME DÖNGÜSÜ</a:t>
            </a:r>
            <a:r>
              <a:rPr lang="tr-TR" altLang="tr-TR" sz="2800"/>
              <a:t> olarak tanımlanır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981200" y="5373688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0000"/>
              <a:buBlip>
                <a:blip r:embed="rId2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30000"/>
              </a:spcAft>
            </a:pPr>
            <a:r>
              <a:rPr lang="tr-TR" altLang="tr-TR" sz="2400">
                <a:solidFill>
                  <a:srgbClr val="777777"/>
                </a:solidFill>
              </a:rPr>
              <a:t>Her insanın kendine özgü bir yürüyüş biçimi vardır</a:t>
            </a:r>
          </a:p>
        </p:txBody>
      </p:sp>
      <p:sp>
        <p:nvSpPr>
          <p:cNvPr id="12298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2B0A873-F5A9-4B97-ADDA-1CE1BCE22DF0}" type="slidenum">
              <a:rPr lang="tr-TR" altLang="tr-TR" sz="1400"/>
              <a:pPr algn="r" eaLnBrk="1" hangingPunct="1"/>
              <a:t>8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28778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Yürüme döngüsü</a:t>
            </a:r>
            <a:endParaRPr lang="tr-TR" altLang="tr-TR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981200" y="1960563"/>
            <a:ext cx="8229600" cy="226060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ct val="40000"/>
              </a:spcAft>
            </a:pPr>
            <a:r>
              <a:rPr lang="en-US" altLang="tr-TR"/>
              <a:t>Bir ekstremitenin gerçekleştirdiği hareketlere </a:t>
            </a:r>
            <a:r>
              <a:rPr lang="en-US" altLang="tr-TR">
                <a:solidFill>
                  <a:srgbClr val="0000CC"/>
                </a:solidFill>
              </a:rPr>
              <a:t>yürüme döngüsü</a:t>
            </a:r>
            <a:r>
              <a:rPr lang="tr-TR" altLang="tr-TR"/>
              <a:t> </a:t>
            </a:r>
            <a:r>
              <a:rPr lang="en-US" altLang="tr-TR"/>
              <a:t>denir </a:t>
            </a:r>
            <a:endParaRPr lang="tr-TR" altLang="tr-TR"/>
          </a:p>
          <a:p>
            <a:pPr>
              <a:lnSpc>
                <a:spcPct val="110000"/>
              </a:lnSpc>
              <a:spcAft>
                <a:spcPct val="40000"/>
              </a:spcAft>
            </a:pPr>
            <a:r>
              <a:rPr lang="en-US" altLang="tr-TR"/>
              <a:t>Bir yürüme döngüsü iki bölümdür</a:t>
            </a:r>
            <a:r>
              <a:rPr lang="tr-TR" altLang="tr-TR"/>
              <a:t>      </a:t>
            </a:r>
          </a:p>
        </p:txBody>
      </p:sp>
      <p:sp>
        <p:nvSpPr>
          <p:cNvPr id="13320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80D60CC-BAB8-4552-B0BE-E15D02177645}" type="slidenum">
              <a:rPr lang="tr-TR" altLang="tr-TR" sz="1400"/>
              <a:pPr algn="r" eaLnBrk="1" hangingPunct="1"/>
              <a:t>9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176892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195</Words>
  <Application>Microsoft Office PowerPoint</Application>
  <PresentationFormat>Özel</PresentationFormat>
  <Paragraphs>46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Akış</vt:lpstr>
      <vt:lpstr>YÜRÜYÜŞ ANALİZİ</vt:lpstr>
      <vt:lpstr>Slayt 2</vt:lpstr>
      <vt:lpstr>Slayt 3</vt:lpstr>
      <vt:lpstr>Slayt 4</vt:lpstr>
      <vt:lpstr>Normal yürümenin </vt:lpstr>
      <vt:lpstr>Slayt 6</vt:lpstr>
      <vt:lpstr>Slayt 7</vt:lpstr>
      <vt:lpstr>YÜRÜME</vt:lpstr>
      <vt:lpstr>Yürüme döngüsü</vt:lpstr>
      <vt:lpstr>Salınım evresi </vt:lpstr>
      <vt:lpstr> Basma evresi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sinan sert</dc:creator>
  <cp:lastModifiedBy>fztmerve</cp:lastModifiedBy>
  <cp:revision>8</cp:revision>
  <dcterms:created xsi:type="dcterms:W3CDTF">2018-12-05T11:19:47Z</dcterms:created>
  <dcterms:modified xsi:type="dcterms:W3CDTF">2019-06-27T11:52:09Z</dcterms:modified>
</cp:coreProperties>
</file>