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D61"/>
    <a:srgbClr val="003300"/>
    <a:srgbClr val="666699"/>
    <a:srgbClr val="DB3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E203E37-A8EF-4A3A-8290-A55961E2CB94}" type="datetimeFigureOut">
              <a:rPr lang="tr-TR" smtClean="0"/>
              <a:pPr/>
              <a:t>08.04.2018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33926B6-E6A4-47E8-9DD0-E807012AAF0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03E37-A8EF-4A3A-8290-A55961E2CB94}" type="datetimeFigureOut">
              <a:rPr lang="tr-TR" smtClean="0"/>
              <a:pPr/>
              <a:t>08.04.2018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926B6-E6A4-47E8-9DD0-E807012AAF0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6" name="Picture 2" descr="http://gems-inclusions.com/gallery/inclusions-in-topaz/topaz-two-phase-12-39-f5.jpg"/>
          <p:cNvPicPr>
            <a:picLocks noChangeAspect="1" noChangeArrowheads="1"/>
          </p:cNvPicPr>
          <p:nvPr/>
        </p:nvPicPr>
        <p:blipFill>
          <a:blip r:embed="rId2" cstate="print"/>
          <a:srcRect/>
          <a:stretch>
            <a:fillRect/>
          </a:stretch>
        </p:blipFill>
        <p:spPr bwMode="auto">
          <a:xfrm>
            <a:off x="0" y="0"/>
            <a:ext cx="9741476" cy="6858000"/>
          </a:xfrm>
          <a:prstGeom prst="rect">
            <a:avLst/>
          </a:prstGeom>
          <a:noFill/>
        </p:spPr>
      </p:pic>
      <p:sp>
        <p:nvSpPr>
          <p:cNvPr id="5" name="4 Metin kutusu"/>
          <p:cNvSpPr txBox="1"/>
          <p:nvPr/>
        </p:nvSpPr>
        <p:spPr>
          <a:xfrm>
            <a:off x="1171636" y="2912328"/>
            <a:ext cx="7956376" cy="830997"/>
          </a:xfrm>
          <a:prstGeom prst="rect">
            <a:avLst/>
          </a:prstGeom>
          <a:noFill/>
        </p:spPr>
        <p:txBody>
          <a:bodyPr wrap="square" rtlCol="0">
            <a:spAutoFit/>
          </a:bodyPr>
          <a:lstStyle/>
          <a:p>
            <a:r>
              <a:rPr lang="tr-TR" sz="4800" b="1" dirty="0" smtClean="0">
                <a:solidFill>
                  <a:schemeClr val="tx2">
                    <a:lumMod val="50000"/>
                  </a:schemeClr>
                </a:solidFill>
              </a:rPr>
              <a:t>         SIVI </a:t>
            </a:r>
            <a:r>
              <a:rPr lang="tr-TR" sz="4800" b="1" dirty="0" smtClean="0">
                <a:solidFill>
                  <a:schemeClr val="tx2">
                    <a:lumMod val="50000"/>
                  </a:schemeClr>
                </a:solidFill>
              </a:rPr>
              <a:t>KAPANIM</a:t>
            </a:r>
            <a:endParaRPr lang="tr-TR" sz="48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normAutofit fontScale="90000"/>
          </a:bodyPr>
          <a:lstStyle/>
          <a:p>
            <a:r>
              <a:rPr lang="tr-TR" b="1" dirty="0" smtClean="0">
                <a:solidFill>
                  <a:srgbClr val="666699"/>
                </a:solidFill>
              </a:rPr>
              <a:t>Sıvı </a:t>
            </a:r>
            <a:r>
              <a:rPr lang="tr-TR" b="1" dirty="0" err="1">
                <a:solidFill>
                  <a:srgbClr val="666699"/>
                </a:solidFill>
              </a:rPr>
              <a:t>K</a:t>
            </a:r>
            <a:r>
              <a:rPr lang="tr-TR" b="1" dirty="0" err="1" smtClean="0">
                <a:solidFill>
                  <a:srgbClr val="666699"/>
                </a:solidFill>
              </a:rPr>
              <a:t>apanımlarının</a:t>
            </a:r>
            <a:r>
              <a:rPr lang="tr-TR" b="1" dirty="0" smtClean="0">
                <a:solidFill>
                  <a:srgbClr val="666699"/>
                </a:solidFill>
              </a:rPr>
              <a:t> Kullanım </a:t>
            </a:r>
            <a:r>
              <a:rPr lang="tr-TR" b="1" dirty="0">
                <a:solidFill>
                  <a:srgbClr val="666699"/>
                </a:solidFill>
              </a:rPr>
              <a:t>A</a:t>
            </a:r>
            <a:r>
              <a:rPr lang="tr-TR" b="1" dirty="0" smtClean="0">
                <a:solidFill>
                  <a:srgbClr val="666699"/>
                </a:solidFill>
              </a:rPr>
              <a:t>lanları</a:t>
            </a:r>
            <a:endParaRPr lang="tr-TR" b="1" dirty="0">
              <a:solidFill>
                <a:srgbClr val="666699"/>
              </a:solidFill>
            </a:endParaRPr>
          </a:p>
        </p:txBody>
      </p:sp>
      <p:sp>
        <p:nvSpPr>
          <p:cNvPr id="3" name="2 İçerik Yer Tutucusu"/>
          <p:cNvSpPr>
            <a:spLocks noGrp="1"/>
          </p:cNvSpPr>
          <p:nvPr>
            <p:ph idx="1"/>
          </p:nvPr>
        </p:nvSpPr>
        <p:spPr>
          <a:xfrm>
            <a:off x="0" y="1124744"/>
            <a:ext cx="9144000" cy="5040560"/>
          </a:xfrm>
        </p:spPr>
        <p:txBody>
          <a:bodyPr>
            <a:normAutofit fontScale="77500" lnSpcReduction="20000"/>
          </a:bodyPr>
          <a:lstStyle/>
          <a:p>
            <a:r>
              <a:rPr lang="tr-TR" b="1" dirty="0" smtClean="0">
                <a:solidFill>
                  <a:srgbClr val="FF0066"/>
                </a:solidFill>
              </a:rPr>
              <a:t>UZAY ÇALIŞMALARI</a:t>
            </a:r>
            <a:endParaRPr lang="en-US" dirty="0" smtClean="0">
              <a:solidFill>
                <a:srgbClr val="FF0066"/>
              </a:solidFill>
            </a:endParaRPr>
          </a:p>
          <a:p>
            <a:pPr>
              <a:buFontTx/>
              <a:buChar char="•"/>
            </a:pPr>
            <a:r>
              <a:rPr lang="tr-TR" b="1" dirty="0" smtClean="0"/>
              <a:t>GEMOLOJİ</a:t>
            </a:r>
            <a:endParaRPr lang="en-US" dirty="0" smtClean="0"/>
          </a:p>
          <a:p>
            <a:pPr>
              <a:buFontTx/>
              <a:buChar char="•"/>
            </a:pPr>
            <a:r>
              <a:rPr lang="tr-TR" b="1" dirty="0" smtClean="0">
                <a:solidFill>
                  <a:schemeClr val="accent2"/>
                </a:solidFill>
              </a:rPr>
              <a:t>STRATİGRAFİ VE SEDİMANTOLOJİ</a:t>
            </a:r>
          </a:p>
          <a:p>
            <a:pPr>
              <a:buFontTx/>
              <a:buChar char="•"/>
            </a:pPr>
            <a:r>
              <a:rPr lang="tr-TR" b="1" dirty="0" smtClean="0">
                <a:solidFill>
                  <a:srgbClr val="DB33AB"/>
                </a:solidFill>
              </a:rPr>
              <a:t>PALEONTOLOJİ</a:t>
            </a:r>
            <a:endParaRPr lang="en-US" dirty="0" smtClean="0">
              <a:solidFill>
                <a:srgbClr val="DB33AB"/>
              </a:solidFill>
            </a:endParaRPr>
          </a:p>
          <a:p>
            <a:pPr>
              <a:buFontTx/>
              <a:buChar char="•"/>
            </a:pPr>
            <a:r>
              <a:rPr lang="tr-TR" b="1" dirty="0" smtClean="0"/>
              <a:t>İNTRÜZİF VE METAMORFİK ARAZİLER</a:t>
            </a:r>
            <a:endParaRPr lang="en-US" dirty="0" smtClean="0"/>
          </a:p>
          <a:p>
            <a:pPr>
              <a:buFontTx/>
              <a:buChar char="•"/>
            </a:pPr>
            <a:r>
              <a:rPr lang="tr-TR" b="1" dirty="0" smtClean="0">
                <a:solidFill>
                  <a:srgbClr val="009900"/>
                </a:solidFill>
              </a:rPr>
              <a:t>PETROL ARAMALARI</a:t>
            </a:r>
            <a:endParaRPr lang="en-US" dirty="0" smtClean="0">
              <a:solidFill>
                <a:srgbClr val="009900"/>
              </a:solidFill>
            </a:endParaRPr>
          </a:p>
          <a:p>
            <a:pPr>
              <a:buFontTx/>
              <a:buChar char="•"/>
            </a:pPr>
            <a:r>
              <a:rPr lang="tr-TR" b="1" dirty="0" smtClean="0"/>
              <a:t>TUZ DOMLARI</a:t>
            </a:r>
            <a:endParaRPr lang="en-US" dirty="0" smtClean="0"/>
          </a:p>
          <a:p>
            <a:pPr>
              <a:buFontTx/>
              <a:buChar char="•"/>
            </a:pPr>
            <a:r>
              <a:rPr lang="tr-TR" b="1" dirty="0" smtClean="0">
                <a:solidFill>
                  <a:srgbClr val="FF0066"/>
                </a:solidFill>
              </a:rPr>
              <a:t>JEOTERMAL SAHALAR</a:t>
            </a:r>
            <a:endParaRPr lang="en-US" dirty="0" smtClean="0">
              <a:solidFill>
                <a:srgbClr val="FF0066"/>
              </a:solidFill>
            </a:endParaRPr>
          </a:p>
          <a:p>
            <a:pPr>
              <a:buFontTx/>
              <a:buChar char="•"/>
            </a:pPr>
            <a:r>
              <a:rPr lang="tr-TR" b="1" dirty="0" smtClean="0"/>
              <a:t>NÜKLEER REAKTÖR VE ATOM SANTRALLERİNİN KURULACAĞI BÖLGELER</a:t>
            </a:r>
            <a:endParaRPr lang="en-US" dirty="0" smtClean="0"/>
          </a:p>
          <a:p>
            <a:pPr>
              <a:buFontTx/>
              <a:buChar char="•"/>
            </a:pPr>
            <a:r>
              <a:rPr lang="tr-TR" b="1" dirty="0" smtClean="0">
                <a:solidFill>
                  <a:schemeClr val="accent2"/>
                </a:solidFill>
              </a:rPr>
              <a:t>MADEN YATAKLARI KONUSUNDA YAPILACAK OLAN ÇALIŞMALARDA SIVI KAPANIMLARDAN YARARLANILMAKTADIR.</a:t>
            </a:r>
            <a:endParaRPr lang="en-US" dirty="0" smtClean="0">
              <a:solidFill>
                <a:schemeClr val="accent2"/>
              </a:solidFill>
            </a:endParaRPr>
          </a:p>
          <a:p>
            <a:pPr>
              <a:buNone/>
            </a:pPr>
            <a:r>
              <a:rPr lang="tr-TR" b="1" dirty="0" smtClean="0">
                <a:cs typeface="Times New Roman" pitchFamily="18" charset="0"/>
              </a:rPr>
              <a:t> </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634082"/>
          </a:xfrm>
        </p:spPr>
        <p:txBody>
          <a:bodyPr>
            <a:normAutofit fontScale="90000"/>
          </a:bodyPr>
          <a:lstStyle/>
          <a:p>
            <a:r>
              <a:rPr lang="tr-TR" sz="3600" b="1" dirty="0" smtClean="0">
                <a:solidFill>
                  <a:srgbClr val="FF0000"/>
                </a:solidFill>
                <a:cs typeface="Times New Roman" pitchFamily="18" charset="0"/>
              </a:rPr>
              <a:t>SIVI KAPANIM ÇALIŞMALARI İÇİN ÖRNEK ALIMI</a:t>
            </a:r>
            <a:r>
              <a:rPr lang="tr-TR" b="1" dirty="0" smtClean="0">
                <a:cs typeface="Times New Roman" pitchFamily="18" charset="0"/>
              </a:rPr>
              <a:t/>
            </a:r>
            <a:br>
              <a:rPr lang="tr-TR" b="1" dirty="0" smtClean="0">
                <a:cs typeface="Times New Roman" pitchFamily="18" charset="0"/>
              </a:rPr>
            </a:br>
            <a:endParaRPr lang="tr-TR" b="1" dirty="0">
              <a:solidFill>
                <a:srgbClr val="003300"/>
              </a:solidFill>
            </a:endParaRPr>
          </a:p>
        </p:txBody>
      </p:sp>
      <p:sp>
        <p:nvSpPr>
          <p:cNvPr id="3" name="2 İçerik Yer Tutucusu"/>
          <p:cNvSpPr>
            <a:spLocks noGrp="1"/>
          </p:cNvSpPr>
          <p:nvPr>
            <p:ph idx="1"/>
          </p:nvPr>
        </p:nvSpPr>
        <p:spPr>
          <a:xfrm>
            <a:off x="323528" y="908721"/>
            <a:ext cx="8229600" cy="2376264"/>
          </a:xfrm>
        </p:spPr>
        <p:txBody>
          <a:bodyPr>
            <a:normAutofit/>
          </a:bodyPr>
          <a:lstStyle/>
          <a:p>
            <a:r>
              <a:rPr lang="tr-TR" b="1" dirty="0" smtClean="0"/>
              <a:t>Sıvı kapanım inceleme yöntemleri,</a:t>
            </a:r>
            <a:r>
              <a:rPr lang="tr-TR" b="1" dirty="0" smtClean="0">
                <a:cs typeface="Times New Roman" pitchFamily="18" charset="0"/>
              </a:rPr>
              <a:t> kuvars, </a:t>
            </a:r>
            <a:r>
              <a:rPr lang="tr-TR" b="1" dirty="0" err="1" smtClean="0">
                <a:cs typeface="Times New Roman" pitchFamily="18" charset="0"/>
              </a:rPr>
              <a:t>florit</a:t>
            </a:r>
            <a:r>
              <a:rPr lang="tr-TR" b="1" dirty="0" smtClean="0">
                <a:cs typeface="Times New Roman" pitchFamily="18" charset="0"/>
              </a:rPr>
              <a:t>, barit </a:t>
            </a:r>
            <a:r>
              <a:rPr lang="tr-TR" b="1" dirty="0" smtClean="0"/>
              <a:t>gibi saydam minerallerde </a:t>
            </a:r>
            <a:r>
              <a:rPr lang="tr-TR" b="1" dirty="0" smtClean="0">
                <a:solidFill>
                  <a:schemeClr val="accent2"/>
                </a:solidFill>
                <a:cs typeface="Times New Roman" pitchFamily="18" charset="0"/>
              </a:rPr>
              <a:t>sıvı </a:t>
            </a:r>
            <a:r>
              <a:rPr lang="tr-TR" b="1" dirty="0" err="1" smtClean="0">
                <a:solidFill>
                  <a:schemeClr val="accent2"/>
                </a:solidFill>
                <a:cs typeface="Times New Roman" pitchFamily="18" charset="0"/>
              </a:rPr>
              <a:t>kapanımları</a:t>
            </a:r>
            <a:r>
              <a:rPr lang="tr-TR" b="1" dirty="0" smtClean="0">
                <a:solidFill>
                  <a:schemeClr val="accent2"/>
                </a:solidFill>
                <a:cs typeface="Times New Roman" pitchFamily="18" charset="0"/>
              </a:rPr>
              <a:t> </a:t>
            </a:r>
            <a:r>
              <a:rPr lang="tr-TR" b="1" dirty="0" smtClean="0">
                <a:cs typeface="Times New Roman" pitchFamily="18" charset="0"/>
              </a:rPr>
              <a:t>optik olarak incelenebilmektedir. Bu nedenle arazide örnek alımı yaparken;</a:t>
            </a:r>
            <a:endParaRPr lang="tr-TR" dirty="0" smtClean="0">
              <a:cs typeface="Times New Roman" pitchFamily="18" charset="0"/>
            </a:endParaRPr>
          </a:p>
          <a:p>
            <a:endParaRPr lang="tr-TR" dirty="0"/>
          </a:p>
        </p:txBody>
      </p:sp>
      <p:pic>
        <p:nvPicPr>
          <p:cNvPr id="26626" name="Picture 2" descr="http://www.mobileminingexperience.com/Misc%20stuff/WYLTFGSV1_240180.jpg"/>
          <p:cNvPicPr>
            <a:picLocks noChangeAspect="1" noChangeArrowheads="1"/>
          </p:cNvPicPr>
          <p:nvPr/>
        </p:nvPicPr>
        <p:blipFill>
          <a:blip r:embed="rId2" cstate="print"/>
          <a:srcRect/>
          <a:stretch>
            <a:fillRect/>
          </a:stretch>
        </p:blipFill>
        <p:spPr bwMode="auto">
          <a:xfrm>
            <a:off x="1979712" y="2924944"/>
            <a:ext cx="4968552" cy="37264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4572000" cy="8026971"/>
          </a:xfrm>
        </p:spPr>
        <p:txBody>
          <a:bodyPr>
            <a:normAutofit/>
          </a:bodyPr>
          <a:lstStyle/>
          <a:p>
            <a:pPr marL="514350" indent="-514350">
              <a:buFont typeface="+mj-lt"/>
              <a:buAutoNum type="arabicParenR"/>
            </a:pPr>
            <a:r>
              <a:rPr lang="tr-TR" sz="3000" dirty="0" smtClean="0"/>
              <a:t>Önce arazideki saydam mineraller belirlenmeli, daha sonra bu saydam mineraller arasından, bizim çalışma amacımıza uygun olanlar seçilmelidir.</a:t>
            </a:r>
          </a:p>
          <a:p>
            <a:pPr marL="514350" indent="-514350">
              <a:buFont typeface="+mj-lt"/>
              <a:buAutoNum type="arabicParenR"/>
            </a:pPr>
            <a:r>
              <a:rPr lang="tr-TR" sz="3000" dirty="0" smtClean="0"/>
              <a:t>Minerallerin jeolojik konumları belirlenmelidir.</a:t>
            </a:r>
          </a:p>
          <a:p>
            <a:pPr marL="514350" indent="-514350">
              <a:buFont typeface="+mj-lt"/>
              <a:buAutoNum type="arabicParenR"/>
            </a:pPr>
            <a:r>
              <a:rPr lang="tr-TR" sz="3000" dirty="0" smtClean="0"/>
              <a:t>İri kristalli öneklerin </a:t>
            </a:r>
            <a:r>
              <a:rPr lang="tr-TR" sz="3000" dirty="0" err="1" smtClean="0"/>
              <a:t>alinmasına</a:t>
            </a:r>
            <a:r>
              <a:rPr lang="tr-TR" sz="3000" dirty="0" smtClean="0"/>
              <a:t> dikkat edilmelidir.</a:t>
            </a:r>
            <a:endParaRPr lang="tr-TR" sz="3000" dirty="0"/>
          </a:p>
        </p:txBody>
      </p:sp>
      <p:pic>
        <p:nvPicPr>
          <p:cNvPr id="25602" name="Picture 2" descr="http://www.atggems.com/minerals/quartz_herkimer-like_oil_56cts.jpg"/>
          <p:cNvPicPr>
            <a:picLocks noChangeAspect="1" noChangeArrowheads="1"/>
          </p:cNvPicPr>
          <p:nvPr/>
        </p:nvPicPr>
        <p:blipFill>
          <a:blip r:embed="rId2" cstate="print"/>
          <a:srcRect/>
          <a:stretch>
            <a:fillRect/>
          </a:stretch>
        </p:blipFill>
        <p:spPr bwMode="auto">
          <a:xfrm>
            <a:off x="4716016" y="1700808"/>
            <a:ext cx="4176464" cy="31323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solidFill>
              </a:rPr>
              <a:t>Sıvı </a:t>
            </a:r>
            <a:r>
              <a:rPr lang="tr-TR" b="1" dirty="0">
                <a:solidFill>
                  <a:schemeClr val="tx2"/>
                </a:solidFill>
              </a:rPr>
              <a:t>K</a:t>
            </a:r>
            <a:r>
              <a:rPr lang="tr-TR" b="1" dirty="0" smtClean="0">
                <a:solidFill>
                  <a:schemeClr val="tx2"/>
                </a:solidFill>
              </a:rPr>
              <a:t>apanımı Analizleri</a:t>
            </a:r>
            <a:endParaRPr lang="tr-TR" b="1" dirty="0">
              <a:solidFill>
                <a:schemeClr val="tx2"/>
              </a:solidFill>
            </a:endParaRPr>
          </a:p>
        </p:txBody>
      </p:sp>
      <p:sp>
        <p:nvSpPr>
          <p:cNvPr id="3" name="2 İçerik Yer Tutucusu"/>
          <p:cNvSpPr>
            <a:spLocks noGrp="1"/>
          </p:cNvSpPr>
          <p:nvPr>
            <p:ph idx="1"/>
          </p:nvPr>
        </p:nvSpPr>
        <p:spPr/>
        <p:txBody>
          <a:bodyPr/>
          <a:lstStyle/>
          <a:p>
            <a:r>
              <a:rPr lang="tr-TR" dirty="0" smtClean="0"/>
              <a:t>Sıvı kapanımı çalışmaları yapılırken 1mm kalınlığa kadar olan ince tabakaların her iki </a:t>
            </a:r>
            <a:r>
              <a:rPr lang="tr-TR" dirty="0" err="1" smtClean="0"/>
              <a:t>tarafıda</a:t>
            </a:r>
            <a:r>
              <a:rPr lang="tr-TR" dirty="0" smtClean="0"/>
              <a:t> ışığın dağılmasını engellemek için parlatılır.</a:t>
            </a:r>
          </a:p>
          <a:p>
            <a:r>
              <a:rPr lang="tr-TR" dirty="0" smtClean="0"/>
              <a:t>Daha sonra bu tabaka ısıtma bölgesine yerleştirilir. </a:t>
            </a:r>
            <a:r>
              <a:rPr lang="tr-TR" dirty="0"/>
              <a:t>I</a:t>
            </a:r>
            <a:r>
              <a:rPr lang="tr-TR" dirty="0" smtClean="0"/>
              <a:t>sıtma ve soğutma ekrandan izlenir.</a:t>
            </a:r>
          </a:p>
          <a:p>
            <a:endParaRPr lang="tr-TR" dirty="0"/>
          </a:p>
        </p:txBody>
      </p:sp>
      <p:sp>
        <p:nvSpPr>
          <p:cNvPr id="4" name="3 Metin kutusu"/>
          <p:cNvSpPr txBox="1"/>
          <p:nvPr/>
        </p:nvSpPr>
        <p:spPr>
          <a:xfrm>
            <a:off x="8676456" y="6237312"/>
            <a:ext cx="467544" cy="461665"/>
          </a:xfrm>
          <a:prstGeom prst="rect">
            <a:avLst/>
          </a:prstGeom>
          <a:noFill/>
        </p:spPr>
        <p:txBody>
          <a:bodyPr wrap="square" rtlCol="0">
            <a:spAutoFit/>
          </a:bodyPr>
          <a:lstStyle/>
          <a:p>
            <a:r>
              <a:rPr lang="tr-TR" sz="24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7999"/>
          </a:xfrm>
        </p:spPr>
        <p:txBody>
          <a:bodyPr/>
          <a:lstStyle/>
          <a:p>
            <a:r>
              <a:rPr lang="tr-TR" dirty="0" smtClean="0">
                <a:solidFill>
                  <a:schemeClr val="accent2">
                    <a:lumMod val="50000"/>
                  </a:schemeClr>
                </a:solidFill>
              </a:rPr>
              <a:t>ISITMA DENEYİ </a:t>
            </a:r>
            <a:r>
              <a:rPr lang="tr-TR" dirty="0" smtClean="0"/>
              <a:t>sırasında sıcaklık, kapanımda tek bir akışkan oluncaya kadar artırılır. Bu doldurma sıcaklığı kristal oluşumunun en düşük sıcaklığıdır. Ancak akışkan yoğunluğuna ve tuzluluğuna bağımlı olarak basınç düzeltilmesi yapılmalıdır.</a:t>
            </a:r>
          </a:p>
          <a:p>
            <a:r>
              <a:rPr lang="tr-TR" dirty="0" smtClean="0">
                <a:solidFill>
                  <a:srgbClr val="7030A0"/>
                </a:solidFill>
              </a:rPr>
              <a:t>DONDURMA DENEYİ İLE </a:t>
            </a:r>
            <a:r>
              <a:rPr lang="tr-TR" dirty="0" smtClean="0"/>
              <a:t>buhar ve gaz fazlarının bir arada bulunduğu </a:t>
            </a:r>
            <a:r>
              <a:rPr lang="tr-TR" dirty="0" err="1" smtClean="0"/>
              <a:t>inklüzyonlardaki</a:t>
            </a:r>
            <a:r>
              <a:rPr lang="tr-TR" dirty="0" smtClean="0"/>
              <a:t> akışkanın tuzluluğu kapanım içeren bir parçanın dondurulması ile bulunabilir. Sıcaklık faz donana kadar düşürülür. Ve sonra yeniden ısıtılarak buzun erime sıcaklığı gözlenir.</a:t>
            </a:r>
          </a:p>
          <a:p>
            <a:r>
              <a:rPr lang="tr-TR" dirty="0" smtClean="0"/>
              <a:t>Tuzluluk da donma noktası tablolarından hesaplanır.</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70C0"/>
                </a:solidFill>
              </a:rPr>
              <a:t>Sıvı kapanım Çalışmaları İçin Kullanılan Aletin Genel Özellikleri</a:t>
            </a:r>
            <a:endParaRPr lang="tr-TR" b="1" dirty="0">
              <a:solidFill>
                <a:srgbClr val="0070C0"/>
              </a:solidFill>
            </a:endParaRPr>
          </a:p>
        </p:txBody>
      </p:sp>
      <p:sp>
        <p:nvSpPr>
          <p:cNvPr id="3" name="2 İçerik Yer Tutucusu"/>
          <p:cNvSpPr>
            <a:spLocks noGrp="1"/>
          </p:cNvSpPr>
          <p:nvPr>
            <p:ph idx="1"/>
          </p:nvPr>
        </p:nvSpPr>
        <p:spPr/>
        <p:txBody>
          <a:bodyPr>
            <a:normAutofit fontScale="92500" lnSpcReduction="20000"/>
          </a:bodyPr>
          <a:lstStyle/>
          <a:p>
            <a:pPr marL="514350" indent="-514350">
              <a:buFont typeface="+mj-lt"/>
              <a:buAutoNum type="arabicParenR"/>
            </a:pPr>
            <a:r>
              <a:rPr lang="tr-TR" dirty="0" err="1" smtClean="0"/>
              <a:t>Polarizan</a:t>
            </a:r>
            <a:r>
              <a:rPr lang="tr-TR" dirty="0" smtClean="0"/>
              <a:t> mikroskop kullanılmaktadır.</a:t>
            </a:r>
          </a:p>
          <a:p>
            <a:pPr marL="514350" indent="-514350">
              <a:buFont typeface="+mj-lt"/>
              <a:buAutoNum type="arabicParenR"/>
            </a:pPr>
            <a:r>
              <a:rPr lang="tr-TR" dirty="0" smtClean="0"/>
              <a:t>Teflon soğutma tablası bulunmaktadır.</a:t>
            </a:r>
          </a:p>
          <a:p>
            <a:pPr marL="514350" indent="-514350">
              <a:buFont typeface="+mj-lt"/>
              <a:buAutoNum type="arabicParenR"/>
            </a:pPr>
            <a:r>
              <a:rPr lang="tr-TR" dirty="0" smtClean="0"/>
              <a:t>0.5 mm kalınlığında, iki yüzü parlatılmış özel kesitler kullanılmaktadır. </a:t>
            </a:r>
          </a:p>
          <a:p>
            <a:pPr marL="514350" indent="-514350">
              <a:buFont typeface="+mj-lt"/>
              <a:buAutoNum type="arabicParenR"/>
            </a:pPr>
            <a:r>
              <a:rPr lang="tr-TR" dirty="0" smtClean="0"/>
              <a:t>Ortamın ısısını düşürmek için sıvı azot kullanılmaktadır.</a:t>
            </a:r>
          </a:p>
          <a:p>
            <a:pPr marL="514350" indent="-514350">
              <a:buFont typeface="+mj-lt"/>
              <a:buAutoNum type="arabicParenR"/>
            </a:pPr>
            <a:r>
              <a:rPr lang="tr-TR" dirty="0" smtClean="0"/>
              <a:t>Isı iletimini sağlayan </a:t>
            </a:r>
            <a:r>
              <a:rPr lang="tr-TR" dirty="0" err="1" smtClean="0"/>
              <a:t>Termo</a:t>
            </a:r>
            <a:r>
              <a:rPr lang="tr-TR" dirty="0" smtClean="0"/>
              <a:t> </a:t>
            </a:r>
            <a:r>
              <a:rPr lang="tr-TR" dirty="0" err="1" smtClean="0"/>
              <a:t>Coppe’ler</a:t>
            </a:r>
            <a:r>
              <a:rPr lang="tr-TR" dirty="0" smtClean="0"/>
              <a:t> bulunmaktadır</a:t>
            </a:r>
          </a:p>
          <a:p>
            <a:pPr marL="514350" indent="-514350">
              <a:buFont typeface="+mj-lt"/>
              <a:buAutoNum type="arabicParenR"/>
            </a:pPr>
            <a:r>
              <a:rPr lang="tr-TR" dirty="0" smtClean="0"/>
              <a:t>Ekran</a:t>
            </a:r>
          </a:p>
          <a:p>
            <a:pPr marL="514350" indent="-514350">
              <a:buFont typeface="+mj-lt"/>
              <a:buAutoNum type="arabicParenR"/>
            </a:pPr>
            <a:r>
              <a:rPr lang="tr-TR" dirty="0" smtClean="0"/>
              <a:t>Sıcaklık derecelerini gösteren dijital gösterge</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2" name="Picture 4" descr="http://webb.deu.edu.tr/jeoloji/resim/lab/linkam.jpg"/>
          <p:cNvPicPr>
            <a:picLocks noChangeAspect="1" noChangeArrowheads="1"/>
          </p:cNvPicPr>
          <p:nvPr/>
        </p:nvPicPr>
        <p:blipFill>
          <a:blip r:embed="rId2" cstate="print"/>
          <a:srcRect/>
          <a:stretch>
            <a:fillRect/>
          </a:stretch>
        </p:blipFill>
        <p:spPr bwMode="auto">
          <a:xfrm>
            <a:off x="395536" y="0"/>
            <a:ext cx="8280920" cy="5313840"/>
          </a:xfrm>
          <a:prstGeom prst="rect">
            <a:avLst/>
          </a:prstGeom>
          <a:noFill/>
        </p:spPr>
      </p:pic>
      <p:sp>
        <p:nvSpPr>
          <p:cNvPr id="7" name="6 Metin kutusu"/>
          <p:cNvSpPr txBox="1"/>
          <p:nvPr/>
        </p:nvSpPr>
        <p:spPr>
          <a:xfrm>
            <a:off x="611560" y="5445224"/>
            <a:ext cx="5040560" cy="369332"/>
          </a:xfrm>
          <a:prstGeom prst="rect">
            <a:avLst/>
          </a:prstGeom>
          <a:noFill/>
        </p:spPr>
        <p:txBody>
          <a:bodyPr wrap="square" rtlCol="0">
            <a:spAutoFit/>
          </a:bodyPr>
          <a:lstStyle/>
          <a:p>
            <a:r>
              <a:rPr lang="tr-TR" dirty="0" smtClean="0"/>
              <a:t>Sıvı </a:t>
            </a:r>
            <a:r>
              <a:rPr lang="tr-TR" dirty="0" err="1" smtClean="0"/>
              <a:t>kapanımlarının</a:t>
            </a:r>
            <a:r>
              <a:rPr lang="tr-TR" dirty="0" smtClean="0"/>
              <a:t> incelenmesinde kullanılan alet</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764704"/>
          </a:xfrm>
        </p:spPr>
        <p:txBody>
          <a:bodyPr/>
          <a:lstStyle/>
          <a:p>
            <a:r>
              <a:rPr lang="tr-TR" b="1" dirty="0" smtClean="0">
                <a:solidFill>
                  <a:srgbClr val="FF0000"/>
                </a:solidFill>
              </a:rPr>
              <a:t>SIVI KAPANIM OLUŞUMLARI</a:t>
            </a:r>
            <a:endParaRPr lang="tr-TR" b="1" dirty="0">
              <a:solidFill>
                <a:srgbClr val="FF0000"/>
              </a:solidFill>
            </a:endParaRPr>
          </a:p>
        </p:txBody>
      </p:sp>
      <p:sp>
        <p:nvSpPr>
          <p:cNvPr id="3" name="2 İçerik Yer Tutucusu"/>
          <p:cNvSpPr>
            <a:spLocks noGrp="1"/>
          </p:cNvSpPr>
          <p:nvPr>
            <p:ph idx="1"/>
          </p:nvPr>
        </p:nvSpPr>
        <p:spPr>
          <a:xfrm>
            <a:off x="251520" y="764704"/>
            <a:ext cx="8229600" cy="4525963"/>
          </a:xfrm>
        </p:spPr>
        <p:txBody>
          <a:bodyPr/>
          <a:lstStyle/>
          <a:p>
            <a:pPr marL="514350" indent="-514350">
              <a:buFont typeface="+mj-lt"/>
              <a:buAutoNum type="arabicParenR"/>
            </a:pPr>
            <a:r>
              <a:rPr lang="tr-TR" dirty="0" smtClean="0">
                <a:solidFill>
                  <a:srgbClr val="8D3D61"/>
                </a:solidFill>
              </a:rPr>
              <a:t>HIZLI DETRİTİK SOĞUMA</a:t>
            </a:r>
          </a:p>
          <a:p>
            <a:pPr>
              <a:buNone/>
            </a:pPr>
            <a:r>
              <a:rPr lang="tr-TR" dirty="0" smtClean="0"/>
              <a:t>    Hızlı soğumadan dolayı kristal üzerinde bazı kırıklar oluşabilir. Kristal büyümeye devam ettikçe zamanla bu kırıklar kristalin bünyesinde kalır. Mineralin içinde bulunduğu eriyik kristalin büyümesi esnasında bu boşluklara dolar, burada korunur </a:t>
            </a:r>
            <a:r>
              <a:rPr lang="tr-TR" dirty="0" err="1" smtClean="0"/>
              <a:t>vve</a:t>
            </a:r>
            <a:r>
              <a:rPr lang="tr-TR" dirty="0" smtClean="0"/>
              <a:t> sıvı kapanımı oluşur.</a:t>
            </a:r>
            <a:endParaRPr lang="tr-TR" dirty="0"/>
          </a:p>
        </p:txBody>
      </p:sp>
      <p:pic>
        <p:nvPicPr>
          <p:cNvPr id="29697" name="Picture 1"/>
          <p:cNvPicPr>
            <a:picLocks noChangeAspect="1" noChangeArrowheads="1"/>
          </p:cNvPicPr>
          <p:nvPr/>
        </p:nvPicPr>
        <p:blipFill>
          <a:blip r:embed="rId2" cstate="print"/>
          <a:srcRect/>
          <a:stretch>
            <a:fillRect/>
          </a:stretch>
        </p:blipFill>
        <p:spPr bwMode="auto">
          <a:xfrm>
            <a:off x="5220072" y="4365104"/>
            <a:ext cx="3761710" cy="2147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5661248"/>
          </a:xfrm>
        </p:spPr>
        <p:txBody>
          <a:bodyPr/>
          <a:lstStyle/>
          <a:p>
            <a:pPr marL="514350" indent="-514350">
              <a:buFont typeface="+mj-lt"/>
              <a:buAutoNum type="arabicParenR" startAt="2"/>
            </a:pPr>
            <a:r>
              <a:rPr lang="tr-TR" dirty="0" smtClean="0">
                <a:solidFill>
                  <a:schemeClr val="accent2">
                    <a:lumMod val="75000"/>
                  </a:schemeClr>
                </a:solidFill>
              </a:rPr>
              <a:t>YENİLENEN KRİSTAL BÜYÜMESİ ESNASINDA KAPANLANMA</a:t>
            </a:r>
          </a:p>
          <a:p>
            <a:pPr marL="514350" indent="-514350">
              <a:buNone/>
            </a:pPr>
            <a:r>
              <a:rPr lang="tr-TR" dirty="0" smtClean="0">
                <a:solidFill>
                  <a:schemeClr val="tx2"/>
                </a:solidFill>
              </a:rPr>
              <a:t> 	</a:t>
            </a:r>
            <a:r>
              <a:rPr lang="tr-TR" dirty="0" smtClean="0"/>
              <a:t>Kristal önce büyümesini durdurur. Zamanla kristal üzerinde bazı yarıklar oluşabilir. Kristal büyümesine tekrar başlayınca, yarıklar kapanmaya başlar. Bu arada, yarıklar kristalin içinde bulunduğu eriyiklerce doldurulur ve sonuç olarak kristal bünyesinde bir sıvı kapanımı oluşur</a:t>
            </a:r>
            <a:endParaRPr lang="tr-TR" dirty="0" smtClean="0">
              <a:solidFill>
                <a:schemeClr val="tx2"/>
              </a:solidFill>
            </a:endParaRPr>
          </a:p>
        </p:txBody>
      </p:sp>
      <p:pic>
        <p:nvPicPr>
          <p:cNvPr id="30722" name="Picture 2"/>
          <p:cNvPicPr>
            <a:picLocks noChangeAspect="1" noChangeArrowheads="1"/>
          </p:cNvPicPr>
          <p:nvPr/>
        </p:nvPicPr>
        <p:blipFill>
          <a:blip r:embed="rId2" cstate="print"/>
          <a:srcRect/>
          <a:stretch>
            <a:fillRect/>
          </a:stretch>
        </p:blipFill>
        <p:spPr bwMode="auto">
          <a:xfrm>
            <a:off x="5292080" y="4293095"/>
            <a:ext cx="3743510" cy="2212707"/>
          </a:xfrm>
          <a:prstGeom prst="rect">
            <a:avLst/>
          </a:prstGeom>
          <a:noFill/>
          <a:ln w="9525">
            <a:noFill/>
            <a:miter lim="800000"/>
            <a:headEnd/>
            <a:tailEnd/>
          </a:ln>
        </p:spPr>
      </p:pic>
      <p:sp>
        <p:nvSpPr>
          <p:cNvPr id="4" name="3 Metin kutusu"/>
          <p:cNvSpPr txBox="1"/>
          <p:nvPr/>
        </p:nvSpPr>
        <p:spPr>
          <a:xfrm>
            <a:off x="8676456" y="6396335"/>
            <a:ext cx="467544" cy="461665"/>
          </a:xfrm>
          <a:prstGeom prst="rect">
            <a:avLst/>
          </a:prstGeom>
          <a:noFill/>
        </p:spPr>
        <p:txBody>
          <a:bodyPr wrap="square" rtlCol="0">
            <a:spAutoFit/>
          </a:bodyPr>
          <a:lstStyle/>
          <a:p>
            <a:r>
              <a:rPr lang="tr-TR" sz="24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9144000" cy="4525963"/>
          </a:xfrm>
        </p:spPr>
        <p:txBody>
          <a:bodyPr/>
          <a:lstStyle/>
          <a:p>
            <a:pPr marL="514350" indent="-514350">
              <a:buFont typeface="+mj-lt"/>
              <a:buAutoNum type="arabicPeriod" startAt="3"/>
            </a:pPr>
            <a:r>
              <a:rPr lang="tr-TR" dirty="0" smtClean="0">
                <a:solidFill>
                  <a:schemeClr val="accent2">
                    <a:lumMod val="75000"/>
                  </a:schemeClr>
                </a:solidFill>
              </a:rPr>
              <a:t>BÜYÜME SPİRALLERİ ARASINDA KAPANLANMA </a:t>
            </a:r>
          </a:p>
          <a:p>
            <a:pPr marL="514350" indent="-514350">
              <a:buNone/>
            </a:pPr>
            <a:r>
              <a:rPr lang="tr-TR" dirty="0" smtClean="0">
                <a:solidFill>
                  <a:schemeClr val="tx2"/>
                </a:solidFill>
              </a:rPr>
              <a:t>	</a:t>
            </a:r>
          </a:p>
          <a:p>
            <a:pPr marL="514350" indent="-514350">
              <a:buNone/>
            </a:pPr>
            <a:r>
              <a:rPr lang="tr-TR" dirty="0" smtClean="0">
                <a:solidFill>
                  <a:schemeClr val="tx2"/>
                </a:solidFill>
              </a:rPr>
              <a:t>	</a:t>
            </a:r>
            <a:r>
              <a:rPr lang="tr-TR" dirty="0" smtClean="0"/>
              <a:t>Kristal üzerinde büyümeden dolayı oluşmuş </a:t>
            </a:r>
            <a:r>
              <a:rPr lang="tr-TR" dirty="0" err="1" smtClean="0"/>
              <a:t>özşekilsiz</a:t>
            </a:r>
            <a:r>
              <a:rPr lang="tr-TR" dirty="0" smtClean="0"/>
              <a:t> açıklıklar, kristal büyümesine devam ettikçe kristalin bünyesinde kalır. Bu arada yarıklar kristalin içinde bulunduğu eriyiklerce doldurulur ve korunur. Sonuç olarak bir sıvı kapanımı oluşmuş olur.</a:t>
            </a:r>
          </a:p>
        </p:txBody>
      </p:sp>
      <p:pic>
        <p:nvPicPr>
          <p:cNvPr id="31746" name="Picture 2"/>
          <p:cNvPicPr>
            <a:picLocks noChangeAspect="1" noChangeArrowheads="1"/>
          </p:cNvPicPr>
          <p:nvPr/>
        </p:nvPicPr>
        <p:blipFill>
          <a:blip r:embed="rId2" cstate="print"/>
          <a:srcRect/>
          <a:stretch>
            <a:fillRect/>
          </a:stretch>
        </p:blipFill>
        <p:spPr bwMode="auto">
          <a:xfrm>
            <a:off x="5359588" y="4077072"/>
            <a:ext cx="3523892"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9144000" cy="3501007"/>
          </a:xfrm>
        </p:spPr>
        <p:txBody>
          <a:bodyPr>
            <a:normAutofit/>
          </a:bodyPr>
          <a:lstStyle/>
          <a:p>
            <a:r>
              <a:rPr lang="tr-TR" sz="2600" dirty="0" smtClean="0">
                <a:latin typeface="Arial" pitchFamily="34" charset="0"/>
                <a:cs typeface="Arial" pitchFamily="34" charset="0"/>
              </a:rPr>
              <a:t>Kristal büyümesinin herhangi bir nedenle durması, yön değiştirmesi veya yavaşlaması gibi nedenlerle oluşan, kristallerin birim kafes yapısındaki düzensizlikler, büyümenin yeniden başlaması ile gelişirler ve kristal içi boşlukları oluştururlar. </a:t>
            </a:r>
          </a:p>
          <a:p>
            <a:r>
              <a:rPr lang="tr-TR" sz="2600" dirty="0" smtClean="0">
                <a:latin typeface="Arial" pitchFamily="34" charset="0"/>
                <a:cs typeface="Arial" pitchFamily="34" charset="0"/>
              </a:rPr>
              <a:t>Kristal içinde bulunduğu eriyiğin damlacıkları bu boşluklarda korunabilir. </a:t>
            </a:r>
            <a:r>
              <a:rPr lang="tr-TR" sz="2600" dirty="0">
                <a:latin typeface="Arial" pitchFamily="34" charset="0"/>
                <a:cs typeface="Arial" pitchFamily="34" charset="0"/>
              </a:rPr>
              <a:t> </a:t>
            </a:r>
            <a:r>
              <a:rPr lang="tr-TR" sz="2600" dirty="0" smtClean="0">
                <a:latin typeface="Arial" pitchFamily="34" charset="0"/>
                <a:cs typeface="Arial" pitchFamily="34" charset="0"/>
              </a:rPr>
              <a:t>Bu şekilde korunan eriyiklere SIVI KAPANIMI denir.</a:t>
            </a:r>
          </a:p>
          <a:p>
            <a:endParaRPr lang="tr-TR" dirty="0"/>
          </a:p>
        </p:txBody>
      </p:sp>
      <p:pic>
        <p:nvPicPr>
          <p:cNvPr id="4098" name="Picture 2" descr="http://www.gia.edu/cs/Satellite?blobcol=gfile&amp;blobheader=image%2Fjpeg&amp;blobkey=id&amp;blobtable=GIA_MediaFile&amp;blobwhere=1356026103554&amp;ssbinary=true"/>
          <p:cNvPicPr>
            <a:picLocks noChangeAspect="1" noChangeArrowheads="1"/>
          </p:cNvPicPr>
          <p:nvPr/>
        </p:nvPicPr>
        <p:blipFill>
          <a:blip r:embed="rId2" cstate="print"/>
          <a:srcRect/>
          <a:stretch>
            <a:fillRect/>
          </a:stretch>
        </p:blipFill>
        <p:spPr bwMode="auto">
          <a:xfrm>
            <a:off x="3923928" y="3451564"/>
            <a:ext cx="5220072" cy="34064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0"/>
            <a:ext cx="8229600" cy="4525963"/>
          </a:xfrm>
        </p:spPr>
        <p:txBody>
          <a:bodyPr/>
          <a:lstStyle/>
          <a:p>
            <a:pPr marL="514350" indent="-514350">
              <a:buFont typeface="+mj-lt"/>
              <a:buAutoNum type="arabicParenR" startAt="4"/>
            </a:pPr>
            <a:r>
              <a:rPr lang="tr-TR" dirty="0" smtClean="0">
                <a:solidFill>
                  <a:schemeClr val="accent2">
                    <a:lumMod val="75000"/>
                  </a:schemeClr>
                </a:solidFill>
              </a:rPr>
              <a:t>YARI PARALEL OLARAK BÜYÜYEN KRİSTAL BLOKLARIN ARASINDA KAPANLANMA</a:t>
            </a:r>
          </a:p>
          <a:p>
            <a:pPr marL="514350" indent="-514350">
              <a:buNone/>
            </a:pPr>
            <a:r>
              <a:rPr lang="tr-TR" dirty="0" smtClean="0">
                <a:solidFill>
                  <a:schemeClr val="tx2"/>
                </a:solidFill>
              </a:rPr>
              <a:t>	</a:t>
            </a:r>
          </a:p>
          <a:p>
            <a:pPr marL="514350" indent="-514350">
              <a:buNone/>
            </a:pPr>
            <a:r>
              <a:rPr lang="tr-TR" dirty="0" smtClean="0">
                <a:solidFill>
                  <a:schemeClr val="tx2"/>
                </a:solidFill>
              </a:rPr>
              <a:t>	</a:t>
            </a:r>
            <a:r>
              <a:rPr lang="tr-TR" dirty="0" smtClean="0"/>
              <a:t>Kristal üzerinde kenarlara paralel şekilde uzanan yarıklar gelişebilir. Zamanla kristal büyümeye devam ettikçe bu yarıklar, bulunduğu eriyikler bu yarıkları doldurur ve burada </a:t>
            </a:r>
            <a:r>
              <a:rPr lang="tr-TR" dirty="0" err="1" smtClean="0"/>
              <a:t>kapanlanarak</a:t>
            </a:r>
            <a:r>
              <a:rPr lang="tr-TR" dirty="0" smtClean="0"/>
              <a:t> korunur.</a:t>
            </a:r>
            <a:endParaRPr lang="tr-TR" dirty="0"/>
          </a:p>
        </p:txBody>
      </p:sp>
      <p:pic>
        <p:nvPicPr>
          <p:cNvPr id="32770" name="Picture 2"/>
          <p:cNvPicPr>
            <a:picLocks noChangeAspect="1" noChangeArrowheads="1"/>
          </p:cNvPicPr>
          <p:nvPr/>
        </p:nvPicPr>
        <p:blipFill>
          <a:blip r:embed="rId2" cstate="print"/>
          <a:srcRect/>
          <a:stretch>
            <a:fillRect/>
          </a:stretch>
        </p:blipFill>
        <p:spPr bwMode="auto">
          <a:xfrm>
            <a:off x="5000003" y="4365104"/>
            <a:ext cx="393778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229600" cy="4525963"/>
          </a:xfrm>
        </p:spPr>
        <p:txBody>
          <a:bodyPr>
            <a:normAutofit fontScale="92500"/>
          </a:bodyPr>
          <a:lstStyle/>
          <a:p>
            <a:pPr marL="514350" indent="-514350">
              <a:buFont typeface="+mj-lt"/>
              <a:buAutoNum type="arabicParenR" startAt="5"/>
            </a:pPr>
            <a:r>
              <a:rPr lang="tr-TR" dirty="0" smtClean="0">
                <a:solidFill>
                  <a:schemeClr val="accent2">
                    <a:lumMod val="75000"/>
                  </a:schemeClr>
                </a:solidFill>
              </a:rPr>
              <a:t>BÜYÜYEN BİR KRİSTALİN YÜZEYİNDEKİ ÇATLAKTA KAPANLANMA</a:t>
            </a:r>
          </a:p>
          <a:p>
            <a:pPr>
              <a:buNone/>
            </a:pPr>
            <a:r>
              <a:rPr lang="tr-TR" dirty="0" smtClean="0"/>
              <a:t>	</a:t>
            </a:r>
          </a:p>
          <a:p>
            <a:pPr>
              <a:buNone/>
            </a:pPr>
            <a:r>
              <a:rPr lang="tr-TR" dirty="0" smtClean="0"/>
              <a:t>	Kristalin üzerinde bulunan çatlaklar, kristal büyümeye devam ettikçe zamanla kristalin bünyesinde kalmış çatlağın hemen ardından boşluklar oluşmuş olabilir. Bu boşluklar kristalin içinde bulunduğu eriyiklerce doldurulup, korunur ve bir sıvı kapanımı oluşur.</a:t>
            </a:r>
            <a:endParaRPr lang="tr-TR" dirty="0"/>
          </a:p>
        </p:txBody>
      </p:sp>
      <p:pic>
        <p:nvPicPr>
          <p:cNvPr id="33794" name="Picture 2"/>
          <p:cNvPicPr>
            <a:picLocks noChangeAspect="1" noChangeArrowheads="1"/>
          </p:cNvPicPr>
          <p:nvPr/>
        </p:nvPicPr>
        <p:blipFill>
          <a:blip r:embed="rId2" cstate="print"/>
          <a:srcRect/>
          <a:stretch>
            <a:fillRect/>
          </a:stretch>
        </p:blipFill>
        <p:spPr bwMode="auto">
          <a:xfrm>
            <a:off x="5284616" y="4509120"/>
            <a:ext cx="3675042"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0"/>
            <a:ext cx="8820472" cy="4525963"/>
          </a:xfrm>
        </p:spPr>
        <p:txBody>
          <a:bodyPr/>
          <a:lstStyle/>
          <a:p>
            <a:pPr marL="514350" indent="-514350">
              <a:buFont typeface="+mj-lt"/>
              <a:buAutoNum type="arabicParenR" startAt="6"/>
            </a:pPr>
            <a:r>
              <a:rPr lang="tr-TR" dirty="0" smtClean="0">
                <a:solidFill>
                  <a:schemeClr val="accent2">
                    <a:lumMod val="75000"/>
                  </a:schemeClr>
                </a:solidFill>
              </a:rPr>
              <a:t>BÜYÜYEN BİR KRİSTALİN YÜZEYİNDEKİ YABANCI MADDE SEBEBİYLE OLUŞAN KAPANLANMA</a:t>
            </a:r>
          </a:p>
          <a:p>
            <a:pPr marL="914400" lvl="1" indent="-514350">
              <a:buNone/>
            </a:pPr>
            <a:endParaRPr lang="tr-TR" dirty="0" smtClean="0">
              <a:solidFill>
                <a:schemeClr val="tx2"/>
              </a:solidFill>
            </a:endParaRPr>
          </a:p>
          <a:p>
            <a:pPr marL="914400" lvl="1" indent="-514350">
              <a:buNone/>
            </a:pPr>
            <a:r>
              <a:rPr lang="tr-TR" dirty="0" smtClean="0">
                <a:solidFill>
                  <a:schemeClr val="tx2"/>
                </a:solidFill>
              </a:rPr>
              <a:t>      </a:t>
            </a:r>
            <a:r>
              <a:rPr lang="tr-TR" dirty="0" smtClean="0"/>
              <a:t>Büyüyen bir kristalin üzerinde bulunan yabancı madde, zamanla kristal büyümeye devam ettikçe kristalin bünyesinde kalır ve hemen ardından büyümeden dolayı boşluklar oluşur.Bu boşluklar, kristalin içinde bulunduğu eriyiklerce doldurulur, korunur ve sıvı kapanımı oluşmuş olur.</a:t>
            </a:r>
            <a:endParaRPr lang="tr-TR" dirty="0"/>
          </a:p>
        </p:txBody>
      </p:sp>
      <p:pic>
        <p:nvPicPr>
          <p:cNvPr id="34818" name="Picture 2"/>
          <p:cNvPicPr>
            <a:picLocks noChangeAspect="1" noChangeArrowheads="1"/>
          </p:cNvPicPr>
          <p:nvPr/>
        </p:nvPicPr>
        <p:blipFill>
          <a:blip r:embed="rId2" cstate="print"/>
          <a:srcRect/>
          <a:stretch>
            <a:fillRect/>
          </a:stretch>
        </p:blipFill>
        <p:spPr bwMode="auto">
          <a:xfrm>
            <a:off x="5207230" y="4437112"/>
            <a:ext cx="3604528"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fontScale="85000" lnSpcReduction="20000"/>
          </a:bodyPr>
          <a:lstStyle/>
          <a:p>
            <a:pPr marL="457200" indent="-457200">
              <a:buNone/>
            </a:pPr>
            <a:r>
              <a:rPr lang="tr-TR" b="1" dirty="0" smtClean="0">
                <a:cs typeface="Times New Roman" pitchFamily="18" charset="0"/>
              </a:rPr>
              <a:t>     </a:t>
            </a:r>
          </a:p>
          <a:p>
            <a:pPr marL="457200" indent="-457200">
              <a:buNone/>
            </a:pPr>
            <a:r>
              <a:rPr lang="tr-TR" b="1" dirty="0" smtClean="0">
                <a:cs typeface="Times New Roman" pitchFamily="18" charset="0"/>
              </a:rPr>
              <a:t>      KRİSTAL İÇERİSİNDEKİ KAPANIMLAR</a:t>
            </a:r>
            <a:r>
              <a:rPr lang="tr-TR" b="1" dirty="0" smtClean="0"/>
              <a:t>, </a:t>
            </a:r>
            <a:r>
              <a:rPr lang="tr-TR" b="1" dirty="0" smtClean="0">
                <a:cs typeface="Times New Roman" pitchFamily="18" charset="0"/>
              </a:rPr>
              <a:t> İÇERİKLERİNE GÖRE VE OLUŞUMLARINA (KÖKENLERİNE) GÖRE OLMAK ÜZERE İKİ ŞEKİLDE SINIFLANDIRILIRLAR:</a:t>
            </a:r>
            <a:endParaRPr lang="tr-TR" dirty="0" smtClean="0">
              <a:cs typeface="Times New Roman" pitchFamily="18" charset="0"/>
            </a:endParaRPr>
          </a:p>
          <a:p>
            <a:pPr marL="457200" indent="-457200">
              <a:buNone/>
            </a:pPr>
            <a:r>
              <a:rPr lang="tr-TR" b="1" dirty="0" smtClean="0">
                <a:cs typeface="Times New Roman" pitchFamily="18" charset="0"/>
              </a:rPr>
              <a:t> </a:t>
            </a:r>
            <a:endParaRPr lang="tr-TR" dirty="0" smtClean="0">
              <a:cs typeface="Times New Roman" pitchFamily="18" charset="0"/>
            </a:endParaRPr>
          </a:p>
          <a:p>
            <a:pPr marL="457200" indent="-457200">
              <a:buFontTx/>
              <a:buAutoNum type="alphaUcPeriod"/>
            </a:pPr>
            <a:r>
              <a:rPr lang="tr-TR" b="1" dirty="0" smtClean="0"/>
              <a:t>İÇERİKLERİNE GÖRE:</a:t>
            </a:r>
            <a:endParaRPr lang="en-US" dirty="0" smtClean="0"/>
          </a:p>
          <a:p>
            <a:pPr marL="457200" indent="-457200">
              <a:buNone/>
            </a:pPr>
            <a:r>
              <a:rPr lang="tr-TR" b="1" dirty="0" smtClean="0">
                <a:cs typeface="Times New Roman" pitchFamily="18" charset="0"/>
              </a:rPr>
              <a:t> </a:t>
            </a:r>
            <a:endParaRPr lang="tr-TR" dirty="0" smtClean="0">
              <a:cs typeface="Times New Roman" pitchFamily="18" charset="0"/>
            </a:endParaRPr>
          </a:p>
          <a:p>
            <a:pPr marL="457200" indent="-457200">
              <a:buFontTx/>
              <a:buChar char="•"/>
            </a:pPr>
            <a:r>
              <a:rPr lang="tr-TR" b="1" dirty="0" smtClean="0">
                <a:solidFill>
                  <a:srgbClr val="FF0000"/>
                </a:solidFill>
              </a:rPr>
              <a:t>KATI KAPANIMLAR</a:t>
            </a:r>
            <a:endParaRPr lang="en-US" dirty="0" smtClean="0">
              <a:solidFill>
                <a:srgbClr val="FF0000"/>
              </a:solidFill>
            </a:endParaRPr>
          </a:p>
          <a:p>
            <a:pPr marL="457200" indent="-457200">
              <a:buFontTx/>
              <a:buChar char="•"/>
            </a:pPr>
            <a:r>
              <a:rPr lang="tr-TR" b="1" dirty="0" smtClean="0">
                <a:solidFill>
                  <a:srgbClr val="FF0000"/>
                </a:solidFill>
              </a:rPr>
              <a:t>SIVI KAPANIMLAR</a:t>
            </a:r>
            <a:endParaRPr lang="en-US" dirty="0" smtClean="0">
              <a:solidFill>
                <a:srgbClr val="FF0000"/>
              </a:solidFill>
            </a:endParaRPr>
          </a:p>
          <a:p>
            <a:pPr marL="457200" indent="-457200">
              <a:buFontTx/>
              <a:buChar char="•"/>
            </a:pPr>
            <a:r>
              <a:rPr lang="tr-TR" b="1" dirty="0" smtClean="0">
                <a:solidFill>
                  <a:srgbClr val="FF0000"/>
                </a:solidFill>
              </a:rPr>
              <a:t>GAZ KAPANIMLAR</a:t>
            </a:r>
            <a:endParaRPr lang="en-US" dirty="0" smtClean="0">
              <a:solidFill>
                <a:srgbClr val="FF0000"/>
              </a:solidFill>
            </a:endParaRPr>
          </a:p>
          <a:p>
            <a:pPr marL="457200" indent="-457200">
              <a:buNone/>
            </a:pPr>
            <a:r>
              <a:rPr lang="tr-TR" dirty="0" smtClean="0">
                <a:cs typeface="Times New Roman" pitchFamily="18" charset="0"/>
              </a:rPr>
              <a:t> </a:t>
            </a:r>
          </a:p>
          <a:p>
            <a:pPr marL="457200" indent="-457200">
              <a:buFontTx/>
              <a:buAutoNum type="alphaUcPeriod" startAt="2"/>
            </a:pPr>
            <a:r>
              <a:rPr lang="tr-TR" b="1" dirty="0" smtClean="0"/>
              <a:t>OLUŞUMLARINA (KÖKENLERİNE) GÖRE:</a:t>
            </a:r>
            <a:endParaRPr lang="en-US" dirty="0" smtClean="0"/>
          </a:p>
          <a:p>
            <a:pPr marL="457200" indent="-457200">
              <a:buNone/>
            </a:pPr>
            <a:r>
              <a:rPr lang="tr-TR" b="1" dirty="0" smtClean="0">
                <a:cs typeface="Times New Roman" pitchFamily="18" charset="0"/>
              </a:rPr>
              <a:t> </a:t>
            </a:r>
            <a:endParaRPr lang="tr-TR" dirty="0" smtClean="0">
              <a:cs typeface="Times New Roman" pitchFamily="18" charset="0"/>
            </a:endParaRPr>
          </a:p>
          <a:p>
            <a:pPr marL="457200" indent="-457200">
              <a:buFontTx/>
              <a:buChar char="•"/>
            </a:pPr>
            <a:r>
              <a:rPr lang="tr-TR" b="1" dirty="0" smtClean="0">
                <a:solidFill>
                  <a:srgbClr val="0000FF"/>
                </a:solidFill>
              </a:rPr>
              <a:t>BİRİNCİL KAPANIMLAR</a:t>
            </a:r>
            <a:endParaRPr lang="en-US" dirty="0" smtClean="0">
              <a:solidFill>
                <a:srgbClr val="0000FF"/>
              </a:solidFill>
            </a:endParaRPr>
          </a:p>
          <a:p>
            <a:pPr marL="457200" indent="-457200">
              <a:buFontTx/>
              <a:buChar char="•"/>
            </a:pPr>
            <a:r>
              <a:rPr lang="tr-TR" b="1" dirty="0" smtClean="0">
                <a:solidFill>
                  <a:srgbClr val="0000FF"/>
                </a:solidFill>
              </a:rPr>
              <a:t>İKİNCİL KAPANIMLAR</a:t>
            </a:r>
            <a:endParaRPr lang="en-US" dirty="0" smtClean="0">
              <a:solidFill>
                <a:srgbClr val="0000FF"/>
              </a:solidFill>
            </a:endParaRPr>
          </a:p>
          <a:p>
            <a:pPr marL="457200" indent="-457200">
              <a:buFontTx/>
              <a:buChar char="•"/>
            </a:pPr>
            <a:r>
              <a:rPr lang="tr-TR" b="1" dirty="0" smtClean="0">
                <a:solidFill>
                  <a:srgbClr val="0000FF"/>
                </a:solidFill>
              </a:rPr>
              <a:t>YALANCI İKİNCİL KAPANIMLAR</a:t>
            </a:r>
            <a:endParaRPr lang="en-US" dirty="0" smtClean="0">
              <a:solidFill>
                <a:srgbClr val="0000FF"/>
              </a:solidFill>
            </a:endParaRP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482" name="Picture 2" descr="http://i.imgur.com/ikjQn3N.jpg"/>
          <p:cNvPicPr>
            <a:picLocks noChangeAspect="1" noChangeArrowheads="1"/>
          </p:cNvPicPr>
          <p:nvPr/>
        </p:nvPicPr>
        <p:blipFill>
          <a:blip r:embed="rId2" cstate="print"/>
          <a:srcRect/>
          <a:stretch>
            <a:fillRect/>
          </a:stretch>
        </p:blipFill>
        <p:spPr bwMode="auto">
          <a:xfrm>
            <a:off x="0" y="0"/>
            <a:ext cx="9332525" cy="72728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50000"/>
                  </a:schemeClr>
                </a:solidFill>
              </a:rPr>
              <a:t>Birincil Kapanımlar</a:t>
            </a:r>
            <a:endParaRPr lang="tr-TR" b="1" dirty="0">
              <a:solidFill>
                <a:schemeClr val="accent3">
                  <a:lumMod val="50000"/>
                </a:schemeClr>
              </a:solidFill>
            </a:endParaRPr>
          </a:p>
        </p:txBody>
      </p:sp>
      <p:sp>
        <p:nvSpPr>
          <p:cNvPr id="3" name="2 İçerik Yer Tutucusu"/>
          <p:cNvSpPr>
            <a:spLocks noGrp="1"/>
          </p:cNvSpPr>
          <p:nvPr>
            <p:ph idx="1"/>
          </p:nvPr>
        </p:nvSpPr>
        <p:spPr/>
        <p:txBody>
          <a:bodyPr/>
          <a:lstStyle/>
          <a:p>
            <a:r>
              <a:rPr lang="tr-TR" dirty="0" smtClean="0"/>
              <a:t>Herhangi bir yapıya bağlı olmadıklarından, herhangi bir gaz veya sıvı girişine ve çıkışına müsaade edilmeyen, mineralin içinde dağılmış olarak bulunan </a:t>
            </a:r>
            <a:r>
              <a:rPr lang="tr-TR" dirty="0" err="1" smtClean="0"/>
              <a:t>kapanımlardır</a:t>
            </a:r>
            <a:r>
              <a:rPr lang="tr-TR" dirty="0" smtClean="0"/>
              <a:t>. Bunların, mineralin </a:t>
            </a:r>
            <a:r>
              <a:rPr lang="tr-TR" dirty="0" err="1" smtClean="0"/>
              <a:t>zonlanma</a:t>
            </a:r>
            <a:r>
              <a:rPr lang="tr-TR" dirty="0" smtClean="0"/>
              <a:t> gibi birincil şekliyle oluştukları bilinmelidir ve böylece kristal akışkan içinde büyürken bu kapanımlar sıvıdan örnek almışlardır. </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229600" cy="836712"/>
          </a:xfrm>
        </p:spPr>
        <p:txBody>
          <a:bodyPr/>
          <a:lstStyle/>
          <a:p>
            <a:r>
              <a:rPr lang="tr-TR" b="1" dirty="0" smtClean="0">
                <a:solidFill>
                  <a:schemeClr val="tx2">
                    <a:lumMod val="50000"/>
                  </a:schemeClr>
                </a:solidFill>
              </a:rPr>
              <a:t>İkincil Kapanımlar</a:t>
            </a:r>
            <a:endParaRPr lang="tr-TR" b="1" dirty="0">
              <a:solidFill>
                <a:schemeClr val="tx2">
                  <a:lumMod val="50000"/>
                </a:schemeClr>
              </a:solidFill>
            </a:endParaRPr>
          </a:p>
        </p:txBody>
      </p:sp>
      <p:sp>
        <p:nvSpPr>
          <p:cNvPr id="3" name="2 İçerik Yer Tutucusu"/>
          <p:cNvSpPr>
            <a:spLocks noGrp="1"/>
          </p:cNvSpPr>
          <p:nvPr>
            <p:ph idx="1"/>
          </p:nvPr>
        </p:nvSpPr>
        <p:spPr>
          <a:xfrm>
            <a:off x="0" y="692697"/>
            <a:ext cx="9144000" cy="2880320"/>
          </a:xfrm>
        </p:spPr>
        <p:txBody>
          <a:bodyPr>
            <a:normAutofit lnSpcReduction="10000"/>
          </a:bodyPr>
          <a:lstStyle/>
          <a:p>
            <a:r>
              <a:rPr lang="tr-TR" sz="2800" dirty="0" smtClean="0"/>
              <a:t>İkincil kökenli sıvı kapanımlar, mineraller oluştuktan sonra oluşan kırıklara ve boşluklara sıvıların girmesi ve daha sonra bu boşlukların </a:t>
            </a:r>
            <a:r>
              <a:rPr lang="tr-TR" sz="2800" dirty="0" err="1" smtClean="0"/>
              <a:t>rekristalizasyonlarla</a:t>
            </a:r>
            <a:r>
              <a:rPr lang="tr-TR" sz="2800" dirty="0" smtClean="0"/>
              <a:t> kapanması veya onarılması sonucu sıvıların minerallerin bünyesinde kalması ile oluşmaktadır.</a:t>
            </a:r>
          </a:p>
          <a:p>
            <a:r>
              <a:rPr lang="tr-TR" sz="2800" dirty="0" smtClean="0"/>
              <a:t>Kristalin büyüme zamanındaki basınç ve sıcaklık şartlarını anlamamıza yardımcı olmaz.</a:t>
            </a:r>
            <a:endParaRPr lang="tr-TR" sz="2800" dirty="0"/>
          </a:p>
        </p:txBody>
      </p:sp>
      <p:pic>
        <p:nvPicPr>
          <p:cNvPr id="4" name="Picture 10" descr="http://enikobali.hupont.hu/felhasznalok_uj/2/0/209427/kepfeltoltes/fluid_inclusion_schematic1.jpg"/>
          <p:cNvPicPr>
            <a:picLocks noChangeAspect="1" noChangeArrowheads="1"/>
          </p:cNvPicPr>
          <p:nvPr/>
        </p:nvPicPr>
        <p:blipFill>
          <a:blip r:embed="rId2" cstate="print"/>
          <a:srcRect/>
          <a:stretch>
            <a:fillRect/>
          </a:stretch>
        </p:blipFill>
        <p:spPr bwMode="auto">
          <a:xfrm>
            <a:off x="179512" y="3573016"/>
            <a:ext cx="4032448" cy="2160240"/>
          </a:xfrm>
          <a:prstGeom prst="rect">
            <a:avLst/>
          </a:prstGeom>
          <a:noFill/>
        </p:spPr>
      </p:pic>
      <p:sp>
        <p:nvSpPr>
          <p:cNvPr id="5" name="2 İçerik Yer Tutucusu"/>
          <p:cNvSpPr txBox="1">
            <a:spLocks/>
          </p:cNvSpPr>
          <p:nvPr/>
        </p:nvSpPr>
        <p:spPr>
          <a:xfrm>
            <a:off x="0" y="5805264"/>
            <a:ext cx="4536504" cy="864096"/>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A)Birincil          b)İkincil           c)yalancı</a:t>
            </a:r>
            <a:r>
              <a:rPr kumimoji="0" lang="tr-TR" sz="2000" b="0" i="0" u="none" strike="noStrike" kern="1200" cap="none" spc="0" normalizeH="0" noProof="0" dirty="0" smtClean="0">
                <a:ln>
                  <a:noFill/>
                </a:ln>
                <a:solidFill>
                  <a:schemeClr val="tx1"/>
                </a:solidFill>
                <a:effectLst/>
                <a:uLnTx/>
                <a:uFillTx/>
                <a:latin typeface="+mn-lt"/>
                <a:ea typeface="+mn-ea"/>
                <a:cs typeface="+mn-cs"/>
              </a:rPr>
              <a:t> ikincil </a:t>
            </a: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kapanımlar       kapanımlar      kapanımlar</a:t>
            </a:r>
          </a:p>
        </p:txBody>
      </p:sp>
      <p:sp>
        <p:nvSpPr>
          <p:cNvPr id="11266" name="AutoShape 2" descr="https://jeologlar.files.wordpress.com/2011/08/sivi-kapanimlar_page2_image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70" name="Picture 6" descr="https://jeologlar.files.wordpress.com/2011/08/sivi-kapanimlar_page2_image1.png"/>
          <p:cNvPicPr>
            <a:picLocks noChangeAspect="1" noChangeArrowheads="1"/>
          </p:cNvPicPr>
          <p:nvPr/>
        </p:nvPicPr>
        <p:blipFill>
          <a:blip r:embed="rId3" cstate="print"/>
          <a:srcRect/>
          <a:stretch>
            <a:fillRect/>
          </a:stretch>
        </p:blipFill>
        <p:spPr bwMode="auto">
          <a:xfrm>
            <a:off x="5292080" y="3356992"/>
            <a:ext cx="3456384" cy="31947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284984"/>
            <a:ext cx="4572000" cy="360040"/>
          </a:xfrm>
        </p:spPr>
        <p:txBody>
          <a:bodyPr>
            <a:normAutofit fontScale="62500" lnSpcReduction="20000"/>
          </a:bodyPr>
          <a:lstStyle/>
          <a:p>
            <a:pPr>
              <a:buNone/>
            </a:pPr>
            <a:r>
              <a:rPr lang="tr-TR" dirty="0" err="1" smtClean="0"/>
              <a:t>Evaporitler</a:t>
            </a:r>
            <a:r>
              <a:rPr lang="tr-TR" dirty="0" smtClean="0"/>
              <a:t> içindeki birincil sıvı kapanımı</a:t>
            </a:r>
            <a:endParaRPr lang="tr-TR" dirty="0"/>
          </a:p>
        </p:txBody>
      </p:sp>
      <p:pic>
        <p:nvPicPr>
          <p:cNvPr id="4" name="Picture 12" descr="http://sp.lyellcollection.org/content/285/1/275/F3.large.jpg"/>
          <p:cNvPicPr>
            <a:picLocks noChangeAspect="1" noChangeArrowheads="1"/>
          </p:cNvPicPr>
          <p:nvPr/>
        </p:nvPicPr>
        <p:blipFill>
          <a:blip r:embed="rId2" cstate="print"/>
          <a:srcRect/>
          <a:stretch>
            <a:fillRect/>
          </a:stretch>
        </p:blipFill>
        <p:spPr bwMode="auto">
          <a:xfrm>
            <a:off x="1" y="0"/>
            <a:ext cx="4860031" cy="3278187"/>
          </a:xfrm>
          <a:prstGeom prst="rect">
            <a:avLst/>
          </a:prstGeom>
          <a:noFill/>
        </p:spPr>
      </p:pic>
      <p:sp>
        <p:nvSpPr>
          <p:cNvPr id="23554" name="AutoShape 2" descr="primary fluid inclusion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6" name="AutoShape 4" descr="primary fluid inclusion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3559" name="Picture 7"/>
          <p:cNvPicPr>
            <a:picLocks noChangeAspect="1" noChangeArrowheads="1"/>
          </p:cNvPicPr>
          <p:nvPr/>
        </p:nvPicPr>
        <p:blipFill>
          <a:blip r:embed="rId3" cstate="print"/>
          <a:srcRect/>
          <a:stretch>
            <a:fillRect/>
          </a:stretch>
        </p:blipFill>
        <p:spPr bwMode="auto">
          <a:xfrm>
            <a:off x="4847823" y="3212976"/>
            <a:ext cx="4296177" cy="3168352"/>
          </a:xfrm>
          <a:prstGeom prst="rect">
            <a:avLst/>
          </a:prstGeom>
          <a:noFill/>
          <a:ln w="9525">
            <a:noFill/>
            <a:miter lim="800000"/>
            <a:headEnd/>
            <a:tailEnd/>
          </a:ln>
        </p:spPr>
      </p:pic>
      <p:sp>
        <p:nvSpPr>
          <p:cNvPr id="9" name="8 Metin kutusu"/>
          <p:cNvSpPr txBox="1"/>
          <p:nvPr/>
        </p:nvSpPr>
        <p:spPr>
          <a:xfrm>
            <a:off x="5076056" y="6309320"/>
            <a:ext cx="4067944" cy="369332"/>
          </a:xfrm>
          <a:prstGeom prst="rect">
            <a:avLst/>
          </a:prstGeom>
          <a:noFill/>
        </p:spPr>
        <p:txBody>
          <a:bodyPr wrap="square" rtlCol="0">
            <a:spAutoFit/>
          </a:bodyPr>
          <a:lstStyle/>
          <a:p>
            <a:r>
              <a:rPr lang="tr-TR" dirty="0" smtClean="0"/>
              <a:t>İkincil sıvı kapanımı</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secondary fluid inclusion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08" name="AutoShape 4" descr="secondary fluid inclusion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0" name="AutoShape 6" descr="secondary fluid inclusion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2" name="AutoShape 8" descr="secondary fluid inclusion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 name="9 İçerik Yer Tutucusu"/>
          <p:cNvSpPr>
            <a:spLocks noGrp="1"/>
          </p:cNvSpPr>
          <p:nvPr>
            <p:ph idx="1"/>
          </p:nvPr>
        </p:nvSpPr>
        <p:spPr>
          <a:xfrm>
            <a:off x="251520" y="332656"/>
            <a:ext cx="8229600" cy="4525963"/>
          </a:xfrm>
        </p:spPr>
        <p:txBody>
          <a:bodyPr/>
          <a:lstStyle/>
          <a:p>
            <a:r>
              <a:rPr lang="tr-TR" dirty="0" smtClean="0"/>
              <a:t>Yalancı ikincil sıvı kapanımlar ise mineraller oluşum süreçleri boyunca kırılma ve çatlamaya uğrarlarsa İçerisinde </a:t>
            </a:r>
            <a:r>
              <a:rPr lang="tr-TR" dirty="0" err="1" smtClean="0"/>
              <a:t>kristallendiği</a:t>
            </a:r>
            <a:r>
              <a:rPr lang="tr-TR" dirty="0" smtClean="0"/>
              <a:t> sıvı bu çatlaklardan içeri girerek, yalancı ikincil </a:t>
            </a:r>
            <a:r>
              <a:rPr lang="tr-TR" dirty="0" err="1" smtClean="0"/>
              <a:t>kapanımları</a:t>
            </a:r>
            <a:r>
              <a:rPr lang="tr-TR" dirty="0" smtClean="0"/>
              <a:t> oluşturmaktadır. Dolayısıyla içirdiği malzeme orijinal akışkanı temsil eder.</a:t>
            </a:r>
            <a:endParaRPr lang="tr-TR" dirty="0"/>
          </a:p>
        </p:txBody>
      </p:sp>
      <p:sp>
        <p:nvSpPr>
          <p:cNvPr id="8" name="7 Metin kutusu"/>
          <p:cNvSpPr txBox="1"/>
          <p:nvPr/>
        </p:nvSpPr>
        <p:spPr>
          <a:xfrm>
            <a:off x="8244408" y="6237312"/>
            <a:ext cx="504056" cy="646331"/>
          </a:xfrm>
          <a:prstGeom prst="rect">
            <a:avLst/>
          </a:prstGeom>
          <a:noFill/>
        </p:spPr>
        <p:txBody>
          <a:bodyPr wrap="square" rtlCol="0">
            <a:spAutoFit/>
          </a:bodyPr>
          <a:lstStyle/>
          <a:p>
            <a:r>
              <a:rPr lang="tr-TR" dirty="0" smtClean="0"/>
              <a:t>.</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
            <a:ext cx="8100392" cy="3933056"/>
          </a:xfrm>
        </p:spPr>
        <p:txBody>
          <a:bodyPr/>
          <a:lstStyle/>
          <a:p>
            <a:r>
              <a:rPr lang="tr-TR" b="1" dirty="0" smtClean="0">
                <a:solidFill>
                  <a:srgbClr val="FF0000"/>
                </a:solidFill>
                <a:cs typeface="Times New Roman" pitchFamily="18" charset="0"/>
              </a:rPr>
              <a:t>SIVI KAPANIMLARDAN ELDE EDİLEN BİLGİLER</a:t>
            </a:r>
            <a:endParaRPr lang="tr-TR" dirty="0" smtClean="0">
              <a:cs typeface="Times New Roman" pitchFamily="18" charset="0"/>
            </a:endParaRPr>
          </a:p>
          <a:p>
            <a:pPr>
              <a:buNone/>
            </a:pPr>
            <a:r>
              <a:rPr lang="tr-TR" b="1" dirty="0" smtClean="0">
                <a:solidFill>
                  <a:srgbClr val="FF0000"/>
                </a:solidFill>
                <a:cs typeface="Times New Roman" pitchFamily="18" charset="0"/>
              </a:rPr>
              <a:t> </a:t>
            </a:r>
            <a:endParaRPr lang="tr-TR" dirty="0" smtClean="0">
              <a:cs typeface="Times New Roman" pitchFamily="18" charset="0"/>
            </a:endParaRPr>
          </a:p>
          <a:p>
            <a:pPr>
              <a:buFontTx/>
              <a:buChar char="•"/>
            </a:pPr>
            <a:r>
              <a:rPr lang="tr-TR" b="1" dirty="0" smtClean="0"/>
              <a:t>SICAKLIK</a:t>
            </a:r>
            <a:endParaRPr lang="en-US" dirty="0" smtClean="0"/>
          </a:p>
          <a:p>
            <a:pPr>
              <a:buFontTx/>
              <a:buChar char="•"/>
            </a:pPr>
            <a:r>
              <a:rPr lang="tr-TR" b="1" dirty="0" smtClean="0"/>
              <a:t>BASINÇ</a:t>
            </a:r>
            <a:endParaRPr lang="en-US" dirty="0" smtClean="0"/>
          </a:p>
          <a:p>
            <a:pPr>
              <a:buFontTx/>
              <a:buChar char="•"/>
            </a:pPr>
            <a:r>
              <a:rPr lang="tr-TR" b="1" dirty="0" smtClean="0"/>
              <a:t>YOĞUNLUK</a:t>
            </a:r>
            <a:endParaRPr lang="en-US" dirty="0" smtClean="0"/>
          </a:p>
          <a:p>
            <a:pPr>
              <a:buFontTx/>
              <a:buChar char="•"/>
            </a:pPr>
            <a:r>
              <a:rPr lang="tr-TR" b="1" dirty="0" smtClean="0"/>
              <a:t>BİLEŞİM</a:t>
            </a:r>
            <a:endParaRPr lang="en-US" dirty="0" smtClean="0"/>
          </a:p>
          <a:p>
            <a:endParaRPr lang="tr-TR" dirty="0"/>
          </a:p>
        </p:txBody>
      </p:sp>
      <p:pic>
        <p:nvPicPr>
          <p:cNvPr id="24578" name="Picture 2" descr="http://nature.berkeley.edu/classes/eps2/wisc/jpeg/l13s32.jpeg"/>
          <p:cNvPicPr>
            <a:picLocks noChangeAspect="1" noChangeArrowheads="1"/>
          </p:cNvPicPr>
          <p:nvPr/>
        </p:nvPicPr>
        <p:blipFill>
          <a:blip r:embed="rId2" cstate="print"/>
          <a:srcRect/>
          <a:stretch>
            <a:fillRect/>
          </a:stretch>
        </p:blipFill>
        <p:spPr bwMode="auto">
          <a:xfrm>
            <a:off x="3419872" y="2348880"/>
            <a:ext cx="5472608" cy="40770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604</Words>
  <Application>Microsoft Office PowerPoint</Application>
  <PresentationFormat>Ekran Gösterisi (4:3)</PresentationFormat>
  <Paragraphs>85</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Times New Roman</vt:lpstr>
      <vt:lpstr>Ofis Teması</vt:lpstr>
      <vt:lpstr>PowerPoint Sunusu</vt:lpstr>
      <vt:lpstr>PowerPoint Sunusu</vt:lpstr>
      <vt:lpstr>PowerPoint Sunusu</vt:lpstr>
      <vt:lpstr>PowerPoint Sunusu</vt:lpstr>
      <vt:lpstr>Birincil Kapanımlar</vt:lpstr>
      <vt:lpstr>İkincil Kapanımlar</vt:lpstr>
      <vt:lpstr>PowerPoint Sunusu</vt:lpstr>
      <vt:lpstr>PowerPoint Sunusu</vt:lpstr>
      <vt:lpstr>PowerPoint Sunusu</vt:lpstr>
      <vt:lpstr>Sıvı Kapanımlarının Kullanım Alanları</vt:lpstr>
      <vt:lpstr>SIVI KAPANIM ÇALIŞMALARI İÇİN ÖRNEK ALIMI </vt:lpstr>
      <vt:lpstr>PowerPoint Sunusu</vt:lpstr>
      <vt:lpstr>Sıvı Kapanımı Analizleri</vt:lpstr>
      <vt:lpstr>PowerPoint Sunusu</vt:lpstr>
      <vt:lpstr>Sıvı kapanım Çalışmaları İçin Kullanılan Aletin Genel Özellikleri</vt:lpstr>
      <vt:lpstr>PowerPoint Sunusu</vt:lpstr>
      <vt:lpstr>SIVI KAPANIM OLUŞUMLARI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ZKarakaş</cp:lastModifiedBy>
  <cp:revision>6</cp:revision>
  <dcterms:created xsi:type="dcterms:W3CDTF">2016-05-09T20:19:02Z</dcterms:created>
  <dcterms:modified xsi:type="dcterms:W3CDTF">2018-04-08T10:30:09Z</dcterms:modified>
</cp:coreProperties>
</file>