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THÖ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KONU VI</a:t>
            </a:r>
          </a:p>
          <a:p>
            <a:r>
              <a:rPr lang="tr-TR" sz="2400" dirty="0"/>
              <a:t>HAK VE ÖZGÜRLÜKLERİN GELİŞİM SÜRECİ-</a:t>
            </a:r>
          </a:p>
          <a:p>
            <a:r>
              <a:rPr lang="tr-TR" sz="2400" dirty="0" smtClean="0"/>
              <a:t>MODERN İNSAN HAKLARI DÜŞÜNCESİNİN ORTAYA ÇIKIŞI</a:t>
            </a:r>
            <a:endParaRPr lang="tr-TR" sz="2400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860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smtClean="0"/>
              <a:t>Thomas Hobbes &amp; John Locke: Doğa Durumu Varsayımlarının Karşılaştırması</a:t>
            </a:r>
          </a:p>
        </p:txBody>
      </p:sp>
      <p:sp>
        <p:nvSpPr>
          <p:cNvPr id="43011" name="Rectangle 4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algn="just" eaLnBrk="1" hangingPunct="1"/>
            <a:r>
              <a:rPr lang="tr-TR" altLang="tr-TR" sz="2400" smtClean="0"/>
              <a:t>Hobbes’a göre toplum sözleşmesiyle bu kaosu dindirmesi için </a:t>
            </a:r>
            <a:r>
              <a:rPr lang="tr-TR" altLang="tr-TR" sz="2400" smtClean="0">
                <a:solidFill>
                  <a:srgbClr val="FF0000"/>
                </a:solidFill>
              </a:rPr>
              <a:t>son derece güçlü, bireylerin tüm yetkilerine sahip</a:t>
            </a:r>
            <a:r>
              <a:rPr lang="tr-TR" altLang="tr-TR" sz="2400" smtClean="0"/>
              <a:t>, adeta bir canavara (ejderhaya) benzetilen Leviathan, yani Devlet doğmuştur. (bir elinde  asa bir elinde kılıç olan yeryüzü tanrısı)</a:t>
            </a:r>
          </a:p>
        </p:txBody>
      </p:sp>
      <p:sp>
        <p:nvSpPr>
          <p:cNvPr id="43012" name="Rectangle 5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eaLnBrk="1" hangingPunct="1"/>
            <a:r>
              <a:rPr lang="tr-TR" altLang="tr-TR" sz="2400" smtClean="0"/>
              <a:t>Locke’a göre toplum sözleşmesiyle </a:t>
            </a:r>
            <a:r>
              <a:rPr lang="tr-TR" altLang="tr-TR" sz="2400" b="1" i="1" smtClean="0">
                <a:solidFill>
                  <a:srgbClr val="FF3300"/>
                </a:solidFill>
              </a:rPr>
              <a:t>devlete yalnızca cezalandırma yetkisi verilmiş</a:t>
            </a:r>
            <a:r>
              <a:rPr lang="tr-TR" altLang="tr-TR" sz="2400" smtClean="0"/>
              <a:t>, insanların doğa durumunda sahip oldukları diğer tüm haklar ve yetkiler kendilerinde kalmaya devam etmiştir.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1BBED-AD32-42EB-A641-4E9BF3C00705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71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Başlık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altLang="tr-TR" sz="4000" smtClean="0"/>
              <a:t>Thomas Hobbes &amp; John Locke: Doğa Durumu Varsayımlarının Karşılaştırması</a:t>
            </a:r>
          </a:p>
        </p:txBody>
      </p:sp>
      <p:sp>
        <p:nvSpPr>
          <p:cNvPr id="44035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tr-TR" altLang="tr-TR" sz="2800" smtClean="0"/>
              <a:t>Bu devletin tek sınırı, insanların doğa durumunda da sahip oldukları yaşam hakkıdır.</a:t>
            </a:r>
          </a:p>
          <a:p>
            <a:endParaRPr lang="tr-TR" altLang="tr-TR" smtClean="0"/>
          </a:p>
        </p:txBody>
      </p:sp>
      <p:sp>
        <p:nvSpPr>
          <p:cNvPr id="44036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tr-TR" altLang="tr-TR" sz="2800" smtClean="0"/>
              <a:t>Bu devletin sınırı, insanların doğa halinde de sahip olduğu </a:t>
            </a:r>
            <a:r>
              <a:rPr lang="tr-TR" altLang="tr-TR" sz="2800" smtClean="0">
                <a:solidFill>
                  <a:srgbClr val="FF3300"/>
                </a:solidFill>
              </a:rPr>
              <a:t>yaşam</a:t>
            </a:r>
            <a:r>
              <a:rPr lang="tr-TR" altLang="tr-TR" sz="2800" smtClean="0"/>
              <a:t>, </a:t>
            </a:r>
            <a:r>
              <a:rPr lang="tr-TR" altLang="tr-TR" sz="2800" smtClean="0">
                <a:solidFill>
                  <a:srgbClr val="FF3300"/>
                </a:solidFill>
              </a:rPr>
              <a:t>hürriyet</a:t>
            </a:r>
            <a:r>
              <a:rPr lang="tr-TR" altLang="tr-TR" sz="2800" smtClean="0"/>
              <a:t> ve </a:t>
            </a:r>
            <a:r>
              <a:rPr lang="tr-TR" altLang="tr-TR" sz="2800" smtClean="0">
                <a:solidFill>
                  <a:srgbClr val="FF3300"/>
                </a:solidFill>
              </a:rPr>
              <a:t>mülkiyet</a:t>
            </a:r>
            <a:r>
              <a:rPr lang="tr-TR" altLang="tr-TR" sz="2800" smtClean="0"/>
              <a:t> hakkıdır. Bu hakları devletin ihlal etmesi halinde bireylerin </a:t>
            </a:r>
            <a:r>
              <a:rPr lang="tr-TR" altLang="tr-TR" sz="2800" smtClean="0">
                <a:solidFill>
                  <a:srgbClr val="FF3300"/>
                </a:solidFill>
              </a:rPr>
              <a:t>DİRENME HAKKI</a:t>
            </a:r>
            <a:r>
              <a:rPr lang="tr-TR" altLang="tr-TR" sz="2800" smtClean="0"/>
              <a:t> doğar.</a:t>
            </a:r>
          </a:p>
          <a:p>
            <a:endParaRPr lang="tr-TR" altLang="tr-TR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C29A5-28BC-4936-8FB8-828465452CD0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385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mtClean="0"/>
              <a:t>Leviathan</a:t>
            </a: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59" y="1935163"/>
            <a:ext cx="5522681" cy="4389437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72A12-814E-4EF5-8FCC-311EEFCCC51E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40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mtClean="0"/>
              <a:t>J.J. Rousseau</a:t>
            </a:r>
          </a:p>
        </p:txBody>
      </p:sp>
      <p:sp>
        <p:nvSpPr>
          <p:cNvPr id="4608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dirty="0" smtClean="0"/>
              <a:t>Bir başka doğal hukukçudur ve toplum sözleşmesini savunur. </a:t>
            </a:r>
          </a:p>
          <a:p>
            <a:r>
              <a:rPr lang="tr-TR" dirty="0"/>
              <a:t>Rousseau, doğal hukukun kaynağını akılda/ insan iradesinde arayan düşünürlerdendir.</a:t>
            </a:r>
            <a:endParaRPr lang="tr-TR" altLang="tr-TR" dirty="0" smtClean="0"/>
          </a:p>
          <a:p>
            <a:pPr eaLnBrk="1" hangingPunct="1"/>
            <a:r>
              <a:rPr lang="tr-TR" altLang="tr-TR" dirty="0" smtClean="0"/>
              <a:t>Getirdiği önemli bir yenilik, HALK EGEMENLİĞİ </a:t>
            </a:r>
            <a:r>
              <a:rPr lang="tr-TR" altLang="tr-TR" dirty="0" err="1" smtClean="0"/>
              <a:t>KURAMIdır</a:t>
            </a:r>
            <a:r>
              <a:rPr lang="tr-TR" altLang="tr-TR" dirty="0" smtClean="0"/>
              <a:t>. (10.000 yurttaşın her biri egemenliğin 1/10.000’ine sahip, doğrudan, çoğunlukçu demokrasi)</a:t>
            </a:r>
          </a:p>
          <a:p>
            <a:pPr eaLnBrk="1" hangingPunct="1"/>
            <a:r>
              <a:rPr lang="tr-TR" altLang="tr-TR" dirty="0" smtClean="0"/>
              <a:t>1789 Fransız Devrimi ve sonrasındaki süreci, özellikle halk egemenliği konusundaki görüşleriyle derinden etkilemiştir.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E04F4-C959-4CFA-BB46-CB038A4B4BE3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286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Yeniçağda İnsan Hakları Anlayışı</a:t>
            </a: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3200" i="1" dirty="0" smtClean="0"/>
              <a:t>Destekleyen Öğeler:</a:t>
            </a:r>
          </a:p>
          <a:p>
            <a:pPr eaLnBrk="1" hangingPunct="1">
              <a:buFont typeface="Wingdings 2" pitchFamily="18" charset="2"/>
              <a:buNone/>
            </a:pPr>
            <a:endParaRPr lang="tr-TR" altLang="tr-TR" sz="3200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tr-TR" altLang="tr-TR" dirty="0" smtClean="0"/>
              <a:t>-Aydınlanma, Rönesans ve Reform hareketleri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smtClean="0"/>
              <a:t>-Klasik liberal öğreti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dirty="0" smtClean="0"/>
              <a:t>-Toplum sözleşmesi kuramı (</a:t>
            </a:r>
            <a:r>
              <a:rPr lang="tr-TR" altLang="tr-TR" dirty="0" err="1" smtClean="0"/>
              <a:t>Hobbes</a:t>
            </a:r>
            <a:r>
              <a:rPr lang="tr-TR" altLang="tr-TR" dirty="0" smtClean="0"/>
              <a:t>, Locke, Rousseau)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dirty="0" smtClean="0"/>
              <a:t>-Kuvvetler ayrılığı ilkesi (Montesquieu)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dirty="0" smtClean="0"/>
              <a:t>-Sanayi devrimi ve değişen üretim ilişkileri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DCC3-6C87-41AE-A831-F689E9D9C0E1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107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mtClean="0"/>
              <a:t>Klasik Liberal Öğreti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tr-TR" altLang="tr-TR" smtClean="0"/>
              <a:t>Rönesans ve Reforma dayanan Aydınlanma felsefesinden beslenmiştir.</a:t>
            </a:r>
          </a:p>
          <a:p>
            <a:pPr algn="just" eaLnBrk="1" hangingPunct="1"/>
            <a:r>
              <a:rPr lang="tr-TR" altLang="tr-TR" smtClean="0"/>
              <a:t>“İrade sahibi, akılcı ve çıkarlarını bilen birey anlayışı” Aydınlanma felsefesinin klasik liberalizme önemli bir katkısıdır. Hak ve özgürlüklere sahip özgür birey anlayışı, liberalizmin temelidir.</a:t>
            </a:r>
          </a:p>
          <a:p>
            <a:pPr algn="just" eaLnBrk="1" hangingPunct="1"/>
            <a:r>
              <a:rPr lang="tr-TR" altLang="tr-TR" smtClean="0"/>
              <a:t>Bu gelişmelerle önceden ilahi/tanrısal kaynaklara göndermeyle meşrulaştırılan siyasal iktidar da dünyevileşmiş, laikleşmiştir.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7C373-5174-452C-950F-66A2D377EDD5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48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mtClean="0"/>
              <a:t>Toplum Sözleşmesi Kuramı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2624931"/>
            <a:ext cx="3028950" cy="3009900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0026B-D142-4448-AA6C-D78A02DA55B7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02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mtClean="0"/>
              <a:t>Toplum Sözleşmesi Kuramı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tr-TR" altLang="tr-TR" sz="4000" smtClean="0"/>
              <a:t>Temel varsayım: Devlet, bireylerin bir araya gelerek kendi aralarında yaptıkları bir </a:t>
            </a:r>
            <a:r>
              <a:rPr lang="tr-TR" altLang="tr-TR" sz="4000" smtClean="0">
                <a:solidFill>
                  <a:srgbClr val="FF3300"/>
                </a:solidFill>
              </a:rPr>
              <a:t>sözleşmeyle </a:t>
            </a:r>
            <a:r>
              <a:rPr lang="tr-TR" altLang="tr-TR" sz="4000" smtClean="0"/>
              <a:t>kurulmuştur.</a:t>
            </a:r>
            <a:r>
              <a:rPr lang="tr-TR" altLang="tr-TR" smtClean="0"/>
              <a:t> </a:t>
            </a:r>
          </a:p>
          <a:p>
            <a:pPr algn="just" eaLnBrk="1" hangingPunct="1"/>
            <a:r>
              <a:rPr lang="tr-TR" altLang="tr-TR" smtClean="0"/>
              <a:t>(Bununla devletin kaynağı laikleştirilmiş olmaktadır. Siyasi iktidarın meşruluğu da bu sözleşmeden gelmektedir.)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FC012-5E82-454E-8224-43319D36E1CD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26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smtClean="0"/>
              <a:t>Thomas Hobbes &amp; John Locke</a:t>
            </a:r>
          </a:p>
        </p:txBody>
      </p:sp>
      <p:pic>
        <p:nvPicPr>
          <p:cNvPr id="3891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1" y="2233057"/>
            <a:ext cx="3486637" cy="3809524"/>
          </a:xfrm>
        </p:spPr>
      </p:pic>
      <p:pic>
        <p:nvPicPr>
          <p:cNvPr id="3891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22" y="1920875"/>
            <a:ext cx="3799356" cy="4433888"/>
          </a:xfr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ECC65-E787-4EBE-B75F-9F6650A2397F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344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mtClean="0"/>
              <a:t>Thomas Hobbes &amp; John Locke</a:t>
            </a: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95300" indent="-495300" algn="ctr" eaLnBrk="1" hangingPunct="1"/>
            <a:r>
              <a:rPr lang="tr-TR" altLang="tr-TR" sz="3600" b="1" smtClean="0"/>
              <a:t>Ortak noktaları</a:t>
            </a:r>
            <a:r>
              <a:rPr lang="tr-TR" altLang="tr-TR" smtClean="0"/>
              <a:t>: </a:t>
            </a:r>
          </a:p>
          <a:p>
            <a:pPr marL="495300" indent="-495300" eaLnBrk="1" hangingPunct="1">
              <a:buFont typeface="Wingdings 2" pitchFamily="18" charset="2"/>
              <a:buAutoNum type="arabicParenR"/>
            </a:pPr>
            <a:r>
              <a:rPr lang="tr-TR" altLang="tr-TR" smtClean="0"/>
              <a:t>Devletin kaynağı bireylerin kendi aralarında yapmış oldukları sözleşmeden (Toplum Sözleşmesi) başkası değildir.</a:t>
            </a:r>
          </a:p>
          <a:p>
            <a:pPr marL="495300" indent="-495300" algn="just" eaLnBrk="1" hangingPunct="1">
              <a:buFont typeface="Wingdings 2" pitchFamily="18" charset="2"/>
              <a:buAutoNum type="arabicParenR"/>
            </a:pPr>
            <a:r>
              <a:rPr lang="tr-TR" altLang="tr-TR" smtClean="0"/>
              <a:t>Toplum sözleşmesinden önce bireyler doğa durumu (tabiat hali) denen bir durumda, özgürce yaşıyorlardı.</a:t>
            </a:r>
          </a:p>
          <a:p>
            <a:pPr marL="495300" indent="-495300" algn="just" eaLnBrk="1" hangingPunct="1">
              <a:buFont typeface="Wingdings 2" pitchFamily="18" charset="2"/>
              <a:buNone/>
            </a:pPr>
            <a:r>
              <a:rPr lang="tr-TR" altLang="tr-TR" smtClean="0">
                <a:solidFill>
                  <a:srgbClr val="FF3300"/>
                </a:solidFill>
              </a:rPr>
              <a:t>Doğa Durumu</a:t>
            </a:r>
            <a:r>
              <a:rPr lang="tr-TR" altLang="tr-TR" smtClean="0"/>
              <a:t> (Tabiat hali): Devletsiz ve toplumsuz yaşamın sürdürüldüğü devlet-öncesi –varsayımsal- dönem.</a:t>
            </a:r>
          </a:p>
          <a:p>
            <a:pPr marL="495300" indent="-495300" eaLnBrk="1" hangingPunct="1">
              <a:buFont typeface="Wingdings 2" pitchFamily="18" charset="2"/>
              <a:buAutoNum type="arabicParenR"/>
            </a:pPr>
            <a:endParaRPr lang="tr-TR" alt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3DA1-8B02-4EE8-AE29-5A8D40369F02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168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smtClean="0"/>
              <a:t>Thomas Hobbes &amp; John Locke: Doğa Durumu Varsayımlarının Karşılaştırması</a:t>
            </a:r>
          </a:p>
        </p:txBody>
      </p:sp>
      <p:sp>
        <p:nvSpPr>
          <p:cNvPr id="40963" name="Rectangle 5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eaLnBrk="1" hangingPunct="1"/>
            <a:r>
              <a:rPr lang="tr-TR" altLang="tr-TR" sz="2500" smtClean="0"/>
              <a:t>Doğa durumu (tabiat hali) tam bir vahşet halidir, savaş durumudur.</a:t>
            </a:r>
          </a:p>
          <a:p>
            <a:pPr eaLnBrk="1" hangingPunct="1"/>
            <a:r>
              <a:rPr lang="tr-TR" altLang="tr-TR" sz="2500" smtClean="0"/>
              <a:t>Bu dönemde </a:t>
            </a:r>
            <a:r>
              <a:rPr lang="tr-TR" altLang="tr-TR" sz="2500" smtClean="0">
                <a:solidFill>
                  <a:srgbClr val="FF3300"/>
                </a:solidFill>
              </a:rPr>
              <a:t>insan insanın kurdudur</a:t>
            </a:r>
            <a:r>
              <a:rPr lang="tr-TR" altLang="tr-TR" sz="2500" smtClean="0"/>
              <a:t>, tam bir anarşi ve kaos hakimdir, kimse güvende değildir.</a:t>
            </a:r>
          </a:p>
        </p:txBody>
      </p:sp>
      <p:sp>
        <p:nvSpPr>
          <p:cNvPr id="40964" name="Rectangle 6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eaLnBrk="1" hangingPunct="1"/>
            <a:r>
              <a:rPr lang="tr-TR" altLang="tr-TR" sz="2500" smtClean="0"/>
              <a:t>Doğa durumu son derece mutlu bir dönemdir.</a:t>
            </a:r>
          </a:p>
          <a:p>
            <a:pPr eaLnBrk="1" hangingPunct="1">
              <a:buFont typeface="Wingdings 2" pitchFamily="18" charset="2"/>
              <a:buNone/>
            </a:pPr>
            <a:endParaRPr lang="tr-TR" altLang="tr-TR" sz="2500" smtClean="0"/>
          </a:p>
          <a:p>
            <a:pPr eaLnBrk="1" hangingPunct="1"/>
            <a:r>
              <a:rPr lang="tr-TR" altLang="tr-TR" sz="2500" smtClean="0"/>
              <a:t>Bu dönemde önemli bir güvenlik sorunu yoktur; sadece bazı elverişsizlikler vardır. Cezalandırma yetkisinin kullanımı uygulamada sıkıntılar doğurmaktadır.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87678-7F16-4C04-9B21-480C6E04EDAE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71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smtClean="0"/>
              <a:t>Thomas Hobbes &amp; John Locke: Doğa Durumu Varsayımlarının Karşılaştırması</a:t>
            </a:r>
          </a:p>
        </p:txBody>
      </p:sp>
      <p:sp>
        <p:nvSpPr>
          <p:cNvPr id="41987" name="Rectangle 5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eaLnBrk="1" hangingPunct="1"/>
            <a:r>
              <a:rPr lang="tr-TR" altLang="tr-TR" sz="2800" smtClean="0"/>
              <a:t>Bu kötü durumdan kurtulmak isteyen insanlar bir araya gelerek devleti kurmuşlardır.</a:t>
            </a:r>
          </a:p>
        </p:txBody>
      </p:sp>
      <p:sp>
        <p:nvSpPr>
          <p:cNvPr id="41988" name="Rectangle 6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eaLnBrk="1" hangingPunct="1"/>
            <a:r>
              <a:rPr lang="tr-TR" altLang="tr-TR" sz="2800" smtClean="0"/>
              <a:t>Cezalandırma yetkisinin kullanımından doğan sıkıntıları gidermek ve doğa durumundaki mutluluk halini sürdürmek isteyen insanlar bir araya gelerek devleti kurmuşlardır.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A823A-C01B-4AA7-9FD6-BB6284AC7895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8947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</TotalTime>
  <Words>524</Words>
  <Application>Microsoft Office PowerPoint</Application>
  <PresentationFormat>Ekran Gösterisi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 2</vt:lpstr>
      <vt:lpstr>Akış</vt:lpstr>
      <vt:lpstr>THÖ</vt:lpstr>
      <vt:lpstr>Yeniçağda İnsan Hakları Anlayışı</vt:lpstr>
      <vt:lpstr>Klasik Liberal Öğreti</vt:lpstr>
      <vt:lpstr>Toplum Sözleşmesi Kuramı</vt:lpstr>
      <vt:lpstr>Toplum Sözleşmesi Kuramı</vt:lpstr>
      <vt:lpstr>Thomas Hobbes &amp; John Locke</vt:lpstr>
      <vt:lpstr>Thomas Hobbes &amp; John Locke</vt:lpstr>
      <vt:lpstr>Thomas Hobbes &amp; John Locke: Doğa Durumu Varsayımlarının Karşılaştırması</vt:lpstr>
      <vt:lpstr>Thomas Hobbes &amp; John Locke: Doğa Durumu Varsayımlarının Karşılaştırması</vt:lpstr>
      <vt:lpstr>Thomas Hobbes &amp; John Locke: Doğa Durumu Varsayımlarının Karşılaştırması</vt:lpstr>
      <vt:lpstr>Thomas Hobbes &amp; John Locke: Doğa Durumu Varsayımlarının Karşılaştırması</vt:lpstr>
      <vt:lpstr>Leviathan</vt:lpstr>
      <vt:lpstr>J.J. Rousseau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İNSAN HAKLARI  ÜNİTE 6 (I)</dc:title>
  <dc:creator>Salim IŞIK</dc:creator>
  <cp:lastModifiedBy>Bülent Algan</cp:lastModifiedBy>
  <cp:revision>6</cp:revision>
  <dcterms:created xsi:type="dcterms:W3CDTF">2013-11-21T07:45:39Z</dcterms:created>
  <dcterms:modified xsi:type="dcterms:W3CDTF">2020-01-29T08:47:30Z</dcterms:modified>
</cp:coreProperties>
</file>