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1" r:id="rId5"/>
    <p:sldId id="259" r:id="rId6"/>
    <p:sldId id="260" r:id="rId7"/>
    <p:sldId id="261" r:id="rId8"/>
    <p:sldId id="262" r:id="rId9"/>
    <p:sldId id="263" r:id="rId10"/>
    <p:sldId id="264" r:id="rId11"/>
    <p:sldId id="265" r:id="rId12"/>
    <p:sldId id="270"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38256885-FA2D-47C4-A9E3-E1B04C5E4816}" type="datetimeFigureOut">
              <a:rPr lang="tr-TR" smtClean="0"/>
              <a:t>9.05.2020</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B14010EB-63B6-4098-8081-F9DAB35AECB7}" type="slidenum">
              <a:rPr lang="tr-TR" smtClean="0"/>
              <a:t>‹#›</a:t>
            </a:fld>
            <a:endParaRPr lang="tr-TR"/>
          </a:p>
        </p:txBody>
      </p:sp>
    </p:spTree>
    <p:extLst>
      <p:ext uri="{BB962C8B-B14F-4D97-AF65-F5344CB8AC3E}">
        <p14:creationId xmlns:p14="http://schemas.microsoft.com/office/powerpoint/2010/main" val="1418860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8256885-FA2D-47C4-A9E3-E1B04C5E4816}"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010EB-63B6-4098-8081-F9DAB35AECB7}" type="slidenum">
              <a:rPr lang="tr-TR" smtClean="0"/>
              <a:t>‹#›</a:t>
            </a:fld>
            <a:endParaRPr lang="tr-TR"/>
          </a:p>
        </p:txBody>
      </p:sp>
    </p:spTree>
    <p:extLst>
      <p:ext uri="{BB962C8B-B14F-4D97-AF65-F5344CB8AC3E}">
        <p14:creationId xmlns:p14="http://schemas.microsoft.com/office/powerpoint/2010/main" val="1174158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8256885-FA2D-47C4-A9E3-E1B04C5E4816}"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010EB-63B6-4098-8081-F9DAB35AECB7}" type="slidenum">
              <a:rPr lang="tr-TR" smtClean="0"/>
              <a:t>‹#›</a:t>
            </a:fld>
            <a:endParaRPr lang="tr-TR"/>
          </a:p>
        </p:txBody>
      </p:sp>
    </p:spTree>
    <p:extLst>
      <p:ext uri="{BB962C8B-B14F-4D97-AF65-F5344CB8AC3E}">
        <p14:creationId xmlns:p14="http://schemas.microsoft.com/office/powerpoint/2010/main" val="21290259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8256885-FA2D-47C4-A9E3-E1B04C5E4816}"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010EB-63B6-4098-8081-F9DAB35AECB7}" type="slidenum">
              <a:rPr lang="tr-TR" smtClean="0"/>
              <a:t>‹#›</a:t>
            </a:fld>
            <a:endParaRPr lang="tr-TR"/>
          </a:p>
        </p:txBody>
      </p:sp>
    </p:spTree>
    <p:extLst>
      <p:ext uri="{BB962C8B-B14F-4D97-AF65-F5344CB8AC3E}">
        <p14:creationId xmlns:p14="http://schemas.microsoft.com/office/powerpoint/2010/main" val="16295473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8256885-FA2D-47C4-A9E3-E1B04C5E4816}"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010EB-63B6-4098-8081-F9DAB35AECB7}" type="slidenum">
              <a:rPr lang="tr-TR" smtClean="0"/>
              <a:t>‹#›</a:t>
            </a:fld>
            <a:endParaRPr lang="tr-TR"/>
          </a:p>
        </p:txBody>
      </p:sp>
    </p:spTree>
    <p:extLst>
      <p:ext uri="{BB962C8B-B14F-4D97-AF65-F5344CB8AC3E}">
        <p14:creationId xmlns:p14="http://schemas.microsoft.com/office/powerpoint/2010/main" val="17496324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8256885-FA2D-47C4-A9E3-E1B04C5E4816}"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010EB-63B6-4098-8081-F9DAB35AECB7}" type="slidenum">
              <a:rPr lang="tr-TR" smtClean="0"/>
              <a:t>‹#›</a:t>
            </a:fld>
            <a:endParaRPr lang="tr-TR"/>
          </a:p>
        </p:txBody>
      </p:sp>
    </p:spTree>
    <p:extLst>
      <p:ext uri="{BB962C8B-B14F-4D97-AF65-F5344CB8AC3E}">
        <p14:creationId xmlns:p14="http://schemas.microsoft.com/office/powerpoint/2010/main" val="3463636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8256885-FA2D-47C4-A9E3-E1B04C5E4816}"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010EB-63B6-4098-8081-F9DAB35AECB7}" type="slidenum">
              <a:rPr lang="tr-TR" smtClean="0"/>
              <a:t>‹#›</a:t>
            </a:fld>
            <a:endParaRPr lang="tr-TR"/>
          </a:p>
        </p:txBody>
      </p:sp>
    </p:spTree>
    <p:extLst>
      <p:ext uri="{BB962C8B-B14F-4D97-AF65-F5344CB8AC3E}">
        <p14:creationId xmlns:p14="http://schemas.microsoft.com/office/powerpoint/2010/main" val="15143410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8256885-FA2D-47C4-A9E3-E1B04C5E4816}"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010EB-63B6-4098-8081-F9DAB35AECB7}" type="slidenum">
              <a:rPr lang="tr-TR" smtClean="0"/>
              <a:t>‹#›</a:t>
            </a:fld>
            <a:endParaRPr lang="tr-TR"/>
          </a:p>
        </p:txBody>
      </p:sp>
    </p:spTree>
    <p:extLst>
      <p:ext uri="{BB962C8B-B14F-4D97-AF65-F5344CB8AC3E}">
        <p14:creationId xmlns:p14="http://schemas.microsoft.com/office/powerpoint/2010/main" val="25299442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8256885-FA2D-47C4-A9E3-E1B04C5E4816}"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010EB-63B6-4098-8081-F9DAB35AECB7}" type="slidenum">
              <a:rPr lang="tr-TR" smtClean="0"/>
              <a:t>‹#›</a:t>
            </a:fld>
            <a:endParaRPr lang="tr-TR"/>
          </a:p>
        </p:txBody>
      </p:sp>
    </p:spTree>
    <p:extLst>
      <p:ext uri="{BB962C8B-B14F-4D97-AF65-F5344CB8AC3E}">
        <p14:creationId xmlns:p14="http://schemas.microsoft.com/office/powerpoint/2010/main" val="3334533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8256885-FA2D-47C4-A9E3-E1B04C5E4816}"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B14010EB-63B6-4098-8081-F9DAB35AECB7}" type="slidenum">
              <a:rPr lang="tr-TR" smtClean="0"/>
              <a:t>‹#›</a:t>
            </a:fld>
            <a:endParaRPr lang="tr-TR"/>
          </a:p>
        </p:txBody>
      </p:sp>
    </p:spTree>
    <p:extLst>
      <p:ext uri="{BB962C8B-B14F-4D97-AF65-F5344CB8AC3E}">
        <p14:creationId xmlns:p14="http://schemas.microsoft.com/office/powerpoint/2010/main" val="2839194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8256885-FA2D-47C4-A9E3-E1B04C5E4816}"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010EB-63B6-4098-8081-F9DAB35AECB7}" type="slidenum">
              <a:rPr lang="tr-TR" smtClean="0"/>
              <a:t>‹#›</a:t>
            </a:fld>
            <a:endParaRPr lang="tr-TR"/>
          </a:p>
        </p:txBody>
      </p:sp>
    </p:spTree>
    <p:extLst>
      <p:ext uri="{BB962C8B-B14F-4D97-AF65-F5344CB8AC3E}">
        <p14:creationId xmlns:p14="http://schemas.microsoft.com/office/powerpoint/2010/main" val="3529802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8256885-FA2D-47C4-A9E3-E1B04C5E4816}"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010EB-63B6-4098-8081-F9DAB35AECB7}" type="slidenum">
              <a:rPr lang="tr-TR" smtClean="0"/>
              <a:t>‹#›</a:t>
            </a:fld>
            <a:endParaRPr lang="tr-TR"/>
          </a:p>
        </p:txBody>
      </p:sp>
    </p:spTree>
    <p:extLst>
      <p:ext uri="{BB962C8B-B14F-4D97-AF65-F5344CB8AC3E}">
        <p14:creationId xmlns:p14="http://schemas.microsoft.com/office/powerpoint/2010/main" val="3728955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8256885-FA2D-47C4-A9E3-E1B04C5E4816}"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4010EB-63B6-4098-8081-F9DAB35AECB7}" type="slidenum">
              <a:rPr lang="tr-TR" smtClean="0"/>
              <a:t>‹#›</a:t>
            </a:fld>
            <a:endParaRPr lang="tr-TR"/>
          </a:p>
        </p:txBody>
      </p:sp>
    </p:spTree>
    <p:extLst>
      <p:ext uri="{BB962C8B-B14F-4D97-AF65-F5344CB8AC3E}">
        <p14:creationId xmlns:p14="http://schemas.microsoft.com/office/powerpoint/2010/main" val="1912586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8256885-FA2D-47C4-A9E3-E1B04C5E4816}"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4010EB-63B6-4098-8081-F9DAB35AECB7}" type="slidenum">
              <a:rPr lang="tr-TR" smtClean="0"/>
              <a:t>‹#›</a:t>
            </a:fld>
            <a:endParaRPr lang="tr-TR"/>
          </a:p>
        </p:txBody>
      </p:sp>
    </p:spTree>
    <p:extLst>
      <p:ext uri="{BB962C8B-B14F-4D97-AF65-F5344CB8AC3E}">
        <p14:creationId xmlns:p14="http://schemas.microsoft.com/office/powerpoint/2010/main" val="696314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256885-FA2D-47C4-A9E3-E1B04C5E4816}"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4010EB-63B6-4098-8081-F9DAB35AECB7}" type="slidenum">
              <a:rPr lang="tr-TR" smtClean="0"/>
              <a:t>‹#›</a:t>
            </a:fld>
            <a:endParaRPr lang="tr-TR"/>
          </a:p>
        </p:txBody>
      </p:sp>
    </p:spTree>
    <p:extLst>
      <p:ext uri="{BB962C8B-B14F-4D97-AF65-F5344CB8AC3E}">
        <p14:creationId xmlns:p14="http://schemas.microsoft.com/office/powerpoint/2010/main" val="3550511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8256885-FA2D-47C4-A9E3-E1B04C5E4816}"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010EB-63B6-4098-8081-F9DAB35AECB7}" type="slidenum">
              <a:rPr lang="tr-TR" smtClean="0"/>
              <a:t>‹#›</a:t>
            </a:fld>
            <a:endParaRPr lang="tr-TR"/>
          </a:p>
        </p:txBody>
      </p:sp>
    </p:spTree>
    <p:extLst>
      <p:ext uri="{BB962C8B-B14F-4D97-AF65-F5344CB8AC3E}">
        <p14:creationId xmlns:p14="http://schemas.microsoft.com/office/powerpoint/2010/main" val="1820391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8256885-FA2D-47C4-A9E3-E1B04C5E4816}"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010EB-63B6-4098-8081-F9DAB35AECB7}" type="slidenum">
              <a:rPr lang="tr-TR" smtClean="0"/>
              <a:t>‹#›</a:t>
            </a:fld>
            <a:endParaRPr lang="tr-TR"/>
          </a:p>
        </p:txBody>
      </p:sp>
    </p:spTree>
    <p:extLst>
      <p:ext uri="{BB962C8B-B14F-4D97-AF65-F5344CB8AC3E}">
        <p14:creationId xmlns:p14="http://schemas.microsoft.com/office/powerpoint/2010/main" val="1547969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8256885-FA2D-47C4-A9E3-E1B04C5E4816}" type="datetimeFigureOut">
              <a:rPr lang="tr-TR" smtClean="0"/>
              <a:t>9.05.2020</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14010EB-63B6-4098-8081-F9DAB35AECB7}" type="slidenum">
              <a:rPr lang="tr-TR" smtClean="0"/>
              <a:t>‹#›</a:t>
            </a:fld>
            <a:endParaRPr lang="tr-TR"/>
          </a:p>
        </p:txBody>
      </p:sp>
    </p:spTree>
    <p:extLst>
      <p:ext uri="{BB962C8B-B14F-4D97-AF65-F5344CB8AC3E}">
        <p14:creationId xmlns:p14="http://schemas.microsoft.com/office/powerpoint/2010/main" val="29883900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EĞİTİMİN TARİHSEL TEMELLERİ</a:t>
            </a:r>
            <a:endParaRPr lang="tr-TR" dirty="0"/>
          </a:p>
        </p:txBody>
      </p:sp>
      <p:sp>
        <p:nvSpPr>
          <p:cNvPr id="3" name="Alt Başlık 2"/>
          <p:cNvSpPr>
            <a:spLocks noGrp="1"/>
          </p:cNvSpPr>
          <p:nvPr>
            <p:ph type="subTitle" idx="1"/>
          </p:nvPr>
        </p:nvSpPr>
        <p:spPr/>
        <p:txBody>
          <a:bodyPr/>
          <a:lstStyle/>
          <a:p>
            <a:r>
              <a:rPr lang="tr-TR" dirty="0" smtClean="0"/>
              <a:t>HALİSE KADER ZENGİN</a:t>
            </a:r>
            <a:endParaRPr lang="tr-TR" dirty="0"/>
          </a:p>
        </p:txBody>
      </p:sp>
    </p:spTree>
    <p:extLst>
      <p:ext uri="{BB962C8B-B14F-4D97-AF65-F5344CB8AC3E}">
        <p14:creationId xmlns:p14="http://schemas.microsoft.com/office/powerpoint/2010/main" val="3745923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Osmanlı Eğitiminde Yenileşme Hareketleri</a:t>
            </a:r>
            <a:endParaRPr lang="tr-TR" dirty="0"/>
          </a:p>
        </p:txBody>
      </p:sp>
      <p:sp>
        <p:nvSpPr>
          <p:cNvPr id="3" name="İçerik Yer Tutucusu 2"/>
          <p:cNvSpPr>
            <a:spLocks noGrp="1"/>
          </p:cNvSpPr>
          <p:nvPr>
            <p:ph idx="1"/>
          </p:nvPr>
        </p:nvSpPr>
        <p:spPr/>
        <p:txBody>
          <a:bodyPr/>
          <a:lstStyle/>
          <a:p>
            <a:r>
              <a:rPr lang="tr-TR" dirty="0" smtClean="0"/>
              <a:t>Tanzimat Öncesi</a:t>
            </a:r>
          </a:p>
          <a:p>
            <a:r>
              <a:rPr lang="tr-TR" dirty="0" smtClean="0"/>
              <a:t>Tanzimat, Mutlakıyet ve Meşrutiyet Döneminde Osmanlı Eğitiminde Çağdaşlaşma</a:t>
            </a:r>
          </a:p>
          <a:p>
            <a:r>
              <a:rPr lang="tr-TR" dirty="0" smtClean="0"/>
              <a:t>Cumhuriyet Döneminde Türk Eğitiminde Çağdaşlaşma</a:t>
            </a:r>
            <a:endParaRPr lang="tr-TR" dirty="0"/>
          </a:p>
        </p:txBody>
      </p:sp>
    </p:spTree>
    <p:extLst>
      <p:ext uri="{BB962C8B-B14F-4D97-AF65-F5344CB8AC3E}">
        <p14:creationId xmlns:p14="http://schemas.microsoft.com/office/powerpoint/2010/main" val="3227821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 Devrimleri</a:t>
            </a:r>
            <a:endParaRPr lang="tr-TR" dirty="0"/>
          </a:p>
        </p:txBody>
      </p:sp>
      <p:sp>
        <p:nvSpPr>
          <p:cNvPr id="3" name="İçerik Yer Tutucusu 2"/>
          <p:cNvSpPr>
            <a:spLocks noGrp="1"/>
          </p:cNvSpPr>
          <p:nvPr>
            <p:ph idx="1"/>
          </p:nvPr>
        </p:nvSpPr>
        <p:spPr>
          <a:xfrm>
            <a:off x="1484310" y="1789611"/>
            <a:ext cx="10018713" cy="4741818"/>
          </a:xfrm>
        </p:spPr>
        <p:txBody>
          <a:bodyPr>
            <a:normAutofit/>
          </a:bodyPr>
          <a:lstStyle/>
          <a:p>
            <a:r>
              <a:rPr lang="tr-TR" dirty="0" smtClean="0"/>
              <a:t>Öğretimin Birleştirilmesi Yasasının Çıkarılması</a:t>
            </a:r>
          </a:p>
          <a:p>
            <a:r>
              <a:rPr lang="tr-TR" dirty="0" smtClean="0"/>
              <a:t>Yeni Türk Harflerinin Benimsenmesi</a:t>
            </a:r>
          </a:p>
          <a:p>
            <a:r>
              <a:rPr lang="tr-TR" dirty="0" smtClean="0"/>
              <a:t>Ulus Okulları</a:t>
            </a:r>
          </a:p>
          <a:p>
            <a:r>
              <a:rPr lang="tr-TR" dirty="0" smtClean="0"/>
              <a:t>Üniversite Reformu</a:t>
            </a:r>
          </a:p>
          <a:p>
            <a:r>
              <a:rPr lang="tr-TR" dirty="0" smtClean="0"/>
              <a:t>Dil Devrimi</a:t>
            </a:r>
          </a:p>
          <a:p>
            <a:r>
              <a:rPr lang="tr-TR" dirty="0" smtClean="0"/>
              <a:t>Halkevlerinin Açılması</a:t>
            </a:r>
          </a:p>
          <a:p>
            <a:r>
              <a:rPr lang="tr-TR" dirty="0" smtClean="0"/>
              <a:t>Köy Enstitüleri</a:t>
            </a:r>
            <a:endParaRPr lang="tr-TR" dirty="0"/>
          </a:p>
        </p:txBody>
      </p:sp>
    </p:spTree>
    <p:extLst>
      <p:ext uri="{BB962C8B-B14F-4D97-AF65-F5344CB8AC3E}">
        <p14:creationId xmlns:p14="http://schemas.microsoft.com/office/powerpoint/2010/main" val="23283962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tr-TR" dirty="0" err="1" smtClean="0"/>
              <a:t>Ed</a:t>
            </a:r>
            <a:r>
              <a:rPr lang="tr-TR" dirty="0" smtClean="0"/>
              <a:t>: Ali Rıza Akdeniz, Mehmet Küçük, Eğitim Bilimine Giriş, 3. Basım, Nobel Yay. </a:t>
            </a:r>
            <a:r>
              <a:rPr lang="tr-TR" smtClean="0"/>
              <a:t>Ankara 2018.</a:t>
            </a:r>
            <a:endParaRPr lang="tr-TR" dirty="0" smtClean="0"/>
          </a:p>
          <a:p>
            <a:r>
              <a:rPr lang="tr-TR" dirty="0" smtClean="0"/>
              <a:t>Erdoğan Başar, «Türkiye’deki Eğitimin Tarihsel Gelişimi», </a:t>
            </a:r>
            <a:r>
              <a:rPr lang="tr-TR" dirty="0" err="1" smtClean="0"/>
              <a:t>Ed</a:t>
            </a:r>
            <a:r>
              <a:rPr lang="tr-TR" dirty="0" smtClean="0"/>
              <a:t>: Özcan Demirel, Zeki Kaya, 14. baskı, </a:t>
            </a:r>
            <a:r>
              <a:rPr lang="tr-TR" dirty="0" err="1" smtClean="0"/>
              <a:t>Pegem</a:t>
            </a:r>
            <a:r>
              <a:rPr lang="tr-TR" dirty="0" smtClean="0"/>
              <a:t> A., Ankara 2018, ss.25-57.</a:t>
            </a:r>
            <a:endParaRPr lang="tr-TR" dirty="0"/>
          </a:p>
        </p:txBody>
      </p:sp>
    </p:spTree>
    <p:extLst>
      <p:ext uri="{BB962C8B-B14F-4D97-AF65-F5344CB8AC3E}">
        <p14:creationId xmlns:p14="http://schemas.microsoft.com/office/powerpoint/2010/main" val="3333425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TARİHSEL TEMEL</a:t>
            </a:r>
            <a:endParaRPr lang="tr-TR" dirty="0"/>
          </a:p>
        </p:txBody>
      </p:sp>
      <p:sp>
        <p:nvSpPr>
          <p:cNvPr id="3" name="İçerik Yer Tutucusu 2"/>
          <p:cNvSpPr>
            <a:spLocks noGrp="1"/>
          </p:cNvSpPr>
          <p:nvPr>
            <p:ph idx="1"/>
          </p:nvPr>
        </p:nvSpPr>
        <p:spPr/>
        <p:txBody>
          <a:bodyPr/>
          <a:lstStyle/>
          <a:p>
            <a:r>
              <a:rPr lang="tr-TR" dirty="0" smtClean="0"/>
              <a:t>EĞİTİM NASIL BAŞLAMIŞTIR?</a:t>
            </a:r>
          </a:p>
          <a:p>
            <a:r>
              <a:rPr lang="tr-TR" dirty="0" smtClean="0"/>
              <a:t>OKUL NE ZAMAN ORTAYA ÇIKMIŞTIR?</a:t>
            </a:r>
          </a:p>
          <a:p>
            <a:r>
              <a:rPr lang="tr-TR" dirty="0" smtClean="0"/>
              <a:t>EĞİTİM NE ZAMAN KURUMSALLAŞMIŞTIR?</a:t>
            </a:r>
          </a:p>
          <a:p>
            <a:r>
              <a:rPr lang="tr-TR" dirty="0" smtClean="0"/>
              <a:t>KURUMSALLAŞMAYA NEDEN İHTİYAÇ DUYULMUŞTUR?</a:t>
            </a:r>
            <a:endParaRPr lang="tr-TR" dirty="0"/>
          </a:p>
        </p:txBody>
      </p:sp>
    </p:spTree>
    <p:extLst>
      <p:ext uri="{BB962C8B-B14F-4D97-AF65-F5344CB8AC3E}">
        <p14:creationId xmlns:p14="http://schemas.microsoft.com/office/powerpoint/2010/main" val="2203773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TARİHİ TEMEL?</a:t>
            </a:r>
            <a:endParaRPr lang="tr-TR" dirty="0"/>
          </a:p>
        </p:txBody>
      </p:sp>
      <p:sp>
        <p:nvSpPr>
          <p:cNvPr id="3" name="İçerik Yer Tutucusu 2"/>
          <p:cNvSpPr>
            <a:spLocks noGrp="1"/>
          </p:cNvSpPr>
          <p:nvPr>
            <p:ph idx="1"/>
          </p:nvPr>
        </p:nvSpPr>
        <p:spPr/>
        <p:txBody>
          <a:bodyPr/>
          <a:lstStyle/>
          <a:p>
            <a:r>
              <a:rPr lang="tr-TR" dirty="0" smtClean="0"/>
              <a:t>Eğitim sisteminin bir kurum olarak tarihi gelişimi  (geçmişten günümüze insanlar, eğitim kurumlarını hangi amaçlarla nasıl yapılandırdılar? Devlet ile eğitim kurumu arasında nasıl bir ilişki vardır? Eğitim sisteminin idari örgütlenmesi nasıl gelişmiştir? Eğitim ile nasıl bir insan tipi yetiştirilmeye çalışılmıştır?)</a:t>
            </a:r>
          </a:p>
          <a:p>
            <a:r>
              <a:rPr lang="tr-TR" dirty="0" smtClean="0"/>
              <a:t>Pedagojik düşüncenin tarihi(eğitimin nasıl olması gerektiği ile ilgili düşünceler…</a:t>
            </a:r>
          </a:p>
          <a:p>
            <a:endParaRPr lang="tr-TR" dirty="0"/>
          </a:p>
        </p:txBody>
      </p:sp>
    </p:spTree>
    <p:extLst>
      <p:ext uri="{BB962C8B-B14F-4D97-AF65-F5344CB8AC3E}">
        <p14:creationId xmlns:p14="http://schemas.microsoft.com/office/powerpoint/2010/main" val="1760206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 Tarihi</a:t>
            </a:r>
            <a:endParaRPr lang="tr-TR" dirty="0"/>
          </a:p>
        </p:txBody>
      </p:sp>
      <p:sp>
        <p:nvSpPr>
          <p:cNvPr id="3" name="İçerik Yer Tutucusu 2"/>
          <p:cNvSpPr>
            <a:spLocks noGrp="1"/>
          </p:cNvSpPr>
          <p:nvPr>
            <p:ph idx="1"/>
          </p:nvPr>
        </p:nvSpPr>
        <p:spPr>
          <a:xfrm>
            <a:off x="1484310" y="1911927"/>
            <a:ext cx="10018713" cy="3879273"/>
          </a:xfrm>
        </p:spPr>
        <p:txBody>
          <a:bodyPr>
            <a:normAutofit fontScale="92500"/>
          </a:bodyPr>
          <a:lstStyle/>
          <a:p>
            <a:r>
              <a:rPr lang="tr-TR" dirty="0" smtClean="0"/>
              <a:t>Tüm toplumsal kurumların karşılıklı etkileşimini, bunların insanlık tarihi boyunca ulusların ve bireylerin üzerindeki etkilerini ortaya koymalıdır.</a:t>
            </a:r>
          </a:p>
          <a:p>
            <a:r>
              <a:rPr lang="tr-TR" dirty="0" smtClean="0"/>
              <a:t>Eğitim tarihi; tüm ulusların, tarihsel süreç içinde çocukların niçin ve nasıl yetiştirdiklerini, bu amaçla hangi eğitim kurumlarını kurduklarını, bu kurumlarda nasıl bir insan yetiştirme projesi (öğretim programı) uygulamaya koyduklarını, eğitimi diğer toplumsal kurumların nasıl etkilediğini, düşünürlerin düşünceleriyle eğitimi nasıl etkilemeye çalıştıklarını ortaya koyar.</a:t>
            </a:r>
          </a:p>
          <a:p>
            <a:r>
              <a:rPr lang="tr-TR" dirty="0" smtClean="0"/>
              <a:t>Eğitim tarihçileri de genelde tüm insanlığın, özelde de belirli bir toplumun, tarihsel süreç içinde eğitim kuram, kurum ve uygulamalarını bilimsel yöntemler kullanarak ortaya koymaya çalışır.</a:t>
            </a:r>
            <a:endParaRPr lang="tr-TR" dirty="0"/>
          </a:p>
        </p:txBody>
      </p:sp>
    </p:spTree>
    <p:extLst>
      <p:ext uri="{BB962C8B-B14F-4D97-AF65-F5344CB8AC3E}">
        <p14:creationId xmlns:p14="http://schemas.microsoft.com/office/powerpoint/2010/main" val="2465219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İLKÇAĞLARDA VE ANTİK DÖNEMDE EĞİTİM</a:t>
            </a:r>
            <a:endParaRPr lang="tr-TR" dirty="0"/>
          </a:p>
        </p:txBody>
      </p:sp>
      <p:sp>
        <p:nvSpPr>
          <p:cNvPr id="3" name="İçerik Yer Tutucusu 2"/>
          <p:cNvSpPr>
            <a:spLocks noGrp="1"/>
          </p:cNvSpPr>
          <p:nvPr>
            <p:ph idx="1"/>
          </p:nvPr>
        </p:nvSpPr>
        <p:spPr/>
        <p:txBody>
          <a:bodyPr>
            <a:normAutofit lnSpcReduction="10000"/>
          </a:bodyPr>
          <a:lstStyle/>
          <a:p>
            <a:r>
              <a:rPr lang="tr-TR" dirty="0" smtClean="0"/>
              <a:t>Sistemli eğitimin </a:t>
            </a:r>
            <a:r>
              <a:rPr lang="tr-TR" dirty="0" smtClean="0"/>
              <a:t>Mezopotamya </a:t>
            </a:r>
            <a:r>
              <a:rPr lang="tr-TR" dirty="0" smtClean="0"/>
              <a:t>ve Mısır uygarlıklarında ortaya çıktığı bilinmektedir.</a:t>
            </a:r>
          </a:p>
          <a:p>
            <a:r>
              <a:rPr lang="tr-TR" dirty="0" smtClean="0"/>
              <a:t>Mısırlılarda Eğitim</a:t>
            </a:r>
          </a:p>
          <a:p>
            <a:r>
              <a:rPr lang="tr-TR" dirty="0" smtClean="0"/>
              <a:t>Çinlilerde Eğitim</a:t>
            </a:r>
          </a:p>
          <a:p>
            <a:r>
              <a:rPr lang="tr-TR" dirty="0" smtClean="0"/>
              <a:t>Hintlilerde Eğitim</a:t>
            </a:r>
          </a:p>
          <a:p>
            <a:r>
              <a:rPr lang="tr-TR" dirty="0" smtClean="0"/>
              <a:t>Yunanlılarda Eğitim (</a:t>
            </a:r>
            <a:r>
              <a:rPr lang="tr-TR" dirty="0" err="1" smtClean="0"/>
              <a:t>Sparta’da</a:t>
            </a:r>
            <a:r>
              <a:rPr lang="tr-TR" dirty="0" smtClean="0"/>
              <a:t> eğitim, Atina’da eğitim –Sokrat, Platon, Aristo-) </a:t>
            </a:r>
          </a:p>
          <a:p>
            <a:endParaRPr lang="tr-TR" dirty="0" smtClean="0"/>
          </a:p>
          <a:p>
            <a:endParaRPr lang="tr-TR" dirty="0"/>
          </a:p>
        </p:txBody>
      </p:sp>
    </p:spTree>
    <p:extLst>
      <p:ext uri="{BB962C8B-B14F-4D97-AF65-F5344CB8AC3E}">
        <p14:creationId xmlns:p14="http://schemas.microsoft.com/office/powerpoint/2010/main" val="208575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Eski Türklerde </a:t>
            </a:r>
            <a:r>
              <a:rPr lang="tr-TR" dirty="0"/>
              <a:t>E</a:t>
            </a:r>
            <a:r>
              <a:rPr lang="tr-TR" dirty="0" smtClean="0"/>
              <a:t>ğitim</a:t>
            </a:r>
            <a:endParaRPr lang="tr-TR" dirty="0"/>
          </a:p>
        </p:txBody>
      </p:sp>
      <p:sp>
        <p:nvSpPr>
          <p:cNvPr id="3" name="İçerik Yer Tutucusu 2"/>
          <p:cNvSpPr>
            <a:spLocks noGrp="1"/>
          </p:cNvSpPr>
          <p:nvPr>
            <p:ph idx="1"/>
          </p:nvPr>
        </p:nvSpPr>
        <p:spPr>
          <a:xfrm>
            <a:off x="1484310" y="2054431"/>
            <a:ext cx="10018713" cy="3736769"/>
          </a:xfrm>
        </p:spPr>
        <p:txBody>
          <a:bodyPr/>
          <a:lstStyle/>
          <a:p>
            <a:r>
              <a:rPr lang="tr-TR" dirty="0" smtClean="0"/>
              <a:t>Göçebelik, savaşçı ruh…</a:t>
            </a:r>
          </a:p>
          <a:p>
            <a:r>
              <a:rPr lang="tr-TR" dirty="0" smtClean="0"/>
              <a:t>Tarım ve hayvancılık</a:t>
            </a:r>
            <a:endParaRPr lang="tr-TR" dirty="0"/>
          </a:p>
        </p:txBody>
      </p:sp>
    </p:spTree>
    <p:extLst>
      <p:ext uri="{BB962C8B-B14F-4D97-AF65-F5344CB8AC3E}">
        <p14:creationId xmlns:p14="http://schemas.microsoft.com/office/powerpoint/2010/main" val="2747166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İslamiyet sonrası eğitim</a:t>
            </a:r>
            <a:endParaRPr lang="tr-TR" dirty="0"/>
          </a:p>
        </p:txBody>
      </p:sp>
      <p:sp>
        <p:nvSpPr>
          <p:cNvPr id="3" name="İçerik Yer Tutucusu 2"/>
          <p:cNvSpPr>
            <a:spLocks noGrp="1"/>
          </p:cNvSpPr>
          <p:nvPr>
            <p:ph idx="1"/>
          </p:nvPr>
        </p:nvSpPr>
        <p:spPr>
          <a:xfrm>
            <a:off x="1484310" y="2244437"/>
            <a:ext cx="10018713" cy="3546764"/>
          </a:xfrm>
        </p:spPr>
        <p:txBody>
          <a:bodyPr>
            <a:normAutofit lnSpcReduction="10000"/>
          </a:bodyPr>
          <a:lstStyle/>
          <a:p>
            <a:r>
              <a:rPr lang="tr-TR" dirty="0" smtClean="0"/>
              <a:t>Medrese öncesi eğitim kurumları:</a:t>
            </a:r>
          </a:p>
          <a:p>
            <a:pPr marL="0" indent="0">
              <a:buNone/>
            </a:pPr>
            <a:r>
              <a:rPr lang="tr-TR" dirty="0" err="1" smtClean="0"/>
              <a:t>Küttab</a:t>
            </a:r>
            <a:endParaRPr lang="tr-TR" dirty="0" smtClean="0"/>
          </a:p>
          <a:p>
            <a:pPr marL="0" indent="0">
              <a:buNone/>
            </a:pPr>
            <a:r>
              <a:rPr lang="tr-TR" dirty="0" smtClean="0"/>
              <a:t>Cami</a:t>
            </a:r>
          </a:p>
          <a:p>
            <a:pPr marL="0" indent="0">
              <a:buNone/>
            </a:pPr>
            <a:r>
              <a:rPr lang="tr-TR" dirty="0" smtClean="0"/>
              <a:t>Saraylar</a:t>
            </a:r>
          </a:p>
          <a:p>
            <a:pPr marL="0" indent="0">
              <a:buNone/>
            </a:pPr>
            <a:r>
              <a:rPr lang="tr-TR" dirty="0" smtClean="0"/>
              <a:t>Kitapçı dükkanları</a:t>
            </a:r>
          </a:p>
          <a:p>
            <a:pPr marL="0" indent="0">
              <a:buNone/>
            </a:pPr>
            <a:r>
              <a:rPr lang="tr-TR" dirty="0" smtClean="0"/>
              <a:t>Bilgin evleri</a:t>
            </a:r>
          </a:p>
          <a:p>
            <a:pPr marL="0" indent="0">
              <a:buNone/>
            </a:pPr>
            <a:r>
              <a:rPr lang="tr-TR" dirty="0" smtClean="0"/>
              <a:t>Edebi salonlar </a:t>
            </a:r>
            <a:endParaRPr lang="tr-TR" dirty="0"/>
          </a:p>
        </p:txBody>
      </p:sp>
    </p:spTree>
    <p:extLst>
      <p:ext uri="{BB962C8B-B14F-4D97-AF65-F5344CB8AC3E}">
        <p14:creationId xmlns:p14="http://schemas.microsoft.com/office/powerpoint/2010/main" val="1995164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İslamiyet sonrası eğitim</a:t>
            </a:r>
          </a:p>
        </p:txBody>
      </p:sp>
      <p:sp>
        <p:nvSpPr>
          <p:cNvPr id="3" name="İçerik Yer Tutucusu 2"/>
          <p:cNvSpPr>
            <a:spLocks noGrp="1"/>
          </p:cNvSpPr>
          <p:nvPr>
            <p:ph idx="1"/>
          </p:nvPr>
        </p:nvSpPr>
        <p:spPr/>
        <p:txBody>
          <a:bodyPr/>
          <a:lstStyle/>
          <a:p>
            <a:r>
              <a:rPr lang="tr-TR" dirty="0" smtClean="0"/>
              <a:t>Medrese</a:t>
            </a:r>
          </a:p>
          <a:p>
            <a:endParaRPr lang="tr-TR" dirty="0"/>
          </a:p>
        </p:txBody>
      </p:sp>
    </p:spTree>
    <p:extLst>
      <p:ext uri="{BB962C8B-B14F-4D97-AF65-F5344CB8AC3E}">
        <p14:creationId xmlns:p14="http://schemas.microsoft.com/office/powerpoint/2010/main" val="1501082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Osmanlı dönemi eğitim</a:t>
            </a:r>
            <a:endParaRPr lang="tr-TR" dirty="0"/>
          </a:p>
        </p:txBody>
      </p:sp>
      <p:sp>
        <p:nvSpPr>
          <p:cNvPr id="3" name="İçerik Yer Tutucusu 2"/>
          <p:cNvSpPr>
            <a:spLocks noGrp="1"/>
          </p:cNvSpPr>
          <p:nvPr>
            <p:ph idx="1"/>
          </p:nvPr>
        </p:nvSpPr>
        <p:spPr/>
        <p:txBody>
          <a:bodyPr/>
          <a:lstStyle/>
          <a:p>
            <a:r>
              <a:rPr lang="tr-TR" dirty="0" smtClean="0"/>
              <a:t>Geleneksel Osmanlı eğitim kurumları (</a:t>
            </a:r>
            <a:r>
              <a:rPr lang="tr-TR" dirty="0" err="1" smtClean="0"/>
              <a:t>sıbyan</a:t>
            </a:r>
            <a:r>
              <a:rPr lang="tr-TR" dirty="0" smtClean="0"/>
              <a:t> ve medrese okulları)</a:t>
            </a:r>
          </a:p>
          <a:p>
            <a:r>
              <a:rPr lang="tr-TR" dirty="0" smtClean="0"/>
              <a:t>Saray ve orduda eğitim (saray okulu, acemi ve yeniçeri ocakları)</a:t>
            </a:r>
          </a:p>
          <a:p>
            <a:r>
              <a:rPr lang="tr-TR" dirty="0" smtClean="0"/>
              <a:t>Batılı tarzda okullar (askeri okullar, genel eğitim kurumları)</a:t>
            </a:r>
            <a:endParaRPr lang="tr-TR" dirty="0"/>
          </a:p>
        </p:txBody>
      </p:sp>
    </p:spTree>
    <p:extLst>
      <p:ext uri="{BB962C8B-B14F-4D97-AF65-F5344CB8AC3E}">
        <p14:creationId xmlns:p14="http://schemas.microsoft.com/office/powerpoint/2010/main" val="19226783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TM03457496[[fn=Paralaks]]</Template>
  <TotalTime>148</TotalTime>
  <Words>385</Words>
  <Application>Microsoft Office PowerPoint</Application>
  <PresentationFormat>Geniş ekran</PresentationFormat>
  <Paragraphs>52</Paragraphs>
  <Slides>12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12</vt:i4>
      </vt:variant>
    </vt:vector>
  </HeadingPairs>
  <TitlesOfParts>
    <vt:vector size="15" baseType="lpstr">
      <vt:lpstr>Arial</vt:lpstr>
      <vt:lpstr>Corbel</vt:lpstr>
      <vt:lpstr>Paralaks</vt:lpstr>
      <vt:lpstr>EĞİTİMİN TARİHSEL TEMELLERİ</vt:lpstr>
      <vt:lpstr>TARİHSEL TEMEL</vt:lpstr>
      <vt:lpstr>TARİHİ TEMEL?</vt:lpstr>
      <vt:lpstr>Eğitim Tarihi</vt:lpstr>
      <vt:lpstr>İLKÇAĞLARDA VE ANTİK DÖNEMDE EĞİTİM</vt:lpstr>
      <vt:lpstr>Eski Türklerde Eğitim</vt:lpstr>
      <vt:lpstr>İslamiyet sonrası eğitim</vt:lpstr>
      <vt:lpstr>İslamiyet sonrası eğitim</vt:lpstr>
      <vt:lpstr>Osmanlı dönemi eğitim</vt:lpstr>
      <vt:lpstr>Osmanlı Eğitiminde Yenileşme Hareketleri</vt:lpstr>
      <vt:lpstr>Eğitim Devrimleri</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EĞİTİMİN TARİHSEL TEMELLERİ</dc:title>
  <dc:creator>userr</dc:creator>
  <cp:lastModifiedBy>user</cp:lastModifiedBy>
  <cp:revision>11</cp:revision>
  <dcterms:created xsi:type="dcterms:W3CDTF">2018-10-08T10:55:46Z</dcterms:created>
  <dcterms:modified xsi:type="dcterms:W3CDTF">2020-05-09T20:39:27Z</dcterms:modified>
</cp:coreProperties>
</file>