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B89B0-1C45-43D3-AA3B-524B91378D88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4D89B-BA47-4C3E-8E63-F2FD9E2F15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3925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B89B0-1C45-43D3-AA3B-524B91378D88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4D89B-BA47-4C3E-8E63-F2FD9E2F15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8876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B89B0-1C45-43D3-AA3B-524B91378D88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4D89B-BA47-4C3E-8E63-F2FD9E2F15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5805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B89B0-1C45-43D3-AA3B-524B91378D88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4D89B-BA47-4C3E-8E63-F2FD9E2F15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837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B89B0-1C45-43D3-AA3B-524B91378D88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4D89B-BA47-4C3E-8E63-F2FD9E2F15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1238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B89B0-1C45-43D3-AA3B-524B91378D88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4D89B-BA47-4C3E-8E63-F2FD9E2F15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9974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B89B0-1C45-43D3-AA3B-524B91378D88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4D89B-BA47-4C3E-8E63-F2FD9E2F15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1605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B89B0-1C45-43D3-AA3B-524B91378D88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4D89B-BA47-4C3E-8E63-F2FD9E2F15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7086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B89B0-1C45-43D3-AA3B-524B91378D88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4D89B-BA47-4C3E-8E63-F2FD9E2F15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2411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B89B0-1C45-43D3-AA3B-524B91378D88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4D89B-BA47-4C3E-8E63-F2FD9E2F15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0641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B89B0-1C45-43D3-AA3B-524B91378D88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4D89B-BA47-4C3E-8E63-F2FD9E2F15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4675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B89B0-1C45-43D3-AA3B-524B91378D88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E4D89B-BA47-4C3E-8E63-F2FD9E2F15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3765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4415510" y="710455"/>
            <a:ext cx="28762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err="1" smtClean="0"/>
              <a:t>Elisa</a:t>
            </a:r>
            <a:r>
              <a:rPr lang="tr-TR" dirty="0" smtClean="0"/>
              <a:t> /</a:t>
            </a:r>
            <a:r>
              <a:rPr lang="tr-TR" dirty="0" err="1" smtClean="0"/>
              <a:t>Enzimli</a:t>
            </a:r>
            <a:r>
              <a:rPr lang="tr-TR" dirty="0" smtClean="0"/>
              <a:t> </a:t>
            </a:r>
            <a:r>
              <a:rPr lang="tr-TR" dirty="0" err="1" smtClean="0"/>
              <a:t>İmmun</a:t>
            </a:r>
            <a:r>
              <a:rPr lang="tr-TR" dirty="0" smtClean="0"/>
              <a:t> Deney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11565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627961" y="1028343"/>
            <a:ext cx="851603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 Eliza </a:t>
            </a:r>
            <a:r>
              <a:rPr lang="tr-TR" dirty="0" err="1" smtClean="0"/>
              <a:t>Kompetetif</a:t>
            </a:r>
            <a:r>
              <a:rPr lang="tr-TR" dirty="0" smtClean="0"/>
              <a:t> Yöntemi ile Antikor Arama</a:t>
            </a:r>
          </a:p>
          <a:p>
            <a:r>
              <a:rPr lang="tr-TR" dirty="0" smtClean="0"/>
              <a:t> Plastiğe bağlı (katı faz) antijenin üzerine önce antikor aranmakta olan hasta</a:t>
            </a:r>
          </a:p>
          <a:p>
            <a:r>
              <a:rPr lang="tr-TR" dirty="0" smtClean="0"/>
              <a:t>serumu ve hemen sonra enzimle işaretli özgül antikor eklenir.</a:t>
            </a:r>
          </a:p>
          <a:p>
            <a:r>
              <a:rPr lang="tr-TR" dirty="0" smtClean="0"/>
              <a:t> Bir süre (1-2 saat) 37°C de </a:t>
            </a:r>
            <a:r>
              <a:rPr lang="tr-TR" dirty="0" err="1" smtClean="0"/>
              <a:t>enkübasyondan</a:t>
            </a:r>
            <a:r>
              <a:rPr lang="tr-TR" dirty="0" smtClean="0"/>
              <a:t> sonra yıkanır.</a:t>
            </a:r>
          </a:p>
          <a:p>
            <a:r>
              <a:rPr lang="tr-TR" dirty="0" smtClean="0"/>
              <a:t> </a:t>
            </a:r>
            <a:r>
              <a:rPr lang="tr-TR" dirty="0" err="1" smtClean="0"/>
              <a:t>Kromojen</a:t>
            </a:r>
            <a:r>
              <a:rPr lang="tr-TR" dirty="0" smtClean="0"/>
              <a:t> </a:t>
            </a:r>
            <a:r>
              <a:rPr lang="tr-TR" dirty="0" err="1" smtClean="0"/>
              <a:t>substrat</a:t>
            </a:r>
            <a:r>
              <a:rPr lang="tr-TR" dirty="0" smtClean="0"/>
              <a:t> eklenir.</a:t>
            </a:r>
          </a:p>
          <a:p>
            <a:r>
              <a:rPr lang="tr-TR" dirty="0" smtClean="0"/>
              <a:t> Hasta serumunda antikor var ise enzim ile işaretli antikora göre daha aktif</a:t>
            </a:r>
          </a:p>
          <a:p>
            <a:r>
              <a:rPr lang="tr-TR" dirty="0" smtClean="0"/>
              <a:t>olduğundan (rekabet sonucu) birinci </a:t>
            </a:r>
            <a:r>
              <a:rPr lang="tr-TR" dirty="0" err="1" smtClean="0"/>
              <a:t>solid</a:t>
            </a:r>
            <a:r>
              <a:rPr lang="tr-TR" dirty="0" smtClean="0"/>
              <a:t> fazdaki antijene bağlanmıştır.</a:t>
            </a:r>
          </a:p>
          <a:p>
            <a:r>
              <a:rPr lang="tr-TR" dirty="0" err="1" smtClean="0"/>
              <a:t>Enzimli</a:t>
            </a:r>
            <a:r>
              <a:rPr lang="tr-TR" dirty="0" smtClean="0"/>
              <a:t> antikor bağlanacak yer bulamadığından yıkama ile uzaklaşmış</a:t>
            </a:r>
          </a:p>
          <a:p>
            <a:r>
              <a:rPr lang="tr-TR" dirty="0" smtClean="0"/>
              <a:t>olup </a:t>
            </a:r>
            <a:r>
              <a:rPr lang="tr-TR" dirty="0" err="1" smtClean="0"/>
              <a:t>kromojen</a:t>
            </a:r>
            <a:r>
              <a:rPr lang="tr-TR" dirty="0" smtClean="0"/>
              <a:t> </a:t>
            </a:r>
            <a:r>
              <a:rPr lang="tr-TR" dirty="0" err="1" smtClean="0"/>
              <a:t>substrat</a:t>
            </a:r>
            <a:r>
              <a:rPr lang="tr-TR" dirty="0" smtClean="0"/>
              <a:t> eklendiğinde renk oluşmaz.</a:t>
            </a:r>
          </a:p>
          <a:p>
            <a:r>
              <a:rPr lang="tr-TR" dirty="0" smtClean="0"/>
              <a:t> Hasta serumunda antikor yok ise bu kez </a:t>
            </a:r>
            <a:r>
              <a:rPr lang="tr-TR" dirty="0" err="1" smtClean="0"/>
              <a:t>solid</a:t>
            </a:r>
            <a:r>
              <a:rPr lang="tr-TR" dirty="0" smtClean="0"/>
              <a:t> faz antijene enzim işaretli</a:t>
            </a:r>
          </a:p>
          <a:p>
            <a:r>
              <a:rPr lang="tr-TR" dirty="0" smtClean="0"/>
              <a:t>antikor bağlanır ve yıkama ile uzaklaşmaz. </a:t>
            </a:r>
            <a:r>
              <a:rPr lang="tr-TR" dirty="0" err="1" smtClean="0"/>
              <a:t>Kromojen</a:t>
            </a:r>
            <a:r>
              <a:rPr lang="tr-TR" dirty="0" smtClean="0"/>
              <a:t> </a:t>
            </a:r>
            <a:r>
              <a:rPr lang="tr-TR" dirty="0" err="1" smtClean="0"/>
              <a:t>substrat</a:t>
            </a:r>
            <a:endParaRPr lang="tr-TR" dirty="0" smtClean="0"/>
          </a:p>
          <a:p>
            <a:r>
              <a:rPr lang="tr-TR" dirty="0" smtClean="0"/>
              <a:t>eklendiğinde renk oluşur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47709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627961" y="1028343"/>
            <a:ext cx="851603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 Eliza </a:t>
            </a:r>
            <a:r>
              <a:rPr lang="tr-TR" dirty="0" err="1" smtClean="0"/>
              <a:t>Kompetetif</a:t>
            </a:r>
            <a:r>
              <a:rPr lang="tr-TR" dirty="0" smtClean="0"/>
              <a:t> Yöntemi ile Antikor Arama</a:t>
            </a:r>
          </a:p>
          <a:p>
            <a:r>
              <a:rPr lang="tr-TR" dirty="0" smtClean="0"/>
              <a:t> Plastiğe bağlı (katı faz) antijenin üzerine önce antikor aranmakta olan hasta</a:t>
            </a:r>
          </a:p>
          <a:p>
            <a:r>
              <a:rPr lang="tr-TR" dirty="0" smtClean="0"/>
              <a:t>serumu ve hemen sonra enzimle işaretli özgül antikor eklenir.</a:t>
            </a:r>
          </a:p>
          <a:p>
            <a:r>
              <a:rPr lang="tr-TR" dirty="0" smtClean="0"/>
              <a:t> Bir süre (1-2 saat) 37°C de </a:t>
            </a:r>
            <a:r>
              <a:rPr lang="tr-TR" dirty="0" err="1" smtClean="0"/>
              <a:t>enkübasyondan</a:t>
            </a:r>
            <a:r>
              <a:rPr lang="tr-TR" dirty="0" smtClean="0"/>
              <a:t> sonra yıkanır.</a:t>
            </a:r>
          </a:p>
          <a:p>
            <a:r>
              <a:rPr lang="tr-TR" dirty="0" smtClean="0"/>
              <a:t> </a:t>
            </a:r>
            <a:r>
              <a:rPr lang="tr-TR" dirty="0" err="1" smtClean="0"/>
              <a:t>Kromojen</a:t>
            </a:r>
            <a:r>
              <a:rPr lang="tr-TR" dirty="0" smtClean="0"/>
              <a:t> </a:t>
            </a:r>
            <a:r>
              <a:rPr lang="tr-TR" dirty="0" err="1" smtClean="0"/>
              <a:t>substrat</a:t>
            </a:r>
            <a:r>
              <a:rPr lang="tr-TR" dirty="0" smtClean="0"/>
              <a:t> eklenir.</a:t>
            </a:r>
          </a:p>
          <a:p>
            <a:r>
              <a:rPr lang="tr-TR" dirty="0" smtClean="0"/>
              <a:t> Hasta serumunda antikor var ise enzim ile işaretli antikora göre daha aktif</a:t>
            </a:r>
          </a:p>
          <a:p>
            <a:r>
              <a:rPr lang="tr-TR" dirty="0" smtClean="0"/>
              <a:t>olduğundan (rekabet sonucu) birinci </a:t>
            </a:r>
            <a:r>
              <a:rPr lang="tr-TR" dirty="0" err="1" smtClean="0"/>
              <a:t>solid</a:t>
            </a:r>
            <a:r>
              <a:rPr lang="tr-TR" dirty="0" smtClean="0"/>
              <a:t> fazdaki antijene bağlanmıştır.</a:t>
            </a:r>
          </a:p>
          <a:p>
            <a:r>
              <a:rPr lang="tr-TR" dirty="0" err="1" smtClean="0"/>
              <a:t>Enzimli</a:t>
            </a:r>
            <a:r>
              <a:rPr lang="tr-TR" dirty="0" smtClean="0"/>
              <a:t> antikor bağlanacak yer bulamadığından yıkama ile uzaklaşmış</a:t>
            </a:r>
          </a:p>
          <a:p>
            <a:r>
              <a:rPr lang="tr-TR" dirty="0" smtClean="0"/>
              <a:t>olup </a:t>
            </a:r>
            <a:r>
              <a:rPr lang="tr-TR" dirty="0" err="1" smtClean="0"/>
              <a:t>kromojen</a:t>
            </a:r>
            <a:r>
              <a:rPr lang="tr-TR" dirty="0" smtClean="0"/>
              <a:t> </a:t>
            </a:r>
            <a:r>
              <a:rPr lang="tr-TR" dirty="0" err="1" smtClean="0"/>
              <a:t>substrat</a:t>
            </a:r>
            <a:r>
              <a:rPr lang="tr-TR" dirty="0" smtClean="0"/>
              <a:t> eklendiğinde renk oluşmaz.</a:t>
            </a:r>
          </a:p>
          <a:p>
            <a:r>
              <a:rPr lang="tr-TR" dirty="0" smtClean="0"/>
              <a:t> Hasta serumunda antikor yok ise bu kez </a:t>
            </a:r>
            <a:r>
              <a:rPr lang="tr-TR" dirty="0" err="1" smtClean="0"/>
              <a:t>solid</a:t>
            </a:r>
            <a:r>
              <a:rPr lang="tr-TR" dirty="0" smtClean="0"/>
              <a:t> faz antijene enzim işaretli</a:t>
            </a:r>
          </a:p>
          <a:p>
            <a:r>
              <a:rPr lang="tr-TR" dirty="0" smtClean="0"/>
              <a:t>antikor bağlanır ve yıkama ile uzaklaşmaz. </a:t>
            </a:r>
            <a:r>
              <a:rPr lang="tr-TR" dirty="0" err="1" smtClean="0"/>
              <a:t>Kromojen</a:t>
            </a:r>
            <a:r>
              <a:rPr lang="tr-TR" dirty="0" smtClean="0"/>
              <a:t> </a:t>
            </a:r>
            <a:r>
              <a:rPr lang="tr-TR" dirty="0" err="1" smtClean="0"/>
              <a:t>substrat</a:t>
            </a:r>
            <a:endParaRPr lang="tr-TR" dirty="0" smtClean="0"/>
          </a:p>
          <a:p>
            <a:r>
              <a:rPr lang="tr-TR" dirty="0" smtClean="0"/>
              <a:t>eklendiğinde renk oluşur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026109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8091" y="237467"/>
            <a:ext cx="4535817" cy="6383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490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69205" y="830063"/>
            <a:ext cx="100069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Enzimli</a:t>
            </a:r>
            <a:r>
              <a:rPr lang="tr-TR" dirty="0" smtClean="0"/>
              <a:t> </a:t>
            </a:r>
            <a:r>
              <a:rPr lang="tr-TR" dirty="0" err="1" smtClean="0"/>
              <a:t>immun</a:t>
            </a:r>
            <a:r>
              <a:rPr lang="tr-TR" dirty="0" smtClean="0"/>
              <a:t> deney, antijen-antikor ilişkisini antikorlara bağlanmış bir enzimin aktivitesini izlemekle araştırma temeline dayanır.</a:t>
            </a:r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569205" y="1736566"/>
            <a:ext cx="1127392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Elisa</a:t>
            </a:r>
            <a:r>
              <a:rPr lang="tr-TR" dirty="0" smtClean="0"/>
              <a:t> Yöntemiyle Antijen Arama</a:t>
            </a:r>
          </a:p>
          <a:p>
            <a:r>
              <a:rPr lang="tr-TR" dirty="0" smtClean="0"/>
              <a:t> Bu iş için plastik tüp, plastik tabla ve plastik boncuklar kullanılır.</a:t>
            </a:r>
          </a:p>
          <a:p>
            <a:r>
              <a:rPr lang="tr-TR" dirty="0" smtClean="0"/>
              <a:t> Bilinen antikor plastik bir yüzeye yapıştırılır.</a:t>
            </a:r>
          </a:p>
          <a:p>
            <a:r>
              <a:rPr lang="tr-TR" dirty="0" smtClean="0"/>
              <a:t> Antijen aranacak hastalık materyali eklenir.</a:t>
            </a:r>
          </a:p>
          <a:p>
            <a:r>
              <a:rPr lang="tr-TR" dirty="0" smtClean="0"/>
              <a:t> Bir süre bekletilir ve yıkanır.</a:t>
            </a:r>
          </a:p>
          <a:p>
            <a:r>
              <a:rPr lang="tr-TR" dirty="0" smtClean="0"/>
              <a:t> Bu </a:t>
            </a:r>
            <a:r>
              <a:rPr lang="tr-TR" dirty="0" err="1" smtClean="0"/>
              <a:t>materyelde</a:t>
            </a:r>
            <a:r>
              <a:rPr lang="tr-TR" dirty="0" smtClean="0"/>
              <a:t> uygun antijen varsa plastikteki antikora bağlanacağından yıkama</a:t>
            </a:r>
          </a:p>
          <a:p>
            <a:r>
              <a:rPr lang="tr-TR" dirty="0" smtClean="0"/>
              <a:t>ile gitmez.</a:t>
            </a:r>
          </a:p>
          <a:p>
            <a:r>
              <a:rPr lang="tr-TR" dirty="0" smtClean="0"/>
              <a:t> Enzim ile işaretlenmiş antikor eklenir.</a:t>
            </a:r>
          </a:p>
          <a:p>
            <a:r>
              <a:rPr lang="tr-TR" dirty="0" smtClean="0"/>
              <a:t> Bir süre bekletildikten sonra yıkanır.</a:t>
            </a:r>
          </a:p>
          <a:p>
            <a:r>
              <a:rPr lang="tr-TR" dirty="0" smtClean="0"/>
              <a:t> İlk işlemlerde antikor, antijen ile bağlanmış ise eklenen </a:t>
            </a:r>
            <a:r>
              <a:rPr lang="tr-TR" dirty="0" err="1" smtClean="0"/>
              <a:t>enzimli</a:t>
            </a:r>
            <a:r>
              <a:rPr lang="tr-TR" dirty="0" smtClean="0"/>
              <a:t> antikor da</a:t>
            </a:r>
          </a:p>
          <a:p>
            <a:r>
              <a:rPr lang="tr-TR" dirty="0" smtClean="0"/>
              <a:t>sisteme bağlanır ve yıkama ile gitmez.</a:t>
            </a:r>
          </a:p>
          <a:p>
            <a:r>
              <a:rPr lang="tr-TR" dirty="0" smtClean="0"/>
              <a:t> Eklenen enzim </a:t>
            </a:r>
            <a:r>
              <a:rPr lang="tr-TR" dirty="0" err="1" smtClean="0"/>
              <a:t>subtratı</a:t>
            </a:r>
            <a:r>
              <a:rPr lang="tr-TR" dirty="0" smtClean="0"/>
              <a:t> sisteme bağlanmış enzim ile reaksiyon verir.</a:t>
            </a:r>
          </a:p>
          <a:p>
            <a:r>
              <a:rPr lang="tr-TR" dirty="0" smtClean="0"/>
              <a:t> Reaksiyonda oluşan rengin </a:t>
            </a:r>
            <a:r>
              <a:rPr lang="tr-TR" dirty="0" err="1" smtClean="0"/>
              <a:t>kolorimetrik</a:t>
            </a:r>
            <a:r>
              <a:rPr lang="tr-TR" dirty="0" smtClean="0"/>
              <a:t> olarak ölçülmesiyle bağlanmış </a:t>
            </a:r>
            <a:r>
              <a:rPr lang="tr-TR" dirty="0" err="1" smtClean="0"/>
              <a:t>enzimli</a:t>
            </a:r>
            <a:endParaRPr lang="tr-TR" dirty="0" smtClean="0"/>
          </a:p>
          <a:p>
            <a:r>
              <a:rPr lang="tr-TR" dirty="0" smtClean="0"/>
              <a:t>antikor, </a:t>
            </a:r>
            <a:r>
              <a:rPr lang="tr-TR" dirty="0" err="1" smtClean="0"/>
              <a:t>dolayısıyle</a:t>
            </a:r>
            <a:r>
              <a:rPr lang="tr-TR" dirty="0" smtClean="0"/>
              <a:t> varsa mevcut antijenin miktarı hakkında bilgi edinilir.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4600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473725" y="1166843"/>
            <a:ext cx="1144652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Burada aranacak her antijen için ayrı ve enzim ile bağlanmış bir antikorun elde</a:t>
            </a:r>
          </a:p>
          <a:p>
            <a:r>
              <a:rPr lang="tr-TR" dirty="0" smtClean="0"/>
              <a:t>bulunması zorunluluğu vardır. Enzim işaretli </a:t>
            </a:r>
            <a:r>
              <a:rPr lang="tr-TR" dirty="0" err="1" smtClean="0"/>
              <a:t>immun</a:t>
            </a:r>
            <a:r>
              <a:rPr lang="tr-TR" dirty="0" smtClean="0"/>
              <a:t> deneylerde kullanılan başlıca enzimler</a:t>
            </a:r>
          </a:p>
          <a:p>
            <a:r>
              <a:rPr lang="tr-TR" dirty="0" smtClean="0"/>
              <a:t>ve </a:t>
            </a:r>
            <a:r>
              <a:rPr lang="tr-TR" dirty="0" err="1" smtClean="0"/>
              <a:t>substratları</a:t>
            </a:r>
            <a:r>
              <a:rPr lang="tr-TR" dirty="0" smtClean="0"/>
              <a:t> </a:t>
            </a:r>
            <a:r>
              <a:rPr lang="tr-TR" dirty="0" err="1" smtClean="0"/>
              <a:t>peroksidaz</a:t>
            </a:r>
            <a:r>
              <a:rPr lang="tr-TR" dirty="0" smtClean="0"/>
              <a:t>, </a:t>
            </a:r>
            <a:r>
              <a:rPr lang="tr-TR" dirty="0" err="1" smtClean="0"/>
              <a:t>alkalen</a:t>
            </a:r>
            <a:r>
              <a:rPr lang="tr-TR" dirty="0" smtClean="0"/>
              <a:t> </a:t>
            </a:r>
            <a:r>
              <a:rPr lang="tr-TR" dirty="0" err="1" smtClean="0"/>
              <a:t>fosfataz</a:t>
            </a:r>
            <a:r>
              <a:rPr lang="tr-TR" dirty="0" smtClean="0"/>
              <a:t> ve beta </a:t>
            </a:r>
            <a:r>
              <a:rPr lang="tr-TR" dirty="0" err="1" smtClean="0"/>
              <a:t>galaktozidaz</a:t>
            </a:r>
            <a:r>
              <a:rPr lang="tr-TR" dirty="0" smtClean="0"/>
              <a:t> enzimleri ve bunların</a:t>
            </a:r>
          </a:p>
          <a:p>
            <a:r>
              <a:rPr lang="tr-TR" dirty="0" err="1" smtClean="0"/>
              <a:t>substratlarıdır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Bu gün hastalık materyalinde hastalık etkenlerini ya da antijenlerini araştırmak</a:t>
            </a:r>
          </a:p>
          <a:p>
            <a:r>
              <a:rPr lang="tr-TR" dirty="0" smtClean="0"/>
              <a:t>amacıyla ticarette uygun antikorlarla kaplanmış plastik yüzeyler (plastik çukur ya da boncuk</a:t>
            </a:r>
          </a:p>
          <a:p>
            <a:r>
              <a:rPr lang="tr-TR" dirty="0" smtClean="0"/>
              <a:t>yüzeyleri) içeren hazır ELİSA kitleri bulunmaktadır. Bunlardan </a:t>
            </a:r>
            <a:r>
              <a:rPr lang="tr-TR" dirty="0" err="1" smtClean="0"/>
              <a:t>başlıcaları</a:t>
            </a:r>
            <a:r>
              <a:rPr lang="tr-TR" dirty="0" smtClean="0"/>
              <a:t>: Hepatit B</a:t>
            </a:r>
          </a:p>
          <a:p>
            <a:r>
              <a:rPr lang="tr-TR" dirty="0" smtClean="0"/>
              <a:t>virüsleri, </a:t>
            </a:r>
            <a:r>
              <a:rPr lang="tr-TR" dirty="0" err="1" smtClean="0"/>
              <a:t>Rotavirus</a:t>
            </a:r>
            <a:r>
              <a:rPr lang="tr-TR" dirty="0" smtClean="0"/>
              <a:t>, N. </a:t>
            </a:r>
            <a:r>
              <a:rPr lang="tr-TR" dirty="0" err="1" smtClean="0"/>
              <a:t>gonorrhoeae</a:t>
            </a:r>
            <a:r>
              <a:rPr lang="tr-TR" dirty="0" smtClean="0"/>
              <a:t>, </a:t>
            </a:r>
            <a:r>
              <a:rPr lang="tr-TR" dirty="0" err="1" smtClean="0"/>
              <a:t>Chlamydia</a:t>
            </a:r>
            <a:r>
              <a:rPr lang="tr-TR" dirty="0" smtClean="0"/>
              <a:t> </a:t>
            </a:r>
            <a:r>
              <a:rPr lang="tr-TR" dirty="0" err="1" smtClean="0"/>
              <a:t>trachomatis</a:t>
            </a:r>
            <a:r>
              <a:rPr lang="tr-TR" dirty="0" smtClean="0"/>
              <a:t>, </a:t>
            </a:r>
            <a:r>
              <a:rPr lang="tr-TR" dirty="0" err="1" smtClean="0"/>
              <a:t>Epstein</a:t>
            </a:r>
            <a:r>
              <a:rPr lang="tr-TR" dirty="0" smtClean="0"/>
              <a:t> </a:t>
            </a:r>
            <a:r>
              <a:rPr lang="tr-TR" dirty="0" err="1" smtClean="0"/>
              <a:t>Barr</a:t>
            </a:r>
            <a:r>
              <a:rPr lang="tr-TR" dirty="0" smtClean="0"/>
              <a:t> virüs, RSV</a:t>
            </a:r>
          </a:p>
          <a:p>
            <a:r>
              <a:rPr lang="tr-TR" dirty="0" err="1" smtClean="0"/>
              <a:t>Adenovirus</a:t>
            </a:r>
            <a:r>
              <a:rPr lang="tr-TR" dirty="0" smtClean="0"/>
              <a:t> antijenlerini araştırmaya yönelik kitlerdir.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70198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865371" y="556218"/>
            <a:ext cx="46154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Direkt Eliza (Sandviç Yöntemi) ile Antijen Arama</a:t>
            </a:r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477397" y="1276999"/>
            <a:ext cx="1139144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Bu yöntemde araştırılacak antijene özgü antikor, katı (</a:t>
            </a:r>
            <a:r>
              <a:rPr lang="tr-TR" dirty="0" err="1" smtClean="0"/>
              <a:t>solid</a:t>
            </a:r>
            <a:r>
              <a:rPr lang="tr-TR" dirty="0" smtClean="0"/>
              <a:t>) </a:t>
            </a:r>
            <a:r>
              <a:rPr lang="tr-TR" dirty="0" err="1" smtClean="0"/>
              <a:t>faz'a</a:t>
            </a:r>
            <a:r>
              <a:rPr lang="tr-TR" dirty="0" smtClean="0"/>
              <a:t> (plastik çukur veya</a:t>
            </a:r>
          </a:p>
          <a:p>
            <a:r>
              <a:rPr lang="tr-TR" dirty="0" smtClean="0"/>
              <a:t>boncuğa) bağlıdır.</a:t>
            </a:r>
          </a:p>
          <a:p>
            <a:r>
              <a:rPr lang="tr-TR" dirty="0" smtClean="0"/>
              <a:t> Antijen araştırılacak </a:t>
            </a:r>
            <a:r>
              <a:rPr lang="tr-TR" dirty="0" err="1" smtClean="0"/>
              <a:t>materyel</a:t>
            </a:r>
            <a:r>
              <a:rPr lang="tr-TR" dirty="0" smtClean="0"/>
              <a:t> bu katı faz antikor ile 2 saat 87°C de ya da bir</a:t>
            </a:r>
          </a:p>
          <a:p>
            <a:r>
              <a:rPr lang="tr-TR" dirty="0" smtClean="0"/>
              <a:t>gece oda veya +4°C de bekletildikten sonra yıkama yapılarak bağlanmamış</a:t>
            </a:r>
          </a:p>
          <a:p>
            <a:r>
              <a:rPr lang="tr-TR" dirty="0" err="1" smtClean="0"/>
              <a:t>materyel</a:t>
            </a:r>
            <a:r>
              <a:rPr lang="tr-TR" dirty="0" smtClean="0"/>
              <a:t> uzaklaştırılır. Eğer </a:t>
            </a:r>
            <a:r>
              <a:rPr lang="tr-TR" dirty="0" err="1" smtClean="0"/>
              <a:t>materyeldeki</a:t>
            </a:r>
            <a:r>
              <a:rPr lang="tr-TR" dirty="0" smtClean="0"/>
              <a:t> antijen var idi ise katı fazdaki özgül</a:t>
            </a:r>
          </a:p>
          <a:p>
            <a:r>
              <a:rPr lang="tr-TR" dirty="0" smtClean="0"/>
              <a:t>antikoruna bağlanarak yapışmıştır.</a:t>
            </a:r>
          </a:p>
          <a:p>
            <a:r>
              <a:rPr lang="tr-TR" dirty="0" smtClean="0"/>
              <a:t> Bu kez enzim bağlanmış özgül antikor eklenerek genellikle 1-2 saat 37°C de</a:t>
            </a:r>
          </a:p>
          <a:p>
            <a:r>
              <a:rPr lang="tr-TR" dirty="0" smtClean="0"/>
              <a:t>bekletilir ve bağlanmamış antikorun uzaklaştırılması için yıkanır. Birinci</a:t>
            </a:r>
          </a:p>
          <a:p>
            <a:r>
              <a:rPr lang="tr-TR" dirty="0" smtClean="0"/>
              <a:t>basamakta katı fazdaki antikora antijen bağlanmış idi ise ikinci fazdaki </a:t>
            </a:r>
            <a:r>
              <a:rPr lang="tr-TR" dirty="0" err="1" smtClean="0"/>
              <a:t>enzimli</a:t>
            </a:r>
            <a:endParaRPr lang="tr-TR" dirty="0" smtClean="0"/>
          </a:p>
          <a:p>
            <a:r>
              <a:rPr lang="tr-TR" dirty="0" smtClean="0"/>
              <a:t>antikor da bağlanıp kalır.</a:t>
            </a:r>
          </a:p>
          <a:p>
            <a:r>
              <a:rPr lang="tr-TR" dirty="0" smtClean="0"/>
              <a:t> </a:t>
            </a:r>
            <a:r>
              <a:rPr lang="tr-TR" dirty="0" err="1" smtClean="0"/>
              <a:t>Substrat</a:t>
            </a:r>
            <a:r>
              <a:rPr lang="tr-TR" dirty="0" smtClean="0"/>
              <a:t> eklenir.</a:t>
            </a:r>
          </a:p>
          <a:p>
            <a:r>
              <a:rPr lang="tr-TR" dirty="0" smtClean="0"/>
              <a:t> İncelenmekte olan </a:t>
            </a:r>
            <a:r>
              <a:rPr lang="tr-TR" dirty="0" err="1" smtClean="0"/>
              <a:t>materyelde</a:t>
            </a:r>
            <a:r>
              <a:rPr lang="tr-TR" dirty="0" smtClean="0"/>
              <a:t> antijen var ise katı faza (çukur veya boncuğa)</a:t>
            </a:r>
          </a:p>
          <a:p>
            <a:r>
              <a:rPr lang="tr-TR" dirty="0" smtClean="0"/>
              <a:t>bağlanmıştır. Buna bağlanmış olan </a:t>
            </a:r>
            <a:r>
              <a:rPr lang="tr-TR" dirty="0" err="1" smtClean="0"/>
              <a:t>enzimli</a:t>
            </a:r>
            <a:r>
              <a:rPr lang="tr-TR" dirty="0" smtClean="0"/>
              <a:t> antikorun enzimi kendi </a:t>
            </a:r>
            <a:r>
              <a:rPr lang="tr-TR" dirty="0" err="1" smtClean="0"/>
              <a:t>substratına</a:t>
            </a:r>
            <a:endParaRPr lang="tr-TR" dirty="0" smtClean="0"/>
          </a:p>
          <a:p>
            <a:r>
              <a:rPr lang="tr-TR" dirty="0" smtClean="0"/>
              <a:t>etkili olarak renk oluşur.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20675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822593" y="601816"/>
            <a:ext cx="6096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1400" dirty="0" err="1" smtClean="0"/>
              <a:t>İndirekt</a:t>
            </a:r>
            <a:r>
              <a:rPr lang="tr-TR" sz="1400" dirty="0" smtClean="0"/>
              <a:t> Eliza ile Antijen Arama</a:t>
            </a:r>
          </a:p>
          <a:p>
            <a:r>
              <a:rPr lang="tr-TR" sz="1400" dirty="0" smtClean="0"/>
              <a:t> Katı </a:t>
            </a:r>
            <a:r>
              <a:rPr lang="tr-TR" sz="1400" dirty="0" err="1" smtClean="0"/>
              <a:t>faz'a</a:t>
            </a:r>
            <a:r>
              <a:rPr lang="tr-TR" sz="1400" dirty="0" smtClean="0"/>
              <a:t> yapışmış olan özgül </a:t>
            </a:r>
            <a:r>
              <a:rPr lang="tr-TR" sz="1400" dirty="0" err="1" smtClean="0"/>
              <a:t>antikor'a</a:t>
            </a:r>
            <a:r>
              <a:rPr lang="tr-TR" sz="1400" dirty="0" smtClean="0"/>
              <a:t>, daha önce bir süre </a:t>
            </a:r>
            <a:r>
              <a:rPr lang="tr-TR" sz="1400" dirty="0" err="1" smtClean="0"/>
              <a:t>enkübe</a:t>
            </a:r>
            <a:r>
              <a:rPr lang="tr-TR" sz="1400" dirty="0" smtClean="0"/>
              <a:t> edilmiş</a:t>
            </a:r>
          </a:p>
          <a:p>
            <a:r>
              <a:rPr lang="tr-TR" sz="1400" dirty="0" smtClean="0"/>
              <a:t>antijen aranacak olan materyal + özgül antikor karışımı eklenir. Bu ikinci</a:t>
            </a:r>
          </a:p>
          <a:p>
            <a:r>
              <a:rPr lang="tr-TR" sz="1400" dirty="0" smtClean="0"/>
              <a:t>antikorun, katı fazda yapışık antikorun elde edilmiş olduğu hayvan türünden</a:t>
            </a:r>
          </a:p>
          <a:p>
            <a:r>
              <a:rPr lang="tr-TR" sz="1400" dirty="0" smtClean="0"/>
              <a:t>farklı bir hayvan türünden elde edilmiş olması gerekir. Yani </a:t>
            </a:r>
            <a:r>
              <a:rPr lang="tr-TR" sz="1400" dirty="0" err="1" smtClean="0"/>
              <a:t>solid</a:t>
            </a:r>
            <a:r>
              <a:rPr lang="tr-TR" sz="1400" dirty="0" smtClean="0"/>
              <a:t> fazdaki özgül</a:t>
            </a:r>
          </a:p>
          <a:p>
            <a:r>
              <a:rPr lang="tr-TR" sz="1400" dirty="0" smtClean="0"/>
              <a:t>antikor örneğin keçi kökenli ise ikinci antikorun kobay kökenli olması gerekir.</a:t>
            </a:r>
          </a:p>
          <a:p>
            <a:r>
              <a:rPr lang="tr-TR" sz="1400" dirty="0" smtClean="0"/>
              <a:t> İki saat +7°C de </a:t>
            </a:r>
            <a:r>
              <a:rPr lang="tr-TR" sz="1400" dirty="0" err="1" smtClean="0"/>
              <a:t>enkübasyon</a:t>
            </a:r>
            <a:r>
              <a:rPr lang="tr-TR" sz="1400" dirty="0" smtClean="0"/>
              <a:t> sonunda yıkama yapılır. Eğer incelenen</a:t>
            </a:r>
          </a:p>
          <a:p>
            <a:r>
              <a:rPr lang="tr-TR" sz="1400" dirty="0" err="1" smtClean="0"/>
              <a:t>materyelde</a:t>
            </a:r>
            <a:r>
              <a:rPr lang="tr-TR" sz="1400" dirty="0" smtClean="0"/>
              <a:t> uygun antijen varsa bir yandan serbest antikoruna diğer yanından da</a:t>
            </a:r>
          </a:p>
          <a:p>
            <a:r>
              <a:rPr lang="tr-TR" sz="1400" dirty="0" smtClean="0"/>
              <a:t>katı fazdaki antikoruna bağlanır ve yıkama ile gitmez. Antijen yoksa ikinci</a:t>
            </a:r>
          </a:p>
          <a:p>
            <a:r>
              <a:rPr lang="tr-TR" sz="1400" dirty="0" smtClean="0"/>
              <a:t>antikor bağlanamayacağından yıkama ile gider.</a:t>
            </a:r>
          </a:p>
          <a:p>
            <a:r>
              <a:rPr lang="tr-TR" sz="1400" dirty="0" smtClean="0"/>
              <a:t> İkinci antikorun kaynaklandığı hayvanın </a:t>
            </a:r>
            <a:r>
              <a:rPr lang="tr-TR" sz="1400" dirty="0" err="1" smtClean="0"/>
              <a:t>globulinine</a:t>
            </a:r>
            <a:r>
              <a:rPr lang="tr-TR" sz="1400" dirty="0" smtClean="0"/>
              <a:t> karşı elde edilmiş ve</a:t>
            </a:r>
          </a:p>
          <a:p>
            <a:r>
              <a:rPr lang="tr-TR" sz="1400" dirty="0" smtClean="0"/>
              <a:t>enzim ile bağlanmış anti </a:t>
            </a:r>
            <a:r>
              <a:rPr lang="tr-TR" sz="1400" dirty="0" err="1" smtClean="0"/>
              <a:t>globulin</a:t>
            </a:r>
            <a:r>
              <a:rPr lang="tr-TR" sz="1400" dirty="0" smtClean="0"/>
              <a:t> eklenir.</a:t>
            </a:r>
          </a:p>
          <a:p>
            <a:r>
              <a:rPr lang="tr-TR" sz="1400" dirty="0" smtClean="0"/>
              <a:t> Bir süre (1-2 saat 37°C de) </a:t>
            </a:r>
            <a:r>
              <a:rPr lang="tr-TR" sz="1400" dirty="0" err="1" smtClean="0"/>
              <a:t>enkübe</a:t>
            </a:r>
            <a:r>
              <a:rPr lang="tr-TR" sz="1400" dirty="0" smtClean="0"/>
              <a:t> edilip yıkanır. Birinci basamakta antijen</a:t>
            </a:r>
          </a:p>
          <a:p>
            <a:r>
              <a:rPr lang="tr-TR" sz="1400" dirty="0" smtClean="0"/>
              <a:t>bağlanmış ise ikinci basamakta eklenen </a:t>
            </a:r>
            <a:r>
              <a:rPr lang="tr-TR" sz="1400" dirty="0" err="1" smtClean="0"/>
              <a:t>enzimli</a:t>
            </a:r>
            <a:r>
              <a:rPr lang="tr-TR" sz="1400" dirty="0" smtClean="0"/>
              <a:t> anti </a:t>
            </a:r>
            <a:r>
              <a:rPr lang="tr-TR" sz="1400" dirty="0" err="1" smtClean="0"/>
              <a:t>immunoglobulin</a:t>
            </a:r>
            <a:r>
              <a:rPr lang="tr-TR" sz="1400" dirty="0" smtClean="0"/>
              <a:t> de</a:t>
            </a:r>
          </a:p>
          <a:p>
            <a:r>
              <a:rPr lang="tr-TR" sz="1400" dirty="0" smtClean="0"/>
              <a:t>bağlanıp yıkama ile gitmez.</a:t>
            </a:r>
          </a:p>
          <a:p>
            <a:r>
              <a:rPr lang="tr-TR" sz="1400" dirty="0" smtClean="0"/>
              <a:t> Enzime uygun </a:t>
            </a:r>
            <a:r>
              <a:rPr lang="tr-TR" sz="1400" dirty="0" err="1" smtClean="0"/>
              <a:t>kromojen</a:t>
            </a:r>
            <a:r>
              <a:rPr lang="tr-TR" sz="1400" dirty="0" smtClean="0"/>
              <a:t> </a:t>
            </a:r>
            <a:r>
              <a:rPr lang="tr-TR" sz="1400" dirty="0" err="1" smtClean="0"/>
              <a:t>substrat</a:t>
            </a:r>
            <a:r>
              <a:rPr lang="tr-TR" sz="1400" dirty="0" smtClean="0"/>
              <a:t> eklenince renk oluşur.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1398636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484742" y="612845"/>
            <a:ext cx="865925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Kompetetif</a:t>
            </a:r>
            <a:r>
              <a:rPr lang="tr-TR" dirty="0" smtClean="0"/>
              <a:t> Eliza Yöntemi ile Antijen Arama</a:t>
            </a:r>
          </a:p>
          <a:p>
            <a:r>
              <a:rPr lang="tr-TR" dirty="0" smtClean="0"/>
              <a:t> Katı </a:t>
            </a:r>
            <a:r>
              <a:rPr lang="tr-TR" dirty="0" err="1" smtClean="0"/>
              <a:t>faz‟a</a:t>
            </a:r>
            <a:r>
              <a:rPr lang="tr-TR" dirty="0" smtClean="0"/>
              <a:t> yapışmış özgül antikorun üzerine antijen aranacak olan </a:t>
            </a:r>
            <a:r>
              <a:rPr lang="tr-TR" dirty="0" err="1" smtClean="0"/>
              <a:t>materyel</a:t>
            </a:r>
            <a:endParaRPr lang="tr-TR" dirty="0" smtClean="0"/>
          </a:p>
          <a:p>
            <a:r>
              <a:rPr lang="tr-TR" dirty="0" smtClean="0"/>
              <a:t>eklenir. Bir süre </a:t>
            </a:r>
            <a:r>
              <a:rPr lang="tr-TR" dirty="0" err="1" smtClean="0"/>
              <a:t>enkübasyondan</a:t>
            </a:r>
            <a:r>
              <a:rPr lang="tr-TR" dirty="0" smtClean="0"/>
              <a:t> sonra yıkanır. </a:t>
            </a:r>
            <a:r>
              <a:rPr lang="tr-TR" dirty="0" err="1" smtClean="0"/>
              <a:t>Materyelde</a:t>
            </a:r>
            <a:r>
              <a:rPr lang="tr-TR" dirty="0" smtClean="0"/>
              <a:t> antijen varsa</a:t>
            </a:r>
          </a:p>
          <a:p>
            <a:r>
              <a:rPr lang="tr-TR" dirty="0" smtClean="0"/>
              <a:t>antikora yapışmıştır.</a:t>
            </a:r>
          </a:p>
          <a:p>
            <a:r>
              <a:rPr lang="tr-TR" dirty="0" smtClean="0"/>
              <a:t> Enzim bağlanmış özgül antijen eklenir. Bir süre </a:t>
            </a:r>
            <a:r>
              <a:rPr lang="tr-TR" dirty="0" err="1" smtClean="0"/>
              <a:t>enkübasyondan</a:t>
            </a:r>
            <a:r>
              <a:rPr lang="tr-TR" dirty="0" smtClean="0"/>
              <a:t> sonra yıkanır.</a:t>
            </a:r>
          </a:p>
          <a:p>
            <a:r>
              <a:rPr lang="tr-TR" dirty="0" smtClean="0"/>
              <a:t> </a:t>
            </a:r>
            <a:r>
              <a:rPr lang="tr-TR" dirty="0" err="1" smtClean="0"/>
              <a:t>Substrat</a:t>
            </a:r>
            <a:r>
              <a:rPr lang="tr-TR" dirty="0" smtClean="0"/>
              <a:t> eklenir.</a:t>
            </a:r>
          </a:p>
          <a:p>
            <a:r>
              <a:rPr lang="tr-TR" dirty="0" smtClean="0"/>
              <a:t> İncelenen </a:t>
            </a:r>
            <a:r>
              <a:rPr lang="tr-TR" dirty="0" err="1" smtClean="0"/>
              <a:t>materyelde</a:t>
            </a:r>
            <a:r>
              <a:rPr lang="tr-TR" dirty="0" smtClean="0"/>
              <a:t> antijen var ise birinci basamakta katı fazdaki</a:t>
            </a:r>
          </a:p>
          <a:p>
            <a:r>
              <a:rPr lang="tr-TR" dirty="0" smtClean="0"/>
              <a:t>antikora yapışmıştır. İkinci basamakta eklenen </a:t>
            </a:r>
            <a:r>
              <a:rPr lang="tr-TR" dirty="0" err="1" smtClean="0"/>
              <a:t>enzimli</a:t>
            </a:r>
            <a:r>
              <a:rPr lang="tr-TR" dirty="0" smtClean="0"/>
              <a:t> antijen</a:t>
            </a:r>
          </a:p>
          <a:p>
            <a:r>
              <a:rPr lang="tr-TR" dirty="0" smtClean="0"/>
              <a:t>yapışamayacağından yıkama ile uzaklaşmıştır. </a:t>
            </a:r>
            <a:r>
              <a:rPr lang="tr-TR" dirty="0" err="1" smtClean="0"/>
              <a:t>Substrat</a:t>
            </a:r>
            <a:r>
              <a:rPr lang="tr-TR" dirty="0" smtClean="0"/>
              <a:t> eklenince renk</a:t>
            </a:r>
          </a:p>
          <a:p>
            <a:r>
              <a:rPr lang="tr-TR" dirty="0" smtClean="0"/>
              <a:t>oluşmaz.</a:t>
            </a:r>
          </a:p>
          <a:p>
            <a:r>
              <a:rPr lang="tr-TR" dirty="0" smtClean="0"/>
              <a:t> Aksine incelenen </a:t>
            </a:r>
            <a:r>
              <a:rPr lang="tr-TR" dirty="0" err="1" smtClean="0"/>
              <a:t>materyelde</a:t>
            </a:r>
            <a:r>
              <a:rPr lang="tr-TR" dirty="0" smtClean="0"/>
              <a:t> antijen yok ise katı faz antikoru serbest</a:t>
            </a:r>
          </a:p>
          <a:p>
            <a:r>
              <a:rPr lang="tr-TR" dirty="0" smtClean="0"/>
              <a:t>kalmıştır. Buna ikinci basamakta eklenen </a:t>
            </a:r>
            <a:r>
              <a:rPr lang="tr-TR" dirty="0" err="1" smtClean="0"/>
              <a:t>enzimli</a:t>
            </a:r>
            <a:r>
              <a:rPr lang="tr-TR" dirty="0" smtClean="0"/>
              <a:t> antijen yapışır. </a:t>
            </a:r>
            <a:r>
              <a:rPr lang="tr-TR" dirty="0" err="1" smtClean="0"/>
              <a:t>Substrat</a:t>
            </a:r>
            <a:endParaRPr lang="tr-TR" dirty="0" smtClean="0"/>
          </a:p>
          <a:p>
            <a:r>
              <a:rPr lang="tr-TR" dirty="0" smtClean="0"/>
              <a:t>eklenince renk oluşur.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1342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86998" y="738727"/>
            <a:ext cx="6096000" cy="48320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1400" dirty="0" smtClean="0"/>
              <a:t> Eliza Yöntemiyle Antikor Arama</a:t>
            </a:r>
          </a:p>
          <a:p>
            <a:r>
              <a:rPr lang="tr-TR" sz="1400" dirty="0" smtClean="0"/>
              <a:t>Bu iş için plastik tüp, plastik çukurlu tablanın çukurları ve plastik boncuklar kullanılır.</a:t>
            </a:r>
          </a:p>
          <a:p>
            <a:r>
              <a:rPr lang="tr-TR" sz="1400" dirty="0" smtClean="0"/>
              <a:t> Bilinen antijen, plastik bir yüzeye yapıştırılır.</a:t>
            </a:r>
          </a:p>
          <a:p>
            <a:r>
              <a:rPr lang="tr-TR" sz="1400" dirty="0" smtClean="0"/>
              <a:t> Antikor aranacak serum, buna eklenir. (</a:t>
            </a:r>
            <a:r>
              <a:rPr lang="tr-TR" sz="1400" dirty="0" err="1" smtClean="0"/>
              <a:t>Titrimetrik</a:t>
            </a:r>
            <a:r>
              <a:rPr lang="tr-TR" sz="1400" dirty="0" smtClean="0"/>
              <a:t> çalışmak için antijen</a:t>
            </a:r>
          </a:p>
          <a:p>
            <a:r>
              <a:rPr lang="tr-TR" sz="1400" dirty="0" smtClean="0"/>
              <a:t>bulunan her çukura serumun çeşitli </a:t>
            </a:r>
            <a:r>
              <a:rPr lang="tr-TR" sz="1400" dirty="0" err="1" smtClean="0"/>
              <a:t>sulandırımlarından</a:t>
            </a:r>
            <a:r>
              <a:rPr lang="tr-TR" sz="1400" dirty="0" smtClean="0"/>
              <a:t> birim hacim eklenir.)</a:t>
            </a:r>
          </a:p>
          <a:p>
            <a:r>
              <a:rPr lang="tr-TR" sz="1400" dirty="0" smtClean="0"/>
              <a:t> Bir süre bekletildikten sonra dökülür ve yıkanır. (Serumda antijene uygun</a:t>
            </a:r>
          </a:p>
          <a:p>
            <a:r>
              <a:rPr lang="tr-TR" sz="1400" dirty="0" smtClean="0"/>
              <a:t>antikor varsa antijene bağlanacak ve yıkama ile gitmeyecektir.)</a:t>
            </a:r>
          </a:p>
          <a:p>
            <a:r>
              <a:rPr lang="tr-TR" sz="1400" dirty="0" smtClean="0"/>
              <a:t> Bir enzim ile (örneğin yaban </a:t>
            </a:r>
            <a:r>
              <a:rPr lang="tr-TR" sz="1400" dirty="0" err="1" smtClean="0"/>
              <a:t>turbu</a:t>
            </a:r>
            <a:r>
              <a:rPr lang="tr-TR" sz="1400" dirty="0" smtClean="0"/>
              <a:t> </a:t>
            </a:r>
            <a:r>
              <a:rPr lang="tr-TR" sz="1400" dirty="0" err="1" smtClean="0"/>
              <a:t>peroksidaz</a:t>
            </a:r>
            <a:r>
              <a:rPr lang="tr-TR" sz="1400" dirty="0" smtClean="0"/>
              <a:t> enzimi) işaretlenmiş insan</a:t>
            </a:r>
          </a:p>
          <a:p>
            <a:r>
              <a:rPr lang="tr-TR" sz="1400" dirty="0" err="1" smtClean="0"/>
              <a:t>globulini</a:t>
            </a:r>
            <a:r>
              <a:rPr lang="tr-TR" sz="1400" dirty="0" smtClean="0"/>
              <a:t> anti serumu eklenir.</a:t>
            </a:r>
          </a:p>
          <a:p>
            <a:r>
              <a:rPr lang="tr-TR" sz="1400" dirty="0" smtClean="0"/>
              <a:t> Bir süre beklenir ve yıkanır. İncelenmekte olan serumda antijene uygun antikor</a:t>
            </a:r>
          </a:p>
          <a:p>
            <a:r>
              <a:rPr lang="tr-TR" sz="1400" dirty="0" smtClean="0"/>
              <a:t>var ise antijene yapışmış olacağından bu son eklenen ve enzim ile işaretlenmiş</a:t>
            </a:r>
          </a:p>
          <a:p>
            <a:r>
              <a:rPr lang="tr-TR" sz="1400" dirty="0" smtClean="0"/>
              <a:t>insan anti </a:t>
            </a:r>
            <a:r>
              <a:rPr lang="tr-TR" sz="1400" dirty="0" err="1" smtClean="0"/>
              <a:t>globulinini</a:t>
            </a:r>
            <a:r>
              <a:rPr lang="tr-TR" sz="1400" dirty="0" smtClean="0"/>
              <a:t> tutacak ve yıkama ile bırakmayacaktır. </a:t>
            </a:r>
            <a:r>
              <a:rPr lang="tr-TR" sz="1400" dirty="0" err="1" smtClean="0"/>
              <a:t>İimdi</a:t>
            </a:r>
            <a:r>
              <a:rPr lang="tr-TR" sz="1400" dirty="0" smtClean="0"/>
              <a:t> </a:t>
            </a:r>
            <a:r>
              <a:rPr lang="tr-TR" sz="1400" dirty="0" err="1" smtClean="0"/>
              <a:t>antijenli</a:t>
            </a:r>
            <a:endParaRPr lang="tr-TR" sz="1400" dirty="0" smtClean="0"/>
          </a:p>
          <a:p>
            <a:r>
              <a:rPr lang="tr-TR" sz="1400" dirty="0" smtClean="0"/>
              <a:t>yüzeyde antijen, antikor ve </a:t>
            </a:r>
            <a:r>
              <a:rPr lang="tr-TR" sz="1400" dirty="0" err="1" smtClean="0"/>
              <a:t>enzimli</a:t>
            </a:r>
            <a:r>
              <a:rPr lang="tr-TR" sz="1400" dirty="0" smtClean="0"/>
              <a:t> insan anti </a:t>
            </a:r>
            <a:r>
              <a:rPr lang="tr-TR" sz="1400" dirty="0" err="1" smtClean="0"/>
              <a:t>globulini</a:t>
            </a:r>
            <a:r>
              <a:rPr lang="tr-TR" sz="1400" dirty="0" smtClean="0"/>
              <a:t> yapışmış durumdadır.</a:t>
            </a:r>
          </a:p>
          <a:p>
            <a:r>
              <a:rPr lang="tr-TR" sz="1400" dirty="0" smtClean="0"/>
              <a:t>İnsan anti </a:t>
            </a:r>
            <a:r>
              <a:rPr lang="tr-TR" sz="1400" dirty="0" err="1" smtClean="0"/>
              <a:t>globulini</a:t>
            </a:r>
            <a:r>
              <a:rPr lang="tr-TR" sz="1400" dirty="0" smtClean="0"/>
              <a:t> yerine enzim bağlanmış stafilokok A proteini gibi bir</a:t>
            </a:r>
          </a:p>
          <a:p>
            <a:r>
              <a:rPr lang="tr-TR" sz="1400" dirty="0" smtClean="0"/>
              <a:t>bağlantı molekülü kullanılabilir. Bu proteinin antikorların </a:t>
            </a:r>
            <a:r>
              <a:rPr lang="tr-TR" sz="1400" dirty="0" err="1" smtClean="0"/>
              <a:t>Fc</a:t>
            </a:r>
            <a:r>
              <a:rPr lang="tr-TR" sz="1400" dirty="0" smtClean="0"/>
              <a:t> kısımlarına</a:t>
            </a:r>
          </a:p>
          <a:p>
            <a:r>
              <a:rPr lang="tr-TR" sz="1400" dirty="0" smtClean="0"/>
              <a:t>yapışma özelliği olduğundan </a:t>
            </a:r>
            <a:r>
              <a:rPr lang="tr-TR" sz="1400" dirty="0" err="1" smtClean="0"/>
              <a:t>antiglobulin</a:t>
            </a:r>
            <a:r>
              <a:rPr lang="tr-TR" sz="1400" dirty="0" smtClean="0"/>
              <a:t> gibi iş görür.</a:t>
            </a:r>
          </a:p>
          <a:p>
            <a:r>
              <a:rPr lang="tr-TR" sz="1400" dirty="0" smtClean="0"/>
              <a:t> Enzime uygun bir </a:t>
            </a:r>
            <a:r>
              <a:rPr lang="tr-TR" sz="1400" dirty="0" err="1" smtClean="0"/>
              <a:t>kromojen</a:t>
            </a:r>
            <a:r>
              <a:rPr lang="tr-TR" sz="1400" dirty="0" smtClean="0"/>
              <a:t> </a:t>
            </a:r>
            <a:r>
              <a:rPr lang="tr-TR" sz="1400" dirty="0" err="1" smtClean="0"/>
              <a:t>substrat</a:t>
            </a:r>
            <a:r>
              <a:rPr lang="tr-TR" sz="1400" dirty="0" smtClean="0"/>
              <a:t> eklenir.</a:t>
            </a:r>
          </a:p>
          <a:p>
            <a:r>
              <a:rPr lang="tr-TR" sz="1400" dirty="0" smtClean="0"/>
              <a:t> Sisteme yapışmış enzim bu </a:t>
            </a:r>
            <a:r>
              <a:rPr lang="tr-TR" sz="1400" dirty="0" err="1" smtClean="0"/>
              <a:t>subratı</a:t>
            </a:r>
            <a:r>
              <a:rPr lang="tr-TR" sz="1400" dirty="0" smtClean="0"/>
              <a:t> parçaladığında, ortaya çıkan renk, yapılacak</a:t>
            </a:r>
          </a:p>
          <a:p>
            <a:r>
              <a:rPr lang="tr-TR" sz="1400" dirty="0" err="1" smtClean="0"/>
              <a:t>kolorimetrik</a:t>
            </a:r>
            <a:r>
              <a:rPr lang="tr-TR" sz="1400" dirty="0" smtClean="0"/>
              <a:t> ölçümlerle ölçülerek bağlanmış olan enzim, dolayısıyla bağlanmış</a:t>
            </a:r>
          </a:p>
          <a:p>
            <a:r>
              <a:rPr lang="tr-TR" sz="1400" dirty="0" smtClean="0"/>
              <a:t>olan antikor hakkında bilgi edinilebilir. Eklenen </a:t>
            </a:r>
            <a:r>
              <a:rPr lang="tr-TR" sz="1400" dirty="0" err="1" smtClean="0"/>
              <a:t>substratın</a:t>
            </a:r>
            <a:r>
              <a:rPr lang="tr-TR" sz="1400" dirty="0" smtClean="0"/>
              <a:t> </a:t>
            </a:r>
            <a:r>
              <a:rPr lang="tr-TR" sz="1400" dirty="0" err="1" smtClean="0"/>
              <a:t>floresanlanmış</a:t>
            </a:r>
            <a:endParaRPr lang="tr-TR" sz="1400" dirty="0" smtClean="0"/>
          </a:p>
          <a:p>
            <a:r>
              <a:rPr lang="tr-TR" sz="1400" dirty="0" smtClean="0"/>
              <a:t>olması halinde ortaya </a:t>
            </a:r>
            <a:r>
              <a:rPr lang="tr-TR" sz="1400" dirty="0" err="1" smtClean="0"/>
              <a:t>floresans</a:t>
            </a:r>
            <a:r>
              <a:rPr lang="tr-TR" sz="1400" dirty="0" smtClean="0"/>
              <a:t> çıkar ve ölçülür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2800649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649995" y="1443841"/>
            <a:ext cx="8494005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Katı Faz Sandviç Yöntemi ile Antikor Arama</a:t>
            </a:r>
          </a:p>
          <a:p>
            <a:r>
              <a:rPr lang="tr-TR" dirty="0" smtClean="0"/>
              <a:t>Bu yöntemde aranacak olan antikora özgül antijen, katı fazda olup antikor aramada</a:t>
            </a:r>
          </a:p>
          <a:p>
            <a:r>
              <a:rPr lang="tr-TR" dirty="0" smtClean="0"/>
              <a:t>ayıraç olarak kullanılır.</a:t>
            </a:r>
          </a:p>
          <a:p>
            <a:r>
              <a:rPr lang="tr-TR" dirty="0" smtClean="0"/>
              <a:t> Plastik boncuğa ya da plastik çukura yapışmış (katı faz) antijenin üzerine,</a:t>
            </a:r>
          </a:p>
          <a:p>
            <a:r>
              <a:rPr lang="tr-TR" dirty="0" smtClean="0"/>
              <a:t>antikor aranacak olan </a:t>
            </a:r>
            <a:r>
              <a:rPr lang="tr-TR" dirty="0" err="1" smtClean="0"/>
              <a:t>inaktive</a:t>
            </a:r>
            <a:r>
              <a:rPr lang="tr-TR" dirty="0" smtClean="0"/>
              <a:t> hasta serumu eklenir.</a:t>
            </a:r>
          </a:p>
          <a:p>
            <a:r>
              <a:rPr lang="tr-TR" dirty="0" smtClean="0"/>
              <a:t> Bir saat 37°C de </a:t>
            </a:r>
            <a:r>
              <a:rPr lang="tr-TR" dirty="0" err="1" smtClean="0"/>
              <a:t>enkübe</a:t>
            </a:r>
            <a:r>
              <a:rPr lang="tr-TR" dirty="0" smtClean="0"/>
              <a:t> edilir.</a:t>
            </a:r>
          </a:p>
          <a:p>
            <a:r>
              <a:rPr lang="tr-TR" dirty="0" smtClean="0"/>
              <a:t> Yıkanır. Serumda antikor var ise antijene yapışmıştır.</a:t>
            </a:r>
          </a:p>
          <a:p>
            <a:r>
              <a:rPr lang="tr-TR" dirty="0" smtClean="0"/>
              <a:t> Enzim bağlanmış insan </a:t>
            </a:r>
            <a:r>
              <a:rPr lang="tr-TR" dirty="0" err="1" smtClean="0"/>
              <a:t>antiglobulini</a:t>
            </a:r>
            <a:r>
              <a:rPr lang="tr-TR" dirty="0" smtClean="0"/>
              <a:t> eklenip bir süre </a:t>
            </a:r>
            <a:r>
              <a:rPr lang="tr-TR" dirty="0" err="1" smtClean="0"/>
              <a:t>enkübasyondan</a:t>
            </a:r>
            <a:r>
              <a:rPr lang="tr-TR" dirty="0" smtClean="0"/>
              <a:t> sonra</a:t>
            </a:r>
          </a:p>
          <a:p>
            <a:r>
              <a:rPr lang="tr-TR" dirty="0" smtClean="0"/>
              <a:t>yıkanır. Birinci basamakta antikor bağlanmış ise </a:t>
            </a:r>
            <a:r>
              <a:rPr lang="tr-TR" dirty="0" err="1" smtClean="0"/>
              <a:t>enzimli</a:t>
            </a:r>
            <a:r>
              <a:rPr lang="tr-TR" dirty="0" smtClean="0"/>
              <a:t> </a:t>
            </a:r>
            <a:r>
              <a:rPr lang="tr-TR" dirty="0" err="1" smtClean="0"/>
              <a:t>antiglobulin</a:t>
            </a:r>
            <a:r>
              <a:rPr lang="tr-TR" dirty="0" smtClean="0"/>
              <a:t> de bağlanır. Yıkamakla uzaklaşmaz.</a:t>
            </a:r>
          </a:p>
          <a:p>
            <a:r>
              <a:rPr lang="tr-TR" dirty="0" smtClean="0"/>
              <a:t> </a:t>
            </a:r>
            <a:r>
              <a:rPr lang="tr-TR" dirty="0" err="1" smtClean="0"/>
              <a:t>Kromojen</a:t>
            </a:r>
            <a:r>
              <a:rPr lang="tr-TR" dirty="0" smtClean="0"/>
              <a:t> </a:t>
            </a:r>
            <a:r>
              <a:rPr lang="tr-TR" dirty="0" err="1" smtClean="0"/>
              <a:t>substrat</a:t>
            </a:r>
            <a:r>
              <a:rPr lang="tr-TR" dirty="0" smtClean="0"/>
              <a:t> eklenince renk oluşur.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6942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91239" y="757629"/>
            <a:ext cx="6096000" cy="332398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1400" dirty="0" smtClean="0"/>
              <a:t> Sandviç </a:t>
            </a:r>
            <a:r>
              <a:rPr lang="tr-TR" sz="1400" dirty="0" err="1" smtClean="0"/>
              <a:t>İnhibisyon</a:t>
            </a:r>
            <a:r>
              <a:rPr lang="tr-TR" sz="1400" dirty="0" smtClean="0"/>
              <a:t> Yöntemi ile Antikor Arama</a:t>
            </a:r>
          </a:p>
          <a:p>
            <a:r>
              <a:rPr lang="tr-TR" sz="1400" dirty="0" smtClean="0"/>
              <a:t> Serbest antijen, hasta serumu ile karıştırılıp bir süre </a:t>
            </a:r>
            <a:r>
              <a:rPr lang="tr-TR" sz="1400" dirty="0" err="1" smtClean="0"/>
              <a:t>enkübe</a:t>
            </a:r>
            <a:r>
              <a:rPr lang="tr-TR" sz="1400" dirty="0" smtClean="0"/>
              <a:t> edilir. Hasta</a:t>
            </a:r>
          </a:p>
          <a:p>
            <a:r>
              <a:rPr lang="tr-TR" sz="1400" dirty="0" smtClean="0"/>
              <a:t>serumunda antikor varsa antijene bağlanarak onu bloke edecektir</a:t>
            </a:r>
          </a:p>
          <a:p>
            <a:r>
              <a:rPr lang="tr-TR" sz="1400" dirty="0" smtClean="0"/>
              <a:t> Bu karışım katı fazdaki özgül antikorun üzerine eklenir. Bir süre</a:t>
            </a:r>
          </a:p>
          <a:p>
            <a:r>
              <a:rPr lang="tr-TR" sz="1400" dirty="0" err="1" smtClean="0"/>
              <a:t>enkübasyondan</a:t>
            </a:r>
            <a:r>
              <a:rPr lang="tr-TR" sz="1400" dirty="0" smtClean="0"/>
              <a:t> sonra yıkanır.</a:t>
            </a:r>
          </a:p>
          <a:p>
            <a:r>
              <a:rPr lang="tr-TR" sz="1400" dirty="0" smtClean="0"/>
              <a:t> Enzim bağlanmış özgül antikor eklenir. Bir süre </a:t>
            </a:r>
            <a:r>
              <a:rPr lang="tr-TR" sz="1400" dirty="0" err="1" smtClean="0"/>
              <a:t>enkübasyondan</a:t>
            </a:r>
            <a:r>
              <a:rPr lang="tr-TR" sz="1400" dirty="0" smtClean="0"/>
              <a:t> sonra yıkanır.</a:t>
            </a:r>
          </a:p>
          <a:p>
            <a:r>
              <a:rPr lang="tr-TR" sz="1400" dirty="0" smtClean="0"/>
              <a:t> </a:t>
            </a:r>
            <a:r>
              <a:rPr lang="tr-TR" sz="1400" dirty="0" err="1" smtClean="0"/>
              <a:t>Kromojen</a:t>
            </a:r>
            <a:r>
              <a:rPr lang="tr-TR" sz="1400" dirty="0" smtClean="0"/>
              <a:t> </a:t>
            </a:r>
            <a:r>
              <a:rPr lang="tr-TR" sz="1400" dirty="0" err="1" smtClean="0"/>
              <a:t>substrat</a:t>
            </a:r>
            <a:r>
              <a:rPr lang="tr-TR" sz="1400" dirty="0" smtClean="0"/>
              <a:t> eklenir</a:t>
            </a:r>
          </a:p>
          <a:p>
            <a:r>
              <a:rPr lang="tr-TR" sz="1400" dirty="0" smtClean="0"/>
              <a:t> Hasta serumunda antikor var ise birinci basamakta serbest antijen ile</a:t>
            </a:r>
          </a:p>
          <a:p>
            <a:r>
              <a:rPr lang="tr-TR" sz="1400" dirty="0" smtClean="0"/>
              <a:t>birleşmiş ve bloke olmuş olduğundan ikinci basamakta </a:t>
            </a:r>
            <a:r>
              <a:rPr lang="tr-TR" sz="1400" dirty="0" err="1" smtClean="0"/>
              <a:t>solid</a:t>
            </a:r>
            <a:r>
              <a:rPr lang="tr-TR" sz="1400" dirty="0" smtClean="0"/>
              <a:t> fazdaki</a:t>
            </a:r>
          </a:p>
          <a:p>
            <a:r>
              <a:rPr lang="tr-TR" sz="1400" dirty="0" smtClean="0"/>
              <a:t>antikora yapışmaz. Yıkama ile uzaklaşır. Bu durumda 3. basamakta</a:t>
            </a:r>
          </a:p>
          <a:p>
            <a:r>
              <a:rPr lang="tr-TR" sz="1400" dirty="0" smtClean="0"/>
              <a:t>eklenen </a:t>
            </a:r>
            <a:r>
              <a:rPr lang="tr-TR" sz="1400" dirty="0" err="1" smtClean="0"/>
              <a:t>enzimli</a:t>
            </a:r>
            <a:r>
              <a:rPr lang="tr-TR" sz="1400" dirty="0" smtClean="0"/>
              <a:t> antikor da bağlanamayacağından </a:t>
            </a:r>
            <a:r>
              <a:rPr lang="tr-TR" sz="1400" dirty="0" err="1" smtClean="0"/>
              <a:t>substrattan</a:t>
            </a:r>
            <a:r>
              <a:rPr lang="tr-TR" sz="1400" dirty="0" smtClean="0"/>
              <a:t> renk</a:t>
            </a:r>
          </a:p>
          <a:p>
            <a:r>
              <a:rPr lang="tr-TR" sz="1400" dirty="0" smtClean="0"/>
              <a:t>oluşmaz</a:t>
            </a:r>
          </a:p>
          <a:p>
            <a:r>
              <a:rPr lang="tr-TR" sz="1400" dirty="0" smtClean="0"/>
              <a:t> Hasta serumunda antikor yok ise serbest antijen bloke olmadığından </a:t>
            </a:r>
            <a:r>
              <a:rPr lang="tr-TR" sz="1400" dirty="0" err="1" smtClean="0"/>
              <a:t>solid</a:t>
            </a:r>
            <a:endParaRPr lang="tr-TR" sz="1400" dirty="0" smtClean="0"/>
          </a:p>
          <a:p>
            <a:r>
              <a:rPr lang="tr-TR" sz="1400" dirty="0" smtClean="0"/>
              <a:t>faz antikora yapışır. 3. basamakta eklenen </a:t>
            </a:r>
            <a:r>
              <a:rPr lang="tr-TR" sz="1400" dirty="0" err="1" smtClean="0"/>
              <a:t>enzimli</a:t>
            </a:r>
            <a:r>
              <a:rPr lang="tr-TR" sz="1400" dirty="0" smtClean="0"/>
              <a:t> antikor da ona yapışıp</a:t>
            </a:r>
          </a:p>
          <a:p>
            <a:r>
              <a:rPr lang="tr-TR" sz="1400" dirty="0" smtClean="0"/>
              <a:t>kaldığından </a:t>
            </a:r>
            <a:r>
              <a:rPr lang="tr-TR" sz="1400" dirty="0" err="1" smtClean="0"/>
              <a:t>kromojen</a:t>
            </a:r>
            <a:r>
              <a:rPr lang="tr-TR" sz="1400" dirty="0" smtClean="0"/>
              <a:t> </a:t>
            </a:r>
            <a:r>
              <a:rPr lang="tr-TR" sz="1400" dirty="0" err="1" smtClean="0"/>
              <a:t>substrat</a:t>
            </a:r>
            <a:r>
              <a:rPr lang="tr-TR" sz="1400" dirty="0" smtClean="0"/>
              <a:t> eklenince renk oluşur.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313793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1315</Words>
  <Application>Microsoft Office PowerPoint</Application>
  <PresentationFormat>Geniş ekran</PresentationFormat>
  <Paragraphs>139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KILIÇ</dc:creator>
  <cp:lastModifiedBy>KILIÇ</cp:lastModifiedBy>
  <cp:revision>1</cp:revision>
  <dcterms:created xsi:type="dcterms:W3CDTF">2020-01-19T12:00:22Z</dcterms:created>
  <dcterms:modified xsi:type="dcterms:W3CDTF">2020-01-19T12:07:21Z</dcterms:modified>
</cp:coreProperties>
</file>