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5"/>
  </p:notesMasterIdLst>
  <p:sldIdLst>
    <p:sldId id="1082" r:id="rId4"/>
    <p:sldId id="1083" r:id="rId5"/>
    <p:sldId id="1084" r:id="rId6"/>
    <p:sldId id="1085" r:id="rId7"/>
    <p:sldId id="1086" r:id="rId8"/>
    <p:sldId id="1087" r:id="rId9"/>
    <p:sldId id="1088" r:id="rId10"/>
    <p:sldId id="1089" r:id="rId11"/>
    <p:sldId id="1090" r:id="rId12"/>
    <p:sldId id="1091" r:id="rId13"/>
    <p:sldId id="1092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57" d="100"/>
          <a:sy n="57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59B96C4-B59C-4AAF-BE52-1FFD3B4037CC}" type="slidenum">
              <a:rPr lang="tr-TR" altLang="tr-TR"/>
              <a:pPr>
                <a:spcBef>
                  <a:spcPct val="0"/>
                </a:spcBef>
              </a:pPr>
              <a:t>5</a:t>
            </a:fld>
            <a:endParaRPr lang="tr-TR" altLang="tr-TR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50888"/>
            <a:ext cx="4946650" cy="3709987"/>
          </a:xfrm>
          <a:ln w="12700" cap="flat">
            <a:solidFill>
              <a:schemeClr val="tx1"/>
            </a:solidFill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4533" y="4728941"/>
            <a:ext cx="5147036" cy="448422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796" tIns="43619" rIns="88796" bIns="43619"/>
          <a:lstStyle/>
          <a:p>
            <a:pPr defTabSz="762000" eaLnBrk="1" hangingPunct="1"/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Dr.Orhan ERCAN</a:t>
            </a: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046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9519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2673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  <p:sldLayoutId id="2147483698" r:id="rId5"/>
    <p:sldLayoutId id="2147483699" r:id="rId6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216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KADASTRO BİLGİSİ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(2-2) 4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Dr. Orhan ERCAN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ext Box 2"/>
          <p:cNvSpPr txBox="1">
            <a:spLocks noChangeArrowheads="1"/>
          </p:cNvSpPr>
          <p:nvPr/>
        </p:nvSpPr>
        <p:spPr bwMode="auto">
          <a:xfrm>
            <a:off x="1476375" y="3644900"/>
            <a:ext cx="1316038" cy="8001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800" b="1">
                <a:solidFill>
                  <a:srgbClr val="FF3300"/>
                </a:solidFill>
                <a:latin typeface="Arial" pitchFamily="34" charset="0"/>
              </a:rPr>
              <a:t>MÜLKİYET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800" b="1">
              <a:solidFill>
                <a:srgbClr val="FF3300"/>
              </a:solidFill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800" b="1">
                <a:latin typeface="Arial" pitchFamily="34" charset="0"/>
              </a:rPr>
              <a:t>HAKLARIN GÜVENLİĞİ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800" b="1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800" b="1">
                <a:latin typeface="Arial" pitchFamily="34" charset="0"/>
              </a:rPr>
              <a:t>İRTİFAK, İPOTEK VB</a:t>
            </a:r>
          </a:p>
        </p:txBody>
      </p:sp>
      <p:sp>
        <p:nvSpPr>
          <p:cNvPr id="36869" name="Text Box 3"/>
          <p:cNvSpPr txBox="1">
            <a:spLocks noChangeArrowheads="1"/>
          </p:cNvSpPr>
          <p:nvPr/>
        </p:nvSpPr>
        <p:spPr bwMode="auto">
          <a:xfrm>
            <a:off x="4643438" y="3644900"/>
            <a:ext cx="1296987" cy="8001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800" b="1">
                <a:solidFill>
                  <a:srgbClr val="FF3300"/>
                </a:solidFill>
                <a:latin typeface="Arial" pitchFamily="34" charset="0"/>
              </a:rPr>
              <a:t>ARAZİ KULLANIMI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800" b="1">
              <a:solidFill>
                <a:srgbClr val="FF3300"/>
              </a:solidFill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800" b="1">
                <a:latin typeface="Arial" pitchFamily="34" charset="0"/>
              </a:rPr>
              <a:t>KONTROLU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800" b="1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800" b="1">
                <a:latin typeface="Arial" pitchFamily="34" charset="0"/>
              </a:rPr>
              <a:t>COĞRAFİ PLANLAMA VE KURALLAR</a:t>
            </a:r>
          </a:p>
        </p:txBody>
      </p:sp>
      <p:sp>
        <p:nvSpPr>
          <p:cNvPr id="36870" name="Text Box 4"/>
          <p:cNvSpPr txBox="1">
            <a:spLocks noChangeArrowheads="1"/>
          </p:cNvSpPr>
          <p:nvPr/>
        </p:nvSpPr>
        <p:spPr bwMode="auto">
          <a:xfrm>
            <a:off x="3203575" y="3644900"/>
            <a:ext cx="1028700" cy="8001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800" b="1">
                <a:solidFill>
                  <a:srgbClr val="FF3300"/>
                </a:solidFill>
                <a:latin typeface="Arial" pitchFamily="34" charset="0"/>
              </a:rPr>
              <a:t>TAŞINMAZ DEĞERİ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800" b="1">
              <a:solidFill>
                <a:srgbClr val="FF3300"/>
              </a:solidFill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800" b="1">
                <a:latin typeface="Arial" pitchFamily="34" charset="0"/>
              </a:rPr>
              <a:t>TAŞINMAZ DEĞERLEME VE VERGİ</a:t>
            </a:r>
          </a:p>
        </p:txBody>
      </p:sp>
      <p:sp>
        <p:nvSpPr>
          <p:cNvPr id="36871" name="Text Box 5"/>
          <p:cNvSpPr txBox="1">
            <a:spLocks noChangeArrowheads="1"/>
          </p:cNvSpPr>
          <p:nvPr/>
        </p:nvSpPr>
        <p:spPr bwMode="auto">
          <a:xfrm>
            <a:off x="6227763" y="3644900"/>
            <a:ext cx="1873250" cy="72072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800" b="1">
                <a:latin typeface="Arial" pitchFamily="34" charset="0"/>
              </a:rPr>
              <a:t>İMAR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800" b="1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800" b="1">
                <a:latin typeface="Arial" pitchFamily="34" charset="0"/>
              </a:rPr>
              <a:t>UYGULAMA VE YÖNETMELİKLER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800" b="1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800" b="1">
                <a:latin typeface="Arial" pitchFamily="34" charset="0"/>
              </a:rPr>
              <a:t>İNŞAAT PLANLAMA VE İZİNLER</a:t>
            </a:r>
          </a:p>
        </p:txBody>
      </p:sp>
      <p:sp>
        <p:nvSpPr>
          <p:cNvPr id="36872" name="Text Box 6"/>
          <p:cNvSpPr txBox="1">
            <a:spLocks noChangeArrowheads="1"/>
          </p:cNvSpPr>
          <p:nvPr/>
        </p:nvSpPr>
        <p:spPr bwMode="auto">
          <a:xfrm>
            <a:off x="3563938" y="5373688"/>
            <a:ext cx="1584325" cy="863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000" b="1">
                <a:latin typeface="Arial" pitchFamily="34" charset="0"/>
              </a:rPr>
              <a:t>KADASTRO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000" b="1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000" b="1">
                <a:latin typeface="Arial" pitchFamily="34" charset="0"/>
              </a:rPr>
              <a:t>PARSEL TANIMLAMA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000" b="1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000" b="1">
                <a:latin typeface="Arial" pitchFamily="34" charset="0"/>
              </a:rPr>
              <a:t>KAYIT VE HARİTALAR</a:t>
            </a:r>
          </a:p>
        </p:txBody>
      </p:sp>
      <p:sp>
        <p:nvSpPr>
          <p:cNvPr id="36873" name="Line 7"/>
          <p:cNvSpPr>
            <a:spLocks noChangeShapeType="1"/>
          </p:cNvSpPr>
          <p:nvPr/>
        </p:nvSpPr>
        <p:spPr bwMode="auto">
          <a:xfrm flipV="1">
            <a:off x="2339975" y="3141663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74" name="Line 8"/>
          <p:cNvSpPr>
            <a:spLocks noChangeShapeType="1"/>
          </p:cNvSpPr>
          <p:nvPr/>
        </p:nvSpPr>
        <p:spPr bwMode="auto">
          <a:xfrm>
            <a:off x="2339975" y="3141663"/>
            <a:ext cx="43307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75" name="Line 9"/>
          <p:cNvSpPr>
            <a:spLocks noChangeShapeType="1"/>
          </p:cNvSpPr>
          <p:nvPr/>
        </p:nvSpPr>
        <p:spPr bwMode="auto">
          <a:xfrm>
            <a:off x="6659563" y="3141663"/>
            <a:ext cx="0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76" name="Line 10"/>
          <p:cNvSpPr>
            <a:spLocks noChangeShapeType="1"/>
          </p:cNvSpPr>
          <p:nvPr/>
        </p:nvSpPr>
        <p:spPr bwMode="auto">
          <a:xfrm>
            <a:off x="2268538" y="4941888"/>
            <a:ext cx="44021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77" name="Line 11"/>
          <p:cNvSpPr>
            <a:spLocks noChangeShapeType="1"/>
          </p:cNvSpPr>
          <p:nvPr/>
        </p:nvSpPr>
        <p:spPr bwMode="auto">
          <a:xfrm flipV="1">
            <a:off x="2268538" y="4437063"/>
            <a:ext cx="0" cy="5048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78" name="Line 12"/>
          <p:cNvSpPr>
            <a:spLocks noChangeShapeType="1"/>
          </p:cNvSpPr>
          <p:nvPr/>
        </p:nvSpPr>
        <p:spPr bwMode="auto">
          <a:xfrm flipV="1">
            <a:off x="6659563" y="4437063"/>
            <a:ext cx="0" cy="5048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79" name="Line 13"/>
          <p:cNvSpPr>
            <a:spLocks noChangeShapeType="1"/>
          </p:cNvSpPr>
          <p:nvPr/>
        </p:nvSpPr>
        <p:spPr bwMode="auto">
          <a:xfrm flipV="1">
            <a:off x="4356100" y="4941888"/>
            <a:ext cx="0" cy="431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0" name="Line 14"/>
          <p:cNvSpPr>
            <a:spLocks noChangeShapeType="1"/>
          </p:cNvSpPr>
          <p:nvPr/>
        </p:nvSpPr>
        <p:spPr bwMode="auto">
          <a:xfrm>
            <a:off x="3708400" y="4437063"/>
            <a:ext cx="0" cy="5048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1" name="Line 15"/>
          <p:cNvSpPr>
            <a:spLocks noChangeShapeType="1"/>
          </p:cNvSpPr>
          <p:nvPr/>
        </p:nvSpPr>
        <p:spPr bwMode="auto">
          <a:xfrm>
            <a:off x="5219700" y="4437063"/>
            <a:ext cx="0" cy="5048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2" name="Line 16"/>
          <p:cNvSpPr>
            <a:spLocks noChangeShapeType="1"/>
          </p:cNvSpPr>
          <p:nvPr/>
        </p:nvSpPr>
        <p:spPr bwMode="auto">
          <a:xfrm flipH="1" flipV="1">
            <a:off x="3708400" y="3141663"/>
            <a:ext cx="0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3" name="Line 17"/>
          <p:cNvSpPr>
            <a:spLocks noChangeShapeType="1"/>
          </p:cNvSpPr>
          <p:nvPr/>
        </p:nvSpPr>
        <p:spPr bwMode="auto">
          <a:xfrm flipH="1" flipV="1">
            <a:off x="5148263" y="3141663"/>
            <a:ext cx="0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4" name="Line 18"/>
          <p:cNvSpPr>
            <a:spLocks noChangeShapeType="1"/>
          </p:cNvSpPr>
          <p:nvPr/>
        </p:nvSpPr>
        <p:spPr bwMode="auto">
          <a:xfrm>
            <a:off x="5940425" y="4005263"/>
            <a:ext cx="3603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5" name="Line 19"/>
          <p:cNvSpPr>
            <a:spLocks noChangeShapeType="1"/>
          </p:cNvSpPr>
          <p:nvPr/>
        </p:nvSpPr>
        <p:spPr bwMode="auto">
          <a:xfrm>
            <a:off x="2843213" y="3933825"/>
            <a:ext cx="3429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6" name="Line 20"/>
          <p:cNvSpPr>
            <a:spLocks noChangeShapeType="1"/>
          </p:cNvSpPr>
          <p:nvPr/>
        </p:nvSpPr>
        <p:spPr bwMode="auto">
          <a:xfrm>
            <a:off x="4284663" y="4005263"/>
            <a:ext cx="3429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7" name="Line 21"/>
          <p:cNvSpPr>
            <a:spLocks noChangeShapeType="1"/>
          </p:cNvSpPr>
          <p:nvPr/>
        </p:nvSpPr>
        <p:spPr bwMode="auto">
          <a:xfrm flipV="1">
            <a:off x="2628900" y="1844675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89" name="Rectangle 23"/>
          <p:cNvSpPr>
            <a:spLocks noChangeArrowheads="1"/>
          </p:cNvSpPr>
          <p:nvPr/>
        </p:nvSpPr>
        <p:spPr bwMode="auto">
          <a:xfrm>
            <a:off x="322263" y="398866"/>
            <a:ext cx="403383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400" b="1" dirty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Arial,Bold" charset="0"/>
              </a:rPr>
              <a:t>                                                               </a:t>
            </a:r>
            <a:r>
              <a:rPr lang="tr-TR" altLang="tr-TR" sz="18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Arial,Bold" charset="0"/>
              </a:rPr>
              <a:t>Sürdürülebilir Kalkınma</a:t>
            </a:r>
            <a:endParaRPr lang="en-AU" altLang="tr-TR" sz="1800" b="1" dirty="0">
              <a:solidFill>
                <a:srgbClr val="000099"/>
              </a:solidFill>
              <a:latin typeface="Times New Roman" pitchFamily="18" charset="0"/>
              <a:ea typeface="Times New Roman" pitchFamily="18" charset="0"/>
              <a:cs typeface="Arial,Bold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AU" altLang="tr-TR" sz="1600" dirty="0">
              <a:solidFill>
                <a:srgbClr val="FF3300"/>
              </a:solidFill>
              <a:latin typeface="Times New Roman" pitchFamily="18" charset="0"/>
              <a:ea typeface="Times New Roman" pitchFamily="18" charset="0"/>
              <a:cs typeface="Arial,Bold" charset="0"/>
            </a:endParaRPr>
          </a:p>
        </p:txBody>
      </p:sp>
      <p:sp>
        <p:nvSpPr>
          <p:cNvPr id="36890" name="Rectangle 24"/>
          <p:cNvSpPr>
            <a:spLocks noChangeArrowheads="1"/>
          </p:cNvSpPr>
          <p:nvPr/>
        </p:nvSpPr>
        <p:spPr bwMode="auto">
          <a:xfrm>
            <a:off x="0" y="1222375"/>
            <a:ext cx="152717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900">
                <a:latin typeface="Times New Roman" pitchFamily="18" charset="0"/>
                <a:ea typeface="Times New Roman" pitchFamily="18" charset="0"/>
                <a:cs typeface="Arial,Bold" charset="0"/>
              </a:rPr>
              <a:t>                                               </a:t>
            </a:r>
            <a:endParaRPr lang="en-AU" altLang="tr-TR" sz="1100">
              <a:latin typeface="Times New Roman" pitchFamily="18" charset="0"/>
              <a:ea typeface="Times New Roman" pitchFamily="18" charset="0"/>
              <a:cs typeface="Arial,Bold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AU" altLang="tr-TR" sz="2400">
              <a:latin typeface="Times New Roman" pitchFamily="18" charset="0"/>
              <a:ea typeface="Times New Roman" pitchFamily="18" charset="0"/>
              <a:cs typeface="Arial,Bold" charset="0"/>
            </a:endParaRPr>
          </a:p>
        </p:txBody>
      </p:sp>
      <p:sp>
        <p:nvSpPr>
          <p:cNvPr id="36891" name="Rectangle 25"/>
          <p:cNvSpPr>
            <a:spLocks noChangeArrowheads="1"/>
          </p:cNvSpPr>
          <p:nvPr/>
        </p:nvSpPr>
        <p:spPr bwMode="auto">
          <a:xfrm>
            <a:off x="-4618" y="1661015"/>
            <a:ext cx="7947025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tr-TR" sz="2400" dirty="0">
                <a:latin typeface="Times New Roman" pitchFamily="18" charset="0"/>
              </a:rPr>
              <a:t/>
            </a:r>
            <a:br>
              <a:rPr lang="en-AU" altLang="tr-TR" sz="2400" dirty="0">
                <a:latin typeface="Times New Roman" pitchFamily="18" charset="0"/>
              </a:rPr>
            </a:br>
            <a:r>
              <a:rPr lang="tr-TR" altLang="tr-TR" sz="2400" dirty="0">
                <a:latin typeface="Times New Roman" pitchFamily="18" charset="0"/>
              </a:rPr>
              <a:t>                                      </a:t>
            </a:r>
            <a:r>
              <a:rPr lang="tr-TR" altLang="tr-TR" sz="1200" b="1" dirty="0">
                <a:latin typeface="Times New Roman" pitchFamily="18" charset="0"/>
              </a:rPr>
              <a:t>EKONOMİK           SOSYAL           ÇEVRESEL</a:t>
            </a:r>
            <a:endParaRPr lang="en-AU" altLang="tr-TR" sz="1200" b="1" dirty="0">
              <a:latin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800" dirty="0">
                <a:latin typeface="Arial" pitchFamily="34" charset="0"/>
                <a:cs typeface="Arial" pitchFamily="34" charset="0"/>
              </a:rPr>
              <a:t>                                                                       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tr-TR" altLang="tr-TR" sz="9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900" dirty="0">
                <a:latin typeface="Arial" pitchFamily="34" charset="0"/>
                <a:cs typeface="Arial" pitchFamily="34" charset="0"/>
              </a:rPr>
              <a:t>                                                        </a:t>
            </a:r>
            <a:r>
              <a:rPr lang="tr-TR" altLang="tr-TR" sz="9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altLang="tr-TR" sz="1200" b="1" dirty="0">
                <a:solidFill>
                  <a:srgbClr val="FF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İYİ ÇALIŞAN ARAZİ PİYASASI</a:t>
            </a:r>
            <a:r>
              <a:rPr lang="tr-TR" altLang="tr-TR" sz="1200" b="1" dirty="0">
                <a:solidFill>
                  <a:srgbClr val="FF3300"/>
                </a:solidFill>
                <a:latin typeface="TimesNewRoman"/>
                <a:cs typeface="Times New Roman" pitchFamily="18" charset="0"/>
              </a:rPr>
              <a:t>                                             ETKİN ARAZİ YÖNETİMİ</a:t>
            </a:r>
            <a:endParaRPr lang="en-AU" altLang="tr-TR" sz="1200" b="1" dirty="0">
              <a:solidFill>
                <a:srgbClr val="FF3300"/>
              </a:solidFill>
              <a:latin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AU" altLang="tr-TR" sz="12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36892" name="Rectangle 26"/>
          <p:cNvSpPr>
            <a:spLocks noChangeArrowheads="1"/>
          </p:cNvSpPr>
          <p:nvPr/>
        </p:nvSpPr>
        <p:spPr bwMode="auto">
          <a:xfrm>
            <a:off x="468313" y="29130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400">
              <a:latin typeface="Times New Roman" pitchFamily="18" charset="0"/>
            </a:endParaRPr>
          </a:p>
        </p:txBody>
      </p:sp>
      <p:sp>
        <p:nvSpPr>
          <p:cNvPr id="36893" name="Line 27"/>
          <p:cNvSpPr>
            <a:spLocks noChangeShapeType="1"/>
          </p:cNvSpPr>
          <p:nvPr/>
        </p:nvSpPr>
        <p:spPr bwMode="auto">
          <a:xfrm>
            <a:off x="4643438" y="2565400"/>
            <a:ext cx="0" cy="558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94" name="Line 28"/>
          <p:cNvSpPr>
            <a:spLocks noChangeShapeType="1"/>
          </p:cNvSpPr>
          <p:nvPr/>
        </p:nvSpPr>
        <p:spPr bwMode="auto">
          <a:xfrm>
            <a:off x="3995738" y="2349500"/>
            <a:ext cx="228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95" name="Line 29"/>
          <p:cNvSpPr>
            <a:spLocks noChangeShapeType="1"/>
          </p:cNvSpPr>
          <p:nvPr/>
        </p:nvSpPr>
        <p:spPr bwMode="auto">
          <a:xfrm>
            <a:off x="5003800" y="2349500"/>
            <a:ext cx="228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96" name="Line 30"/>
          <p:cNvSpPr>
            <a:spLocks noChangeShapeType="1"/>
          </p:cNvSpPr>
          <p:nvPr/>
        </p:nvSpPr>
        <p:spPr bwMode="auto">
          <a:xfrm>
            <a:off x="4643438" y="1412875"/>
            <a:ext cx="0" cy="8461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6897" name="Text Box 31"/>
          <p:cNvSpPr txBox="1">
            <a:spLocks noChangeArrowheads="1"/>
          </p:cNvSpPr>
          <p:nvPr/>
        </p:nvSpPr>
        <p:spPr bwMode="auto">
          <a:xfrm>
            <a:off x="6312290" y="2103438"/>
            <a:ext cx="182876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1000" b="1" dirty="0">
                <a:solidFill>
                  <a:srgbClr val="0000CC"/>
                </a:solidFill>
                <a:latin typeface="Times New Roman" pitchFamily="18" charset="0"/>
              </a:rPr>
              <a:t>ARAZİ KULLANIMI</a:t>
            </a:r>
          </a:p>
        </p:txBody>
      </p:sp>
      <p:sp>
        <p:nvSpPr>
          <p:cNvPr id="36898" name="Text Box 32"/>
          <p:cNvSpPr txBox="1">
            <a:spLocks noChangeArrowheads="1"/>
          </p:cNvSpPr>
          <p:nvPr/>
        </p:nvSpPr>
        <p:spPr bwMode="auto">
          <a:xfrm>
            <a:off x="8147440" y="2103438"/>
            <a:ext cx="144476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1000" b="1">
                <a:solidFill>
                  <a:srgbClr val="0000CC"/>
                </a:solidFill>
                <a:latin typeface="Times New Roman" pitchFamily="18" charset="0"/>
              </a:rPr>
              <a:t>ARAZİ DEĞERİ</a:t>
            </a:r>
          </a:p>
        </p:txBody>
      </p:sp>
      <p:sp>
        <p:nvSpPr>
          <p:cNvPr id="36899" name="Text Box 33"/>
          <p:cNvSpPr txBox="1">
            <a:spLocks noChangeArrowheads="1"/>
          </p:cNvSpPr>
          <p:nvPr/>
        </p:nvSpPr>
        <p:spPr bwMode="auto">
          <a:xfrm>
            <a:off x="7393376" y="1311887"/>
            <a:ext cx="1444763" cy="247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1000" b="1">
                <a:solidFill>
                  <a:srgbClr val="0000CC"/>
                </a:solidFill>
                <a:latin typeface="Times New Roman" pitchFamily="18" charset="0"/>
              </a:rPr>
              <a:t>MÜLKİYET</a:t>
            </a:r>
          </a:p>
        </p:txBody>
      </p:sp>
      <p:sp>
        <p:nvSpPr>
          <p:cNvPr id="36900" name="Line 34"/>
          <p:cNvSpPr>
            <a:spLocks noChangeShapeType="1"/>
          </p:cNvSpPr>
          <p:nvPr/>
        </p:nvSpPr>
        <p:spPr bwMode="auto">
          <a:xfrm flipH="1">
            <a:off x="6888551" y="1526477"/>
            <a:ext cx="1154113" cy="578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000"/>
          </a:p>
        </p:txBody>
      </p:sp>
      <p:sp>
        <p:nvSpPr>
          <p:cNvPr id="36901" name="Line 35"/>
          <p:cNvSpPr>
            <a:spLocks noChangeShapeType="1"/>
          </p:cNvSpPr>
          <p:nvPr/>
        </p:nvSpPr>
        <p:spPr bwMode="auto">
          <a:xfrm>
            <a:off x="6888552" y="2105026"/>
            <a:ext cx="240581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000"/>
          </a:p>
        </p:txBody>
      </p:sp>
      <p:sp>
        <p:nvSpPr>
          <p:cNvPr id="36902" name="Line 36"/>
          <p:cNvSpPr>
            <a:spLocks noChangeShapeType="1"/>
          </p:cNvSpPr>
          <p:nvPr/>
        </p:nvSpPr>
        <p:spPr bwMode="auto">
          <a:xfrm>
            <a:off x="7752152" y="1526477"/>
            <a:ext cx="1251703" cy="578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 sz="2000"/>
          </a:p>
        </p:txBody>
      </p:sp>
      <p:sp>
        <p:nvSpPr>
          <p:cNvPr id="36903" name="Text Box 37"/>
          <p:cNvSpPr txBox="1">
            <a:spLocks noChangeArrowheads="1"/>
          </p:cNvSpPr>
          <p:nvPr/>
        </p:nvSpPr>
        <p:spPr bwMode="auto">
          <a:xfrm>
            <a:off x="7320351" y="1816100"/>
            <a:ext cx="115411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1000" b="1">
                <a:solidFill>
                  <a:srgbClr val="FF3300"/>
                </a:solidFill>
                <a:latin typeface="Times New Roman" pitchFamily="18" charset="0"/>
              </a:rPr>
              <a:t>KADASTRO</a:t>
            </a:r>
          </a:p>
        </p:txBody>
      </p:sp>
      <p:sp>
        <p:nvSpPr>
          <p:cNvPr id="36904" name="Text Box 38"/>
          <p:cNvSpPr txBox="1">
            <a:spLocks noChangeArrowheads="1"/>
          </p:cNvSpPr>
          <p:nvPr/>
        </p:nvSpPr>
        <p:spPr bwMode="auto">
          <a:xfrm>
            <a:off x="5580063" y="5084763"/>
            <a:ext cx="3240087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tr-TR" altLang="tr-TR" sz="1000" i="1">
                <a:latin typeface="Times New Roman" pitchFamily="18" charset="0"/>
              </a:rPr>
              <a:t>Kaynak</a:t>
            </a:r>
            <a:r>
              <a:rPr lang="en-US" altLang="tr-TR" sz="1000" i="1">
                <a:latin typeface="Times New Roman" pitchFamily="18" charset="0"/>
              </a:rPr>
              <a:t>: Enemark and Sevantal, 1999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tr-TR" altLang="tr-TR" sz="10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17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6"/>
          <p:cNvSpPr>
            <a:spLocks noChangeArrowheads="1"/>
          </p:cNvSpPr>
          <p:nvPr/>
        </p:nvSpPr>
        <p:spPr bwMode="auto">
          <a:xfrm>
            <a:off x="2339975" y="1341438"/>
            <a:ext cx="4608513" cy="4032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tr-TR" sz="1800"/>
          </a:p>
        </p:txBody>
      </p:sp>
      <p:sp>
        <p:nvSpPr>
          <p:cNvPr id="37893" name="Rectangle 7"/>
          <p:cNvSpPr>
            <a:spLocks noChangeArrowheads="1"/>
          </p:cNvSpPr>
          <p:nvPr/>
        </p:nvSpPr>
        <p:spPr bwMode="auto">
          <a:xfrm>
            <a:off x="2771775" y="1628775"/>
            <a:ext cx="3960813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200" b="1"/>
              <a:t>Bağlantı ve sorumluluk mekanizmaları</a:t>
            </a:r>
          </a:p>
        </p:txBody>
      </p:sp>
      <p:sp>
        <p:nvSpPr>
          <p:cNvPr id="37894" name="Rectangle 8"/>
          <p:cNvSpPr>
            <a:spLocks noChangeArrowheads="1"/>
          </p:cNvSpPr>
          <p:nvPr/>
        </p:nvSpPr>
        <p:spPr bwMode="auto">
          <a:xfrm>
            <a:off x="2411413" y="765175"/>
            <a:ext cx="790575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900" b="1"/>
              <a:t>Hukukçu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900" b="1"/>
              <a:t>Haritacı</a:t>
            </a:r>
          </a:p>
        </p:txBody>
      </p:sp>
      <p:sp>
        <p:nvSpPr>
          <p:cNvPr id="37895" name="Rectangle 9"/>
          <p:cNvSpPr>
            <a:spLocks noChangeArrowheads="1"/>
          </p:cNvSpPr>
          <p:nvPr/>
        </p:nvSpPr>
        <p:spPr bwMode="auto">
          <a:xfrm>
            <a:off x="3419475" y="765175"/>
            <a:ext cx="719138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900" b="1"/>
              <a:t>Mali</a:t>
            </a:r>
          </a:p>
        </p:txBody>
      </p:sp>
      <p:sp>
        <p:nvSpPr>
          <p:cNvPr id="37896" name="Rectangle 10"/>
          <p:cNvSpPr>
            <a:spLocks noChangeArrowheads="1"/>
          </p:cNvSpPr>
          <p:nvPr/>
        </p:nvSpPr>
        <p:spPr bwMode="auto">
          <a:xfrm>
            <a:off x="4356100" y="765175"/>
            <a:ext cx="719138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900"/>
              <a:t>Yerel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900" b="1"/>
              <a:t>Yönetim</a:t>
            </a:r>
          </a:p>
        </p:txBody>
      </p:sp>
      <p:sp>
        <p:nvSpPr>
          <p:cNvPr id="37897" name="Rectangle 11"/>
          <p:cNvSpPr>
            <a:spLocks noChangeArrowheads="1"/>
          </p:cNvSpPr>
          <p:nvPr/>
        </p:nvSpPr>
        <p:spPr bwMode="auto">
          <a:xfrm>
            <a:off x="5219700" y="765175"/>
            <a:ext cx="719138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900" b="1"/>
              <a:t>Altyapı</a:t>
            </a:r>
          </a:p>
        </p:txBody>
      </p:sp>
      <p:sp>
        <p:nvSpPr>
          <p:cNvPr id="37898" name="Rectangle 12"/>
          <p:cNvSpPr>
            <a:spLocks noChangeArrowheads="1"/>
          </p:cNvSpPr>
          <p:nvPr/>
        </p:nvSpPr>
        <p:spPr bwMode="auto">
          <a:xfrm>
            <a:off x="6084888" y="765175"/>
            <a:ext cx="862012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900"/>
              <a:t>Planlama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900"/>
              <a:t>Arazi kullanımı</a:t>
            </a:r>
          </a:p>
        </p:txBody>
      </p:sp>
      <p:sp>
        <p:nvSpPr>
          <p:cNvPr id="37899" name="Line 13"/>
          <p:cNvSpPr>
            <a:spLocks noChangeShapeType="1"/>
          </p:cNvSpPr>
          <p:nvPr/>
        </p:nvSpPr>
        <p:spPr bwMode="auto">
          <a:xfrm flipV="1">
            <a:off x="2843213" y="1052513"/>
            <a:ext cx="0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7900" name="Line 14"/>
          <p:cNvSpPr>
            <a:spLocks noChangeShapeType="1"/>
          </p:cNvSpPr>
          <p:nvPr/>
        </p:nvSpPr>
        <p:spPr bwMode="auto">
          <a:xfrm flipV="1">
            <a:off x="3779838" y="1052513"/>
            <a:ext cx="0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7901" name="Line 15"/>
          <p:cNvSpPr>
            <a:spLocks noChangeShapeType="1"/>
          </p:cNvSpPr>
          <p:nvPr/>
        </p:nvSpPr>
        <p:spPr bwMode="auto">
          <a:xfrm flipV="1">
            <a:off x="4716463" y="1052513"/>
            <a:ext cx="0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7902" name="Line 16"/>
          <p:cNvSpPr>
            <a:spLocks noChangeShapeType="1"/>
          </p:cNvSpPr>
          <p:nvPr/>
        </p:nvSpPr>
        <p:spPr bwMode="auto">
          <a:xfrm flipV="1">
            <a:off x="5580063" y="1052513"/>
            <a:ext cx="0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7903" name="Line 17"/>
          <p:cNvSpPr>
            <a:spLocks noChangeShapeType="1"/>
          </p:cNvSpPr>
          <p:nvPr/>
        </p:nvSpPr>
        <p:spPr bwMode="auto">
          <a:xfrm flipV="1">
            <a:off x="6588125" y="1052513"/>
            <a:ext cx="0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7904" name="Rectangle 18"/>
          <p:cNvSpPr>
            <a:spLocks noChangeArrowheads="1"/>
          </p:cNvSpPr>
          <p:nvPr/>
        </p:nvSpPr>
        <p:spPr bwMode="auto">
          <a:xfrm>
            <a:off x="2627313" y="3573463"/>
            <a:ext cx="2520950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400" b="1">
                <a:solidFill>
                  <a:srgbClr val="0000CC"/>
                </a:solidFill>
              </a:rPr>
              <a:t>DİĞER COĞRAFİ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400" b="1">
                <a:solidFill>
                  <a:srgbClr val="0000CC"/>
                </a:solidFill>
              </a:rPr>
              <a:t>VERİ SETLERİ</a:t>
            </a:r>
          </a:p>
        </p:txBody>
      </p:sp>
      <p:sp>
        <p:nvSpPr>
          <p:cNvPr id="37905" name="Rectangle 20"/>
          <p:cNvSpPr>
            <a:spLocks noChangeArrowheads="1"/>
          </p:cNvSpPr>
          <p:nvPr/>
        </p:nvSpPr>
        <p:spPr bwMode="auto">
          <a:xfrm>
            <a:off x="2627313" y="4292600"/>
            <a:ext cx="2520950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400" b="1">
                <a:solidFill>
                  <a:srgbClr val="0000CC"/>
                </a:solidFill>
              </a:rPr>
              <a:t>ULUSAL JEODEZİK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400" b="1">
                <a:solidFill>
                  <a:srgbClr val="0000CC"/>
                </a:solidFill>
              </a:rPr>
              <a:t>REFERANS SİSTEMİ</a:t>
            </a:r>
          </a:p>
        </p:txBody>
      </p:sp>
      <p:sp>
        <p:nvSpPr>
          <p:cNvPr id="37906" name="Rectangle 21"/>
          <p:cNvSpPr>
            <a:spLocks noChangeArrowheads="1"/>
          </p:cNvSpPr>
          <p:nvPr/>
        </p:nvSpPr>
        <p:spPr bwMode="auto">
          <a:xfrm>
            <a:off x="2700338" y="2349500"/>
            <a:ext cx="1943100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400" b="1">
                <a:solidFill>
                  <a:srgbClr val="0000CC"/>
                </a:solidFill>
              </a:rPr>
              <a:t>DİJİTAL KADASTRO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400" b="1">
                <a:solidFill>
                  <a:srgbClr val="0000CC"/>
                </a:solidFill>
              </a:rPr>
              <a:t>VERİ TABANI</a:t>
            </a:r>
          </a:p>
        </p:txBody>
      </p:sp>
      <p:sp>
        <p:nvSpPr>
          <p:cNvPr id="37907" name="Rectangle 22"/>
          <p:cNvSpPr>
            <a:spLocks noChangeArrowheads="1"/>
          </p:cNvSpPr>
          <p:nvPr/>
        </p:nvSpPr>
        <p:spPr bwMode="auto">
          <a:xfrm>
            <a:off x="4643438" y="2349500"/>
            <a:ext cx="1728787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400" b="1">
                <a:solidFill>
                  <a:srgbClr val="0000CC"/>
                </a:solidFill>
              </a:rPr>
              <a:t>SAYISAL TAPU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400" b="1">
                <a:solidFill>
                  <a:srgbClr val="0000CC"/>
                </a:solidFill>
              </a:rPr>
              <a:t>SİSTEMİ</a:t>
            </a:r>
          </a:p>
        </p:txBody>
      </p:sp>
      <p:sp>
        <p:nvSpPr>
          <p:cNvPr id="37908" name="Line 23"/>
          <p:cNvSpPr>
            <a:spLocks noChangeShapeType="1"/>
          </p:cNvSpPr>
          <p:nvPr/>
        </p:nvSpPr>
        <p:spPr bwMode="auto">
          <a:xfrm flipV="1">
            <a:off x="3851275" y="2924175"/>
            <a:ext cx="0" cy="649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7909" name="Line 24"/>
          <p:cNvSpPr>
            <a:spLocks noChangeShapeType="1"/>
          </p:cNvSpPr>
          <p:nvPr/>
        </p:nvSpPr>
        <p:spPr bwMode="auto">
          <a:xfrm flipV="1">
            <a:off x="4643438" y="1989138"/>
            <a:ext cx="0" cy="360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7910" name="Oval 27"/>
          <p:cNvSpPr>
            <a:spLocks noChangeArrowheads="1"/>
          </p:cNvSpPr>
          <p:nvPr/>
        </p:nvSpPr>
        <p:spPr bwMode="auto">
          <a:xfrm>
            <a:off x="3276600" y="2133600"/>
            <a:ext cx="1223963" cy="3024188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chemeClr val="tx2"/>
              </a:solidFill>
            </a:endParaRPr>
          </a:p>
        </p:txBody>
      </p:sp>
      <p:sp>
        <p:nvSpPr>
          <p:cNvPr id="37911" name="Oval 29"/>
          <p:cNvSpPr>
            <a:spLocks noChangeArrowheads="1"/>
          </p:cNvSpPr>
          <p:nvPr/>
        </p:nvSpPr>
        <p:spPr bwMode="auto">
          <a:xfrm>
            <a:off x="2484438" y="2492375"/>
            <a:ext cx="4464050" cy="288925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chemeClr val="tx2"/>
              </a:solidFill>
            </a:endParaRPr>
          </a:p>
        </p:txBody>
      </p:sp>
      <p:sp>
        <p:nvSpPr>
          <p:cNvPr id="37912" name="Text Box 30"/>
          <p:cNvSpPr txBox="1">
            <a:spLocks noChangeArrowheads="1"/>
          </p:cNvSpPr>
          <p:nvPr/>
        </p:nvSpPr>
        <p:spPr bwMode="auto">
          <a:xfrm>
            <a:off x="5292725" y="3573463"/>
            <a:ext cx="1584325" cy="1189037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1200" b="1"/>
              <a:t>ÜLKE BAZINDA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1200" b="1"/>
              <a:t>COĞRAFİ BİLGİLERİN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1200" b="1"/>
              <a:t>KOORDİNASYON MEKANİZMASI</a:t>
            </a:r>
          </a:p>
        </p:txBody>
      </p:sp>
      <p:sp>
        <p:nvSpPr>
          <p:cNvPr id="37913" name="Text Box 31"/>
          <p:cNvSpPr txBox="1">
            <a:spLocks noChangeArrowheads="1"/>
          </p:cNvSpPr>
          <p:nvPr/>
        </p:nvSpPr>
        <p:spPr bwMode="auto">
          <a:xfrm>
            <a:off x="468313" y="2492375"/>
            <a:ext cx="1800225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 dirty="0">
                <a:solidFill>
                  <a:schemeClr val="tx2"/>
                </a:solidFill>
              </a:rPr>
              <a:t>KADASTRAL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 dirty="0">
                <a:solidFill>
                  <a:schemeClr val="tx2"/>
                </a:solidFill>
              </a:rPr>
              <a:t>BİLEŞEN</a:t>
            </a:r>
          </a:p>
        </p:txBody>
      </p:sp>
      <p:sp>
        <p:nvSpPr>
          <p:cNvPr id="37914" name="Text Box 32"/>
          <p:cNvSpPr txBox="1">
            <a:spLocks noChangeArrowheads="1"/>
          </p:cNvSpPr>
          <p:nvPr/>
        </p:nvSpPr>
        <p:spPr bwMode="auto">
          <a:xfrm>
            <a:off x="468313" y="4437063"/>
            <a:ext cx="17272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>
                <a:solidFill>
                  <a:schemeClr val="tx2"/>
                </a:solidFill>
              </a:rPr>
              <a:t>COĞRAFİ BİLEŞEN</a:t>
            </a:r>
          </a:p>
        </p:txBody>
      </p:sp>
      <p:sp>
        <p:nvSpPr>
          <p:cNvPr id="37915" name="Text Box 33"/>
          <p:cNvSpPr txBox="1">
            <a:spLocks noChangeArrowheads="1"/>
          </p:cNvSpPr>
          <p:nvPr/>
        </p:nvSpPr>
        <p:spPr bwMode="auto">
          <a:xfrm>
            <a:off x="2339975" y="5661025"/>
            <a:ext cx="47513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sz="1800" b="1">
                <a:solidFill>
                  <a:schemeClr val="tx2"/>
                </a:solidFill>
              </a:rPr>
              <a:t>PARSEL BAZLI ARAZİ BİLGİ SİSTEMİ</a:t>
            </a:r>
          </a:p>
        </p:txBody>
      </p:sp>
    </p:spTree>
    <p:extLst>
      <p:ext uri="{BB962C8B-B14F-4D97-AF65-F5344CB8AC3E}">
        <p14:creationId xmlns:p14="http://schemas.microsoft.com/office/powerpoint/2010/main" val="146686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415636" y="631766"/>
            <a:ext cx="7140864" cy="276283"/>
          </a:xfrm>
        </p:spPr>
        <p:txBody>
          <a:bodyPr/>
          <a:lstStyle/>
          <a:p>
            <a:pPr algn="l" eaLnBrk="1" hangingPunct="1"/>
            <a:r>
              <a:rPr lang="tr-TR" altLang="tr-TR" sz="2800" b="1" dirty="0" smtClean="0">
                <a:solidFill>
                  <a:srgbClr val="000099"/>
                </a:solidFill>
              </a:rPr>
              <a:t>Kurumsal Yapılanma: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0312"/>
            <a:ext cx="7847013" cy="52578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tr-TR" altLang="tr-TR" sz="1600" b="1" dirty="0" smtClean="0"/>
              <a:t>HARİTA-TAPU VE KADASTRO ARASINDAKİ İLİŞKİ; 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tr-TR" altLang="tr-TR" sz="1600" b="1" dirty="0" smtClean="0"/>
              <a:t>   MERKEZİ Mİ, MERKEZİ OLMAYAN BİR YAPI MI? </a:t>
            </a:r>
          </a:p>
          <a:p>
            <a:pPr eaLnBrk="1" hangingPunct="1">
              <a:lnSpc>
                <a:spcPct val="100000"/>
              </a:lnSpc>
            </a:pPr>
            <a:r>
              <a:rPr lang="tr-TR" altLang="tr-TR" sz="1600" b="1" dirty="0" smtClean="0"/>
              <a:t>ARAZİ KULLANIMI, DEĞERLEMESİ, MÜLKİYETİNE İLİŞKİN KAYITLARIN TUTULMASIYLA İLGİLİ FARKLI KURUMLAR ARASINDA BAĞLANTI; </a:t>
            </a:r>
          </a:p>
          <a:p>
            <a:pPr eaLnBrk="1" hangingPunct="1">
              <a:lnSpc>
                <a:spcPct val="100000"/>
              </a:lnSpc>
            </a:pPr>
            <a:r>
              <a:rPr lang="tr-TR" altLang="tr-TR" sz="1600" b="1" dirty="0" smtClean="0"/>
              <a:t>KADASTRO FAALİYETLERİNİN ÖZEL SEKTÖRE AÇILMASI, TİCARETİ;</a:t>
            </a:r>
          </a:p>
          <a:p>
            <a:pPr eaLnBrk="1" hangingPunct="1">
              <a:lnSpc>
                <a:spcPct val="100000"/>
              </a:lnSpc>
            </a:pPr>
            <a:r>
              <a:rPr lang="tr-TR" altLang="tr-TR" sz="1600" b="1" dirty="0" smtClean="0"/>
              <a:t>MESLEKİ ÖRGÜTLERİN ROLÜ, LİSANSLI ÖLÇME BÜROLARI;</a:t>
            </a:r>
          </a:p>
          <a:p>
            <a:pPr eaLnBrk="1" hangingPunct="1">
              <a:lnSpc>
                <a:spcPct val="100000"/>
              </a:lnSpc>
            </a:pPr>
            <a:r>
              <a:rPr lang="tr-TR" altLang="tr-TR" sz="1600" b="1" dirty="0" smtClean="0"/>
              <a:t>SORUMLULUKLARIN DÜZENLENMESİ, KALİTE GÜVENCESİ; </a:t>
            </a:r>
          </a:p>
          <a:p>
            <a:pPr eaLnBrk="1" hangingPunct="1">
              <a:lnSpc>
                <a:spcPct val="100000"/>
              </a:lnSpc>
            </a:pPr>
            <a:r>
              <a:rPr lang="tr-TR" altLang="tr-TR" sz="1600" b="1" dirty="0" smtClean="0"/>
              <a:t>KADASTRONUN YAPIMI VE YAŞATILMASI İÇİN KAYNAK YARATMA; </a:t>
            </a:r>
          </a:p>
          <a:p>
            <a:pPr eaLnBrk="1" hangingPunct="1">
              <a:lnSpc>
                <a:spcPct val="100000"/>
              </a:lnSpc>
            </a:pPr>
            <a:r>
              <a:rPr lang="tr-TR" altLang="tr-TR" sz="1600" b="1" dirty="0" smtClean="0"/>
              <a:t>EĞİTİM VE MESLEKİ GELİŞME; </a:t>
            </a:r>
          </a:p>
          <a:p>
            <a:pPr eaLnBrk="1" hangingPunct="1">
              <a:lnSpc>
                <a:spcPct val="100000"/>
              </a:lnSpc>
            </a:pPr>
            <a:r>
              <a:rPr lang="tr-TR" altLang="tr-TR" sz="1600" b="1" dirty="0" smtClean="0"/>
              <a:t>ARAŞTIRMA VE GELİŞTİRME</a:t>
            </a:r>
            <a:endParaRPr lang="en-US" altLang="tr-TR" sz="1600" b="1" dirty="0" smtClean="0"/>
          </a:p>
          <a:p>
            <a:pPr eaLnBrk="1" hangingPunct="1">
              <a:lnSpc>
                <a:spcPct val="100000"/>
              </a:lnSpc>
            </a:pPr>
            <a:endParaRPr lang="tr-TR" altLang="tr-TR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5278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336665" y="634541"/>
            <a:ext cx="6870700" cy="684213"/>
          </a:xfrm>
        </p:spPr>
        <p:txBody>
          <a:bodyPr/>
          <a:lstStyle/>
          <a:p>
            <a:pPr algn="l" eaLnBrk="1" hangingPunct="1"/>
            <a:r>
              <a:rPr lang="tr-TR" altLang="tr-TR" sz="2400" b="1" dirty="0" smtClean="0">
                <a:solidFill>
                  <a:srgbClr val="000099"/>
                </a:solidFill>
              </a:rPr>
              <a:t>Teknik Konular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696200" cy="4144962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tr-TR" altLang="tr-TR" sz="1800" b="1" dirty="0" smtClean="0"/>
              <a:t>BİLGİSAYARLAŞMA İLGİLİ KONULAR</a:t>
            </a:r>
          </a:p>
          <a:p>
            <a:pPr>
              <a:lnSpc>
                <a:spcPct val="100000"/>
              </a:lnSpc>
            </a:pPr>
            <a:r>
              <a:rPr lang="tr-TR" altLang="tr-TR" sz="1800" b="1" dirty="0" smtClean="0"/>
              <a:t> </a:t>
            </a:r>
            <a:r>
              <a:rPr lang="tr-TR" altLang="tr-TR" sz="1800" b="1" dirty="0" smtClean="0"/>
              <a:t>PİLOT PROJELERİN ROLÜ 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tr-TR" sz="1800" b="1" dirty="0" smtClean="0"/>
              <a:t>Mİ</a:t>
            </a:r>
            <a:r>
              <a:rPr lang="tr-TR" altLang="tr-TR" sz="1800" b="1" dirty="0" smtClean="0"/>
              <a:t>K</a:t>
            </a:r>
            <a:r>
              <a:rPr lang="en-US" altLang="tr-TR" sz="1800" b="1" dirty="0" smtClean="0"/>
              <a:t>RO-FİL</a:t>
            </a:r>
            <a:r>
              <a:rPr lang="tr-TR" altLang="tr-TR" sz="1800" b="1" dirty="0" smtClean="0"/>
              <a:t>İMLEME VE VİDEO GÖRÜNTÜLEME</a:t>
            </a:r>
          </a:p>
          <a:p>
            <a:pPr eaLnBrk="1" hangingPunct="1">
              <a:lnSpc>
                <a:spcPct val="100000"/>
              </a:lnSpc>
            </a:pPr>
            <a:r>
              <a:rPr lang="tr-TR" altLang="tr-TR" sz="1800" b="1" dirty="0" smtClean="0"/>
              <a:t>ARAZİ </a:t>
            </a:r>
            <a:r>
              <a:rPr lang="tr-TR" altLang="tr-TR" sz="1800" b="1" dirty="0" smtClean="0"/>
              <a:t>DEĞERİ VE TEKNOLOJİLER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tr-TR" altLang="tr-TR" sz="1800" b="1" dirty="0" smtClean="0"/>
              <a:t> </a:t>
            </a:r>
            <a:r>
              <a:rPr lang="tr-TR" altLang="tr-TR" sz="1800" b="1" dirty="0" smtClean="0"/>
              <a:t>COĞRAFİ </a:t>
            </a:r>
            <a:r>
              <a:rPr lang="tr-TR" altLang="tr-TR" sz="1800" b="1" dirty="0" smtClean="0"/>
              <a:t>VERİ ALTYAPISININ ROLÜ VE OLUŞTURULMASI </a:t>
            </a:r>
          </a:p>
          <a:p>
            <a:pPr eaLnBrk="1" hangingPunct="1">
              <a:lnSpc>
                <a:spcPct val="100000"/>
              </a:lnSpc>
            </a:pPr>
            <a:r>
              <a:rPr lang="tr-TR" altLang="tr-TR" sz="1800" b="1" dirty="0" smtClean="0"/>
              <a:t>KADASTRAL </a:t>
            </a:r>
            <a:r>
              <a:rPr lang="tr-TR" altLang="tr-TR" sz="1800" b="1" dirty="0" smtClean="0"/>
              <a:t>VE TOPOĞRAFİK VERİ SETLERİNİN ENTEGRASYONU </a:t>
            </a:r>
          </a:p>
          <a:p>
            <a:pPr eaLnBrk="1" hangingPunct="1">
              <a:lnSpc>
                <a:spcPct val="100000"/>
              </a:lnSpc>
            </a:pPr>
            <a:r>
              <a:rPr lang="tr-TR" altLang="tr-TR" sz="1800" b="1" dirty="0" smtClean="0"/>
              <a:t>GÜNCEL </a:t>
            </a:r>
            <a:r>
              <a:rPr lang="tr-TR" altLang="tr-TR" sz="1800" b="1" dirty="0" smtClean="0"/>
              <a:t>TUTMA TEKNOLOJİLERİ</a:t>
            </a:r>
            <a:r>
              <a:rPr lang="en-US" altLang="tr-TR" sz="1800" b="1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tr-TR" altLang="tr-TR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293516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534584" y="654195"/>
            <a:ext cx="6870700" cy="431800"/>
          </a:xfrm>
        </p:spPr>
        <p:txBody>
          <a:bodyPr/>
          <a:lstStyle/>
          <a:p>
            <a:pPr algn="l" eaLnBrk="1" hangingPunct="1"/>
            <a:r>
              <a:rPr lang="tr-TR" altLang="tr-TR" sz="2400" b="1" dirty="0" smtClean="0">
                <a:solidFill>
                  <a:srgbClr val="000099"/>
                </a:solidFill>
              </a:rPr>
              <a:t>Kurumlara Öneriler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696200" cy="4144962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tr-TR" sz="1800" b="1" dirty="0" smtClean="0"/>
              <a:t>1.	ARAZİ VE TAŞINMAZ MALIN ROLÜNÜN TANINMASI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tr-TR" sz="1800" b="1" dirty="0" smtClean="0"/>
              <a:t>2.	KADASTRO</a:t>
            </a:r>
            <a:r>
              <a:rPr lang="en-US" altLang="tr-TR" sz="1800" b="1" dirty="0" smtClean="0"/>
              <a:t> – </a:t>
            </a:r>
            <a:r>
              <a:rPr lang="tr-TR" altLang="tr-TR" sz="1800" b="1" dirty="0" smtClean="0"/>
              <a:t>ARAZİ PİYASASI İÇİN TEMEL ALTLIKTIR, 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tr-TR" sz="1800" b="1" dirty="0" smtClean="0"/>
              <a:t>3.	KADASTRA HARİTALARI İLE CVA/KVA ARASINDAKİ İLİŞKİ 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tr-TR" sz="1800" b="1" dirty="0" smtClean="0"/>
              <a:t>4.	KADASTRAL ÖLÇMELER/HARİTALAMA VE TAPU ARASINDAKİ İLİŞKİ 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tr-TR" sz="1800" b="1" dirty="0" smtClean="0"/>
              <a:t>5.	KAMU, ÖZEL VE AKADEMİK SEKTÖRÜN ROLLERİ 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tr-TR" altLang="tr-TR" sz="1800" b="1" dirty="0" smtClean="0"/>
              <a:t>6.	BM KURUMSAL GİRİŞİMLERİNE DESTEK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tr-TR" sz="1800" b="1" dirty="0" smtClean="0"/>
              <a:t>7.	</a:t>
            </a:r>
            <a:r>
              <a:rPr lang="tr-TR" altLang="tr-TR" sz="1800" b="1" dirty="0" smtClean="0"/>
              <a:t>STK GELİŞTİRİLMESİ</a:t>
            </a:r>
            <a:endParaRPr lang="tr-TR" alt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139858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5978525" y="1828800"/>
            <a:ext cx="2532063" cy="381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tr-TR" sz="1800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title"/>
          </p:nvPr>
        </p:nvSpPr>
        <p:spPr>
          <a:xfrm>
            <a:off x="273050" y="602673"/>
            <a:ext cx="6842125" cy="295275"/>
          </a:xfrm>
        </p:spPr>
        <p:txBody>
          <a:bodyPr lIns="90488" tIns="44450" rIns="90488" bIns="44450"/>
          <a:lstStyle/>
          <a:p>
            <a:pPr defTabSz="762000" eaLnBrk="1" hangingPunct="1">
              <a:defRPr/>
            </a:pPr>
            <a:r>
              <a:rPr lang="tr-TR" sz="24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Kadastro </a:t>
            </a:r>
            <a:r>
              <a:rPr lang="en-US" sz="24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2014</a:t>
            </a:r>
          </a:p>
        </p:txBody>
      </p:sp>
      <p:sp>
        <p:nvSpPr>
          <p:cNvPr id="3072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1188" y="2071688"/>
            <a:ext cx="5040312" cy="3013075"/>
          </a:xfrm>
          <a:noFill/>
        </p:spPr>
        <p:txBody>
          <a:bodyPr lIns="90488" tIns="44450" rIns="90488" bIns="44450"/>
          <a:lstStyle/>
          <a:p>
            <a:pPr defTabSz="762000" eaLnBrk="1" hangingPunct="1">
              <a:buFontTx/>
              <a:buNone/>
            </a:pPr>
            <a:r>
              <a:rPr lang="en-US" altLang="tr-TR" b="1" smtClean="0">
                <a:solidFill>
                  <a:srgbClr val="0000CC"/>
                </a:solidFill>
              </a:rPr>
              <a:t>FIG-</a:t>
            </a:r>
            <a:r>
              <a:rPr lang="tr-TR" altLang="tr-TR" b="1" smtClean="0">
                <a:solidFill>
                  <a:srgbClr val="0000CC"/>
                </a:solidFill>
              </a:rPr>
              <a:t>KOMİSYON </a:t>
            </a:r>
            <a:r>
              <a:rPr lang="en-US" altLang="tr-TR" b="1" smtClean="0">
                <a:solidFill>
                  <a:srgbClr val="0000CC"/>
                </a:solidFill>
              </a:rPr>
              <a:t>7</a:t>
            </a:r>
          </a:p>
          <a:p>
            <a:pPr defTabSz="762000" eaLnBrk="1" hangingPunct="1">
              <a:buFontTx/>
              <a:buNone/>
            </a:pPr>
            <a:r>
              <a:rPr lang="tr-TR" altLang="tr-TR" sz="2400" b="1" u="sng" smtClean="0">
                <a:solidFill>
                  <a:srgbClr val="0000CC"/>
                </a:solidFill>
              </a:rPr>
              <a:t>ÇALIŞMA GRUBU</a:t>
            </a:r>
            <a:r>
              <a:rPr lang="en-US" altLang="tr-TR" sz="2400" b="1" u="sng" smtClean="0">
                <a:solidFill>
                  <a:srgbClr val="0000CC"/>
                </a:solidFill>
              </a:rPr>
              <a:t> 1 (1994-98):</a:t>
            </a:r>
            <a:endParaRPr lang="tr-TR" altLang="tr-TR" sz="2400" b="1" u="sng" smtClean="0">
              <a:solidFill>
                <a:srgbClr val="0000CC"/>
              </a:solidFill>
            </a:endParaRPr>
          </a:p>
          <a:p>
            <a:pPr defTabSz="762000" eaLnBrk="1" hangingPunct="1">
              <a:buFontTx/>
              <a:buNone/>
            </a:pPr>
            <a:endParaRPr lang="tr-TR" altLang="tr-TR" sz="2400" b="1" u="sng" smtClean="0">
              <a:solidFill>
                <a:srgbClr val="0000CC"/>
              </a:solidFill>
            </a:endParaRPr>
          </a:p>
          <a:p>
            <a:pPr defTabSz="762000" eaLnBrk="1" hangingPunct="1">
              <a:buFontTx/>
              <a:buNone/>
            </a:pPr>
            <a:endParaRPr lang="en-US" altLang="tr-TR" sz="2400" b="1" u="sng" smtClean="0"/>
          </a:p>
          <a:p>
            <a:pPr defTabSz="762000" eaLnBrk="1" hangingPunct="1"/>
            <a:r>
              <a:rPr lang="tr-TR" altLang="tr-TR" sz="2000" b="1" smtClean="0"/>
              <a:t>EĞİLİMLERİ TANIMLAMA</a:t>
            </a:r>
            <a:endParaRPr lang="en-US" altLang="tr-TR" sz="2000" b="1" smtClean="0"/>
          </a:p>
          <a:p>
            <a:pPr defTabSz="762000" eaLnBrk="1" hangingPunct="1"/>
            <a:r>
              <a:rPr lang="tr-TR" altLang="tr-TR" sz="2000" b="1" smtClean="0"/>
              <a:t>VİZYON GELİŞTİRME</a:t>
            </a:r>
            <a:endParaRPr lang="en-US" altLang="tr-TR" sz="2000" b="1" smtClean="0"/>
          </a:p>
          <a:p>
            <a:pPr defTabSz="762000" eaLnBrk="1" hangingPunct="1">
              <a:buFontTx/>
              <a:buNone/>
            </a:pPr>
            <a:endParaRPr lang="en-US" altLang="tr-TR" sz="2000" b="1" smtClean="0"/>
          </a:p>
        </p:txBody>
      </p:sp>
      <p:pic>
        <p:nvPicPr>
          <p:cNvPr id="30727" name="Picture 5" descr="cad20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905000"/>
            <a:ext cx="1738313" cy="221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Rectangle 6"/>
          <p:cNvSpPr>
            <a:spLocks noChangeArrowheads="1"/>
          </p:cNvSpPr>
          <p:nvPr/>
        </p:nvSpPr>
        <p:spPr bwMode="auto">
          <a:xfrm>
            <a:off x="5978525" y="4267200"/>
            <a:ext cx="25320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tr-TR" sz="1000" b="1">
                <a:latin typeface="Arial" pitchFamily="34" charset="0"/>
                <a:cs typeface="Arial" pitchFamily="34" charset="0"/>
              </a:rPr>
              <a:t>A VISION FOR A FUTURE CADASTRAL SYSTEM</a:t>
            </a:r>
            <a:r>
              <a:rPr lang="en-US" altLang="tr-TR" sz="1000">
                <a:latin typeface="Times New Roman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tr-TR" sz="900" b="1">
                <a:latin typeface="Arial" pitchFamily="34" charset="0"/>
                <a:cs typeface="Arial" pitchFamily="34" charset="0"/>
              </a:rPr>
              <a:t>Jürg Kaufmann - Daniel Steudler</a:t>
            </a:r>
            <a:r>
              <a:rPr lang="en-US" altLang="tr-TR" sz="900">
                <a:latin typeface="Times New Roman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tr-TR" sz="900">
                <a:latin typeface="Arial" pitchFamily="34" charset="0"/>
                <a:cs typeface="Arial" pitchFamily="34" charset="0"/>
              </a:rPr>
              <a:t>with the Working Group 1 of FIG Commission </a:t>
            </a:r>
            <a:r>
              <a:rPr lang="de-CH" altLang="tr-TR" sz="900">
                <a:latin typeface="Arial" pitchFamily="34" charset="0"/>
                <a:cs typeface="Arial" pitchFamily="34" charset="0"/>
              </a:rPr>
              <a:t>7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de-CH" altLang="tr-TR" sz="90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de-CH" altLang="tr-TR" sz="90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tr-TR" sz="90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tr-TR" sz="900">
                <a:latin typeface="Arial" pitchFamily="34" charset="0"/>
                <a:cs typeface="Arial" pitchFamily="34" charset="0"/>
              </a:rPr>
              <a:t>July 1998</a:t>
            </a:r>
          </a:p>
        </p:txBody>
      </p:sp>
      <p:pic>
        <p:nvPicPr>
          <p:cNvPr id="30729" name="Picture 7" descr="figmin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5175" y="5029200"/>
            <a:ext cx="263525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5627688" y="5791200"/>
            <a:ext cx="3235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de-CH" altLang="tr-TR" sz="1600" u="sng">
                <a:solidFill>
                  <a:srgbClr val="333399"/>
                </a:solidFill>
                <a:latin typeface="Arial" pitchFamily="34" charset="0"/>
              </a:rPr>
              <a:t>http://www.swisstopo.ch/fig-wg71/</a:t>
            </a:r>
            <a:endParaRPr lang="en-US" altLang="tr-TR" sz="1600" u="sng">
              <a:solidFill>
                <a:srgbClr val="333399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7386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382385" y="349135"/>
            <a:ext cx="7321926" cy="1182399"/>
          </a:xfrm>
        </p:spPr>
        <p:txBody>
          <a:bodyPr/>
          <a:lstStyle/>
          <a:p>
            <a:pPr eaLnBrk="1" hangingPunct="1"/>
            <a:r>
              <a:rPr lang="tr-TR" altLang="tr-TR" sz="2400" b="1" dirty="0" smtClean="0">
                <a:solidFill>
                  <a:srgbClr val="000099"/>
                </a:solidFill>
                <a:latin typeface="Verdana" pitchFamily="34" charset="0"/>
              </a:rPr>
              <a:t>Kadastro 2014 Aşağıdaki Trendleri Ortaya Çıkarmıştır</a:t>
            </a:r>
            <a:r>
              <a:rPr lang="tr-TR" altLang="tr-TR" sz="2400" dirty="0" smtClean="0">
                <a:solidFill>
                  <a:srgbClr val="000099"/>
                </a:solidFill>
              </a:rPr>
              <a:t>.</a:t>
            </a:r>
            <a:endParaRPr lang="en-AU" altLang="tr-TR" sz="2400" dirty="0" smtClean="0">
              <a:solidFill>
                <a:srgbClr val="000099"/>
              </a:solidFill>
            </a:endParaRP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349500"/>
            <a:ext cx="7696200" cy="29670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1800" b="1" smtClean="0"/>
              <a:t>FARKLI ARAZİ YÖNETİM SİSTEMLERİNİN OTOMASYONU VE BİRBİRİNE BAĞLANTISI </a:t>
            </a:r>
            <a:r>
              <a:rPr lang="en-AU" altLang="tr-TR" sz="1800" b="1" smtClean="0"/>
              <a:t>(LIS)</a:t>
            </a:r>
            <a:endParaRPr lang="tr-TR" altLang="tr-TR" sz="1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altLang="tr-TR" sz="1800" b="1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1800" b="1" smtClean="0"/>
              <a:t>YENİ ARAZİ YÖNETİMİ YASASI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800" b="1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1800" b="1" smtClean="0"/>
              <a:t>FARKLI ARAZİ YÖNETİMİ KURUMLARININ ENTEGRASYONU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800" b="1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1800" b="1" smtClean="0"/>
              <a:t>ÖZEL SEKTÖRÜN DAHA ÇOK YER ALDIĞI BİR MODEL </a:t>
            </a:r>
            <a:endParaRPr lang="en-AU" altLang="tr-TR" sz="1800" b="1" smtClean="0"/>
          </a:p>
        </p:txBody>
      </p:sp>
    </p:spTree>
    <p:extLst>
      <p:ext uri="{BB962C8B-B14F-4D97-AF65-F5344CB8AC3E}">
        <p14:creationId xmlns:p14="http://schemas.microsoft.com/office/powerpoint/2010/main" val="322284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>
          <a:xfrm>
            <a:off x="270163" y="432270"/>
            <a:ext cx="7772400" cy="908050"/>
          </a:xfrm>
        </p:spPr>
        <p:txBody>
          <a:bodyPr/>
          <a:lstStyle/>
          <a:p>
            <a:pPr eaLnBrk="1" hangingPunct="1"/>
            <a:r>
              <a:rPr lang="tr-TR" altLang="tr-TR" sz="2400" b="1" dirty="0" smtClean="0">
                <a:solidFill>
                  <a:srgbClr val="000099"/>
                </a:solidFill>
                <a:cs typeface="Times New Roman" pitchFamily="18" charset="0"/>
              </a:rPr>
              <a:t>Kadastro 2014</a:t>
            </a:r>
            <a:r>
              <a:rPr lang="tr-TR" altLang="tr-TR" sz="3200" b="1" dirty="0" smtClean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AU" altLang="tr-TR" sz="4800" b="1" dirty="0" smtClean="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tr-TR" altLang="tr-TR" sz="1800" b="1" smtClean="0"/>
              <a:t>KAMUSAL HAKLAR VE KISITLAMALAR DAHİL OLMAK ÜZERE, ARAZİNİN BÜTÜN YASAL DURUMUNU GÖSTERECEKTİR 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tr-TR" altLang="tr-TR" sz="1800" b="1" smtClean="0"/>
              <a:t>HARİTALAR VE KAYITLAR ARASINDAKİ AYRILIK ORTADAN KALKACAKTIR.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tr-TR" altLang="tr-TR" sz="1800" b="1" smtClean="0"/>
              <a:t>KADASTRAL HARİTALAMA ÖLMÜŞ OLACAK. UZUN YAŞAM MODELLEMESİ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tr-TR" altLang="tr-TR" sz="1800" b="1" smtClean="0"/>
              <a:t>KAĞIT KALEM KADASTRO GİTMİŞ OLACAK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tr-TR" altLang="tr-TR" sz="1800" b="1" smtClean="0"/>
              <a:t>KADASTRO 2014 BÜYÜK ÖLÇÜDE ÖZELLEŞMİŞ OLACAK. KAMU VE ÖZEL SEKTÖR BİRLİKTE ÇALIŞACAK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tr-TR" altLang="tr-TR" sz="1800" b="1" smtClean="0"/>
              <a:t>MALİYET GERİ KAZANIMLI OLACAKTIR.</a:t>
            </a:r>
            <a:endParaRPr lang="en-AU" altLang="tr-TR" sz="1800" smtClean="0"/>
          </a:p>
        </p:txBody>
      </p:sp>
    </p:spTree>
    <p:extLst>
      <p:ext uri="{BB962C8B-B14F-4D97-AF65-F5344CB8AC3E}">
        <p14:creationId xmlns:p14="http://schemas.microsoft.com/office/powerpoint/2010/main" val="342105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Text Box 2"/>
          <p:cNvSpPr txBox="1">
            <a:spLocks noChangeArrowheads="1"/>
          </p:cNvSpPr>
          <p:nvPr/>
        </p:nvSpPr>
        <p:spPr bwMode="auto">
          <a:xfrm>
            <a:off x="412750" y="640714"/>
            <a:ext cx="59118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tr-TR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Çok Amaçlı Kadastro Bileşenleri</a:t>
            </a:r>
            <a:endParaRPr lang="en-AU" sz="24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34821" name="Text Box 3"/>
          <p:cNvSpPr txBox="1">
            <a:spLocks noChangeArrowheads="1"/>
          </p:cNvSpPr>
          <p:nvPr/>
        </p:nvSpPr>
        <p:spPr bwMode="auto">
          <a:xfrm>
            <a:off x="4572000" y="5445125"/>
            <a:ext cx="3505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tr-TR" sz="1200" b="1">
                <a:latin typeface="Times New Roman" pitchFamily="18" charset="0"/>
              </a:rPr>
              <a:t>Source</a:t>
            </a:r>
            <a:r>
              <a:rPr lang="en-US" altLang="tr-TR" sz="1200">
                <a:latin typeface="Times New Roman" pitchFamily="18" charset="0"/>
              </a:rPr>
              <a:t>: National Research Council 1980</a:t>
            </a:r>
            <a:endParaRPr lang="es-ES" altLang="tr-TR" sz="1200">
              <a:latin typeface="Times New Roman" pitchFamily="18" charset="0"/>
            </a:endParaRPr>
          </a:p>
        </p:txBody>
      </p:sp>
      <p:sp>
        <p:nvSpPr>
          <p:cNvPr id="34822" name="Text Box 4"/>
          <p:cNvSpPr txBox="1">
            <a:spLocks noChangeArrowheads="1"/>
          </p:cNvSpPr>
          <p:nvPr/>
        </p:nvSpPr>
        <p:spPr bwMode="auto">
          <a:xfrm>
            <a:off x="6096000" y="1597025"/>
            <a:ext cx="1295400" cy="733425"/>
          </a:xfrm>
          <a:prstGeom prst="rect">
            <a:avLst/>
          </a:prstGeom>
          <a:solidFill>
            <a:srgbClr val="CCFF99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>
                <a:latin typeface="Verdana" pitchFamily="34" charset="0"/>
              </a:rPr>
              <a:t>Mülkiyet ve değer kayıtları</a:t>
            </a:r>
            <a:endParaRPr lang="es-ES" altLang="tr-TR" sz="1400" b="1">
              <a:latin typeface="Verdana" pitchFamily="34" charset="0"/>
            </a:endParaRPr>
          </a:p>
        </p:txBody>
      </p:sp>
      <p:sp>
        <p:nvSpPr>
          <p:cNvPr id="34823" name="Text Box 5"/>
          <p:cNvSpPr txBox="1">
            <a:spLocks noChangeArrowheads="1"/>
          </p:cNvSpPr>
          <p:nvPr/>
        </p:nvSpPr>
        <p:spPr bwMode="auto">
          <a:xfrm>
            <a:off x="4953000" y="2663825"/>
            <a:ext cx="1524000" cy="307975"/>
          </a:xfrm>
          <a:prstGeom prst="rect">
            <a:avLst/>
          </a:prstGeom>
          <a:solidFill>
            <a:srgbClr val="CCFF99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>
                <a:latin typeface="Verdana" pitchFamily="34" charset="0"/>
              </a:rPr>
              <a:t>İdari Kayıtlar</a:t>
            </a:r>
            <a:endParaRPr lang="es-ES" altLang="tr-TR" sz="1400" b="1">
              <a:latin typeface="Verdana" pitchFamily="34" charset="0"/>
            </a:endParaRPr>
          </a:p>
        </p:txBody>
      </p:sp>
      <p:sp>
        <p:nvSpPr>
          <p:cNvPr id="34824" name="Text Box 6"/>
          <p:cNvSpPr txBox="1">
            <a:spLocks noChangeArrowheads="1"/>
          </p:cNvSpPr>
          <p:nvPr/>
        </p:nvSpPr>
        <p:spPr bwMode="auto">
          <a:xfrm>
            <a:off x="7010400" y="2663825"/>
            <a:ext cx="1600200" cy="733425"/>
          </a:xfrm>
          <a:prstGeom prst="rect">
            <a:avLst/>
          </a:prstGeom>
          <a:solidFill>
            <a:srgbClr val="CCFF99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>
                <a:latin typeface="Verdana" pitchFamily="34" charset="0"/>
              </a:rPr>
              <a:t>Parsel yönelimli diğer kayıtlar</a:t>
            </a:r>
            <a:endParaRPr lang="es-ES" altLang="tr-TR" sz="1400" b="1">
              <a:latin typeface="Verdana" pitchFamily="34" charset="0"/>
            </a:endParaRPr>
          </a:p>
        </p:txBody>
      </p:sp>
      <p:sp>
        <p:nvSpPr>
          <p:cNvPr id="34825" name="Rectangle 7"/>
          <p:cNvSpPr>
            <a:spLocks noChangeArrowheads="1"/>
          </p:cNvSpPr>
          <p:nvPr/>
        </p:nvSpPr>
        <p:spPr bwMode="auto">
          <a:xfrm>
            <a:off x="5486400" y="319722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tr-TR" sz="1400" b="1">
                <a:latin typeface="Verdana" pitchFamily="34" charset="0"/>
              </a:rPr>
              <a:t>Par</a:t>
            </a:r>
            <a:r>
              <a:rPr lang="tr-TR" altLang="tr-TR" sz="1400" b="1">
                <a:latin typeface="Verdana" pitchFamily="34" charset="0"/>
              </a:rPr>
              <a:t>s</a:t>
            </a:r>
            <a:r>
              <a:rPr lang="en-AU" altLang="tr-TR" sz="1400" b="1">
                <a:latin typeface="Verdana" pitchFamily="34" charset="0"/>
              </a:rPr>
              <a:t>el id</a:t>
            </a:r>
          </a:p>
        </p:txBody>
      </p:sp>
      <p:sp>
        <p:nvSpPr>
          <p:cNvPr id="34826" name="Text Box 8"/>
          <p:cNvSpPr txBox="1">
            <a:spLocks noChangeArrowheads="1"/>
          </p:cNvSpPr>
          <p:nvPr/>
        </p:nvSpPr>
        <p:spPr bwMode="auto">
          <a:xfrm>
            <a:off x="5943600" y="4035425"/>
            <a:ext cx="1524000" cy="520700"/>
          </a:xfrm>
          <a:prstGeom prst="rect">
            <a:avLst/>
          </a:prstGeom>
          <a:solidFill>
            <a:srgbClr val="CCFF99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>
                <a:latin typeface="Verdana" pitchFamily="34" charset="0"/>
              </a:rPr>
              <a:t>Kadastro sınır katmanı</a:t>
            </a:r>
            <a:endParaRPr lang="es-ES" altLang="tr-TR" sz="1400" b="1">
              <a:latin typeface="Verdana" pitchFamily="34" charset="0"/>
            </a:endParaRPr>
          </a:p>
        </p:txBody>
      </p:sp>
      <p:cxnSp>
        <p:nvCxnSpPr>
          <p:cNvPr id="34827" name="AutoShape 9"/>
          <p:cNvCxnSpPr>
            <a:cxnSpLocks noChangeShapeType="1"/>
          </p:cNvCxnSpPr>
          <p:nvPr/>
        </p:nvCxnSpPr>
        <p:spPr bwMode="auto">
          <a:xfrm rot="5400000">
            <a:off x="7105650" y="3330575"/>
            <a:ext cx="838200" cy="5715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8" name="AutoShape 10"/>
          <p:cNvCxnSpPr>
            <a:cxnSpLocks noChangeShapeType="1"/>
            <a:stCxn id="34823" idx="2"/>
          </p:cNvCxnSpPr>
          <p:nvPr/>
        </p:nvCxnSpPr>
        <p:spPr bwMode="auto">
          <a:xfrm rot="16200000" flipH="1">
            <a:off x="5518150" y="3168650"/>
            <a:ext cx="850900" cy="4572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9" name="AutoShape 11"/>
          <p:cNvCxnSpPr>
            <a:cxnSpLocks noChangeShapeType="1"/>
            <a:stCxn id="34822" idx="2"/>
            <a:endCxn id="34825" idx="0"/>
          </p:cNvCxnSpPr>
          <p:nvPr/>
        </p:nvCxnSpPr>
        <p:spPr bwMode="auto">
          <a:xfrm>
            <a:off x="6743700" y="2330450"/>
            <a:ext cx="0" cy="866775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0" name="AutoShape 12"/>
          <p:cNvCxnSpPr>
            <a:cxnSpLocks noChangeShapeType="1"/>
            <a:endCxn id="34826" idx="0"/>
          </p:cNvCxnSpPr>
          <p:nvPr/>
        </p:nvCxnSpPr>
        <p:spPr bwMode="auto">
          <a:xfrm>
            <a:off x="6705600" y="3730625"/>
            <a:ext cx="0" cy="30480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31" name="Text Box 13"/>
          <p:cNvSpPr txBox="1">
            <a:spLocks noChangeArrowheads="1"/>
          </p:cNvSpPr>
          <p:nvPr/>
        </p:nvSpPr>
        <p:spPr bwMode="auto">
          <a:xfrm>
            <a:off x="609600" y="2663825"/>
            <a:ext cx="1524000" cy="3079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>
                <a:latin typeface="Verdana" pitchFamily="34" charset="0"/>
              </a:rPr>
              <a:t>Ana Kayıtlar</a:t>
            </a:r>
            <a:endParaRPr lang="es-ES" altLang="tr-TR" sz="1400" b="1">
              <a:latin typeface="Verdana" pitchFamily="34" charset="0"/>
            </a:endParaRPr>
          </a:p>
        </p:txBody>
      </p:sp>
      <p:sp>
        <p:nvSpPr>
          <p:cNvPr id="34832" name="Text Box 14"/>
          <p:cNvSpPr txBox="1">
            <a:spLocks noChangeArrowheads="1"/>
          </p:cNvSpPr>
          <p:nvPr/>
        </p:nvSpPr>
        <p:spPr bwMode="auto">
          <a:xfrm>
            <a:off x="2667000" y="2663825"/>
            <a:ext cx="1600200" cy="3079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1400" b="1">
                <a:latin typeface="Verdana" pitchFamily="34" charset="0"/>
              </a:rPr>
              <a:t>Diğer Kayıtlar</a:t>
            </a:r>
            <a:endParaRPr lang="en-US" altLang="tr-TR" sz="1400" b="1">
              <a:latin typeface="Verdana" pitchFamily="34" charset="0"/>
            </a:endParaRPr>
          </a:p>
        </p:txBody>
      </p:sp>
      <p:sp>
        <p:nvSpPr>
          <p:cNvPr id="34833" name="Rectangle 15"/>
          <p:cNvSpPr>
            <a:spLocks noChangeArrowheads="1"/>
          </p:cNvSpPr>
          <p:nvPr/>
        </p:nvSpPr>
        <p:spPr bwMode="auto">
          <a:xfrm>
            <a:off x="1143000" y="319722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400" b="1">
                <a:latin typeface="Verdana" pitchFamily="34" charset="0"/>
              </a:rPr>
              <a:t>Diğer Tanımlayıcılar</a:t>
            </a:r>
            <a:endParaRPr lang="en-AU" altLang="tr-TR" sz="1400" b="1">
              <a:latin typeface="Verdana" pitchFamily="34" charset="0"/>
            </a:endParaRPr>
          </a:p>
        </p:txBody>
      </p:sp>
      <p:sp>
        <p:nvSpPr>
          <p:cNvPr id="34834" name="Text Box 16"/>
          <p:cNvSpPr txBox="1">
            <a:spLocks noChangeArrowheads="1"/>
          </p:cNvSpPr>
          <p:nvPr/>
        </p:nvSpPr>
        <p:spPr bwMode="auto">
          <a:xfrm>
            <a:off x="1676400" y="4035425"/>
            <a:ext cx="1524000" cy="5207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>
                <a:latin typeface="Verdana" pitchFamily="34" charset="0"/>
              </a:rPr>
              <a:t>Diğer Katmanlar</a:t>
            </a:r>
            <a:endParaRPr lang="es-ES" altLang="tr-TR" sz="1400" b="1">
              <a:solidFill>
                <a:schemeClr val="bg1"/>
              </a:solidFill>
              <a:latin typeface="Verdana" pitchFamily="34" charset="0"/>
            </a:endParaRPr>
          </a:p>
        </p:txBody>
      </p:sp>
      <p:cxnSp>
        <p:nvCxnSpPr>
          <p:cNvPr id="34835" name="AutoShape 17"/>
          <p:cNvCxnSpPr>
            <a:cxnSpLocks noChangeShapeType="1"/>
            <a:stCxn id="34832" idx="2"/>
          </p:cNvCxnSpPr>
          <p:nvPr/>
        </p:nvCxnSpPr>
        <p:spPr bwMode="auto">
          <a:xfrm rot="5400000">
            <a:off x="2755900" y="3111500"/>
            <a:ext cx="850900" cy="5715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6" name="AutoShape 18"/>
          <p:cNvCxnSpPr>
            <a:cxnSpLocks noChangeShapeType="1"/>
          </p:cNvCxnSpPr>
          <p:nvPr/>
        </p:nvCxnSpPr>
        <p:spPr bwMode="auto">
          <a:xfrm rot="16200000" flipH="1">
            <a:off x="1181100" y="3387725"/>
            <a:ext cx="838200" cy="4572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7" name="AutoShape 19"/>
          <p:cNvCxnSpPr>
            <a:cxnSpLocks noChangeShapeType="1"/>
            <a:endCxn id="34834" idx="0"/>
          </p:cNvCxnSpPr>
          <p:nvPr/>
        </p:nvCxnSpPr>
        <p:spPr bwMode="auto">
          <a:xfrm>
            <a:off x="2438400" y="3730625"/>
            <a:ext cx="0" cy="30480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38" name="Text Box 20"/>
          <p:cNvSpPr txBox="1">
            <a:spLocks noChangeArrowheads="1"/>
          </p:cNvSpPr>
          <p:nvPr/>
        </p:nvSpPr>
        <p:spPr bwMode="auto">
          <a:xfrm>
            <a:off x="1600200" y="4724400"/>
            <a:ext cx="5867400" cy="307975"/>
          </a:xfrm>
          <a:prstGeom prst="rect">
            <a:avLst/>
          </a:prstGeom>
          <a:solidFill>
            <a:srgbClr val="CCFF99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>
                <a:latin typeface="Verdana" pitchFamily="34" charset="0"/>
              </a:rPr>
              <a:t>Temel Haritalar</a:t>
            </a:r>
            <a:endParaRPr lang="es-ES" altLang="tr-TR" sz="1400" b="1">
              <a:latin typeface="Verdana" pitchFamily="34" charset="0"/>
            </a:endParaRPr>
          </a:p>
        </p:txBody>
      </p:sp>
      <p:sp>
        <p:nvSpPr>
          <p:cNvPr id="34839" name="Text Box 21"/>
          <p:cNvSpPr txBox="1">
            <a:spLocks noChangeArrowheads="1"/>
          </p:cNvSpPr>
          <p:nvPr/>
        </p:nvSpPr>
        <p:spPr bwMode="auto">
          <a:xfrm>
            <a:off x="1600200" y="5029200"/>
            <a:ext cx="5867400" cy="307975"/>
          </a:xfrm>
          <a:prstGeom prst="rect">
            <a:avLst/>
          </a:prstGeom>
          <a:solidFill>
            <a:srgbClr val="CCFF99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>
                <a:latin typeface="Verdana" pitchFamily="34" charset="0"/>
              </a:rPr>
              <a:t>Jeodezik Referans Sistemi</a:t>
            </a:r>
            <a:endParaRPr lang="es-ES" altLang="tr-TR" sz="1400" b="1">
              <a:latin typeface="Verdana" pitchFamily="34" charset="0"/>
            </a:endParaRPr>
          </a:p>
        </p:txBody>
      </p:sp>
      <p:sp>
        <p:nvSpPr>
          <p:cNvPr id="34840" name="Line 22"/>
          <p:cNvSpPr>
            <a:spLocks noChangeShapeType="1"/>
          </p:cNvSpPr>
          <p:nvPr/>
        </p:nvSpPr>
        <p:spPr bwMode="auto">
          <a:xfrm>
            <a:off x="3200400" y="4419600"/>
            <a:ext cx="27432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34841" name="Text Box 23"/>
          <p:cNvSpPr txBox="1">
            <a:spLocks noChangeArrowheads="1"/>
          </p:cNvSpPr>
          <p:nvPr/>
        </p:nvSpPr>
        <p:spPr bwMode="auto">
          <a:xfrm>
            <a:off x="3429000" y="41148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1400" b="1">
                <a:latin typeface="Verdana" pitchFamily="34" charset="0"/>
              </a:rPr>
              <a:t>Veri Değişimi</a:t>
            </a:r>
            <a:endParaRPr lang="es-ES" altLang="tr-TR" sz="1400" b="1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72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361806" y="637800"/>
            <a:ext cx="6945312" cy="1584325"/>
          </a:xfrm>
          <a:solidFill>
            <a:srgbClr val="CCFFFF"/>
          </a:solidFill>
        </p:spPr>
        <p:txBody>
          <a:bodyPr/>
          <a:lstStyle/>
          <a:p>
            <a:pPr algn="l" eaLnBrk="1" hangingPunct="1"/>
            <a:r>
              <a:rPr lang="en-US" altLang="tr-TR" sz="2800" b="1" dirty="0" smtClean="0">
                <a:solidFill>
                  <a:srgbClr val="000099"/>
                </a:solidFill>
              </a:rPr>
              <a:t>Bathurst</a:t>
            </a:r>
            <a:r>
              <a:rPr lang="tr-TR" altLang="tr-TR" sz="2800" b="1" dirty="0" smtClean="0">
                <a:solidFill>
                  <a:srgbClr val="000099"/>
                </a:solidFill>
              </a:rPr>
              <a:t> Deklerasyonu</a:t>
            </a:r>
            <a:r>
              <a:rPr lang="tr-TR" altLang="tr-TR" sz="2800" b="1" dirty="0" smtClean="0">
                <a:solidFill>
                  <a:schemeClr val="tx2"/>
                </a:solidFill>
              </a:rPr>
              <a:t/>
            </a:r>
            <a:br>
              <a:rPr lang="tr-TR" altLang="tr-TR" sz="2800" b="1" dirty="0" smtClean="0">
                <a:solidFill>
                  <a:schemeClr val="tx2"/>
                </a:solidFill>
              </a:rPr>
            </a:br>
            <a:r>
              <a:rPr lang="tr-TR" altLang="tr-TR" sz="2800" b="1" dirty="0" smtClean="0">
                <a:solidFill>
                  <a:schemeClr val="tx2"/>
                </a:solidFill>
              </a:rPr>
              <a:t/>
            </a:r>
            <a:br>
              <a:rPr lang="tr-TR" altLang="tr-TR" sz="2800" b="1" dirty="0" smtClean="0">
                <a:solidFill>
                  <a:schemeClr val="tx2"/>
                </a:solidFill>
              </a:rPr>
            </a:br>
            <a:r>
              <a:rPr lang="tr-TR" altLang="tr-TR" sz="2400" b="1" dirty="0" smtClean="0">
                <a:solidFill>
                  <a:schemeClr val="tx2"/>
                </a:solidFill>
              </a:rPr>
              <a:t>Değişimin küresel oyuncuları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tr-TR" altLang="tr-TR" sz="2400" b="1" smtClean="0">
                <a:latin typeface="Arial" pitchFamily="34" charset="0"/>
              </a:rPr>
              <a:t>Sürdürülebilir kalkınma</a:t>
            </a:r>
            <a:endParaRPr lang="en-US" altLang="tr-TR" sz="2400" b="1" smtClean="0">
              <a:latin typeface="Arial" pitchFamily="34" charset="0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altLang="tr-TR" sz="2400" b="1" smtClean="0">
                <a:latin typeface="Arial" pitchFamily="34" charset="0"/>
              </a:rPr>
              <a:t>E</a:t>
            </a:r>
            <a:r>
              <a:rPr lang="tr-TR" altLang="tr-TR" sz="2400" b="1" smtClean="0">
                <a:latin typeface="Arial" pitchFamily="34" charset="0"/>
              </a:rPr>
              <a:t>k</a:t>
            </a:r>
            <a:r>
              <a:rPr lang="en-US" altLang="tr-TR" sz="2400" b="1" smtClean="0">
                <a:latin typeface="Arial" pitchFamily="34" charset="0"/>
              </a:rPr>
              <a:t>onomi</a:t>
            </a:r>
            <a:r>
              <a:rPr lang="tr-TR" altLang="tr-TR" sz="2400" b="1" smtClean="0">
                <a:latin typeface="Arial" pitchFamily="34" charset="0"/>
              </a:rPr>
              <a:t>k</a:t>
            </a:r>
            <a:r>
              <a:rPr lang="en-US" altLang="tr-TR" sz="2400" b="1" smtClean="0">
                <a:latin typeface="Arial" pitchFamily="34" charset="0"/>
              </a:rPr>
              <a:t> reform</a:t>
            </a:r>
          </a:p>
          <a:p>
            <a:pPr algn="ctr" eaLnBrk="1" hangingPunct="1">
              <a:lnSpc>
                <a:spcPct val="80000"/>
              </a:lnSpc>
            </a:pPr>
            <a:r>
              <a:rPr lang="tr-TR" altLang="tr-TR" sz="2400" b="1" smtClean="0">
                <a:latin typeface="Arial" pitchFamily="34" charset="0"/>
              </a:rPr>
              <a:t>Küreselleşme </a:t>
            </a:r>
            <a:endParaRPr lang="en-US" altLang="tr-TR" sz="2400" b="1" smtClean="0">
              <a:latin typeface="Arial" pitchFamily="34" charset="0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tr-TR" altLang="tr-TR" sz="2400" b="1" smtClean="0">
                <a:latin typeface="Arial" pitchFamily="34" charset="0"/>
              </a:rPr>
              <a:t>Kentleşme </a:t>
            </a:r>
            <a:endParaRPr lang="en-US" altLang="tr-TR" sz="2400" b="1" smtClean="0">
              <a:latin typeface="Arial" pitchFamily="34" charset="0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altLang="tr-TR" sz="2400" b="1" smtClean="0">
                <a:latin typeface="Arial" pitchFamily="34" charset="0"/>
              </a:rPr>
              <a:t>Te</a:t>
            </a:r>
            <a:r>
              <a:rPr lang="tr-TR" altLang="tr-TR" sz="2400" b="1" smtClean="0">
                <a:latin typeface="Arial" pitchFamily="34" charset="0"/>
              </a:rPr>
              <a:t>knoloji</a:t>
            </a:r>
            <a:r>
              <a:rPr lang="en-US" altLang="tr-TR" sz="2400" b="1" smtClean="0">
                <a:latin typeface="Arial" pitchFamily="34" charset="0"/>
              </a:rPr>
              <a:t/>
            </a:r>
            <a:br>
              <a:rPr lang="en-US" altLang="tr-TR" sz="2400" b="1" smtClean="0">
                <a:latin typeface="Arial" pitchFamily="34" charset="0"/>
              </a:rPr>
            </a:br>
            <a:r>
              <a:rPr lang="en-US" altLang="tr-TR" sz="3600" smtClean="0">
                <a:latin typeface="Arial" pitchFamily="34" charset="0"/>
              </a:rPr>
              <a:t/>
            </a:r>
            <a:br>
              <a:rPr lang="en-US" altLang="tr-TR" sz="3600" smtClean="0">
                <a:latin typeface="Arial" pitchFamily="34" charset="0"/>
              </a:rPr>
            </a:br>
            <a:r>
              <a:rPr lang="tr-TR" altLang="tr-TR" sz="3600" b="1" smtClean="0">
                <a:solidFill>
                  <a:schemeClr val="tx2"/>
                </a:solidFill>
                <a:latin typeface="Arial" pitchFamily="34" charset="0"/>
              </a:rPr>
              <a:t>Arazi Yönetimleri toplumun değişmesine cevap vermek zorundadır.</a:t>
            </a:r>
            <a:r>
              <a:rPr lang="tr-TR" altLang="tr-TR" sz="3600" b="1" smtClean="0">
                <a:latin typeface="Arial" pitchFamily="34" charset="0"/>
              </a:rPr>
              <a:t> </a:t>
            </a:r>
            <a:endParaRPr lang="tr-TR" altLang="tr-TR" sz="2000" b="1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41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12515</TotalTime>
  <Words>414</Words>
  <Application>Microsoft Office PowerPoint</Application>
  <PresentationFormat>On-screen Show (4:3)</PresentationFormat>
  <Paragraphs>141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ekonomi</vt:lpstr>
      <vt:lpstr>1_Rics</vt:lpstr>
      <vt:lpstr>h.t.</vt:lpstr>
      <vt:lpstr>PowerPoint Presentation</vt:lpstr>
      <vt:lpstr>Kurumsal Yapılanma:</vt:lpstr>
      <vt:lpstr>Teknik Konular</vt:lpstr>
      <vt:lpstr>Kurumlara Öneriler</vt:lpstr>
      <vt:lpstr>Kadastro 2014</vt:lpstr>
      <vt:lpstr>Kadastro 2014 Aşağıdaki Trendleri Ortaya Çıkarmıştır.</vt:lpstr>
      <vt:lpstr>Kadastro 2014  </vt:lpstr>
      <vt:lpstr>PowerPoint Presentation</vt:lpstr>
      <vt:lpstr>Bathurst Deklerasyonu  Değişimin küresel oyuncuları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sibel</cp:lastModifiedBy>
  <cp:revision>819</cp:revision>
  <cp:lastPrinted>2016-10-24T07:53:35Z</cp:lastPrinted>
  <dcterms:created xsi:type="dcterms:W3CDTF">2016-09-18T09:35:24Z</dcterms:created>
  <dcterms:modified xsi:type="dcterms:W3CDTF">2020-02-28T11:30:40Z</dcterms:modified>
</cp:coreProperties>
</file>