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9" r:id="rId3"/>
    <p:sldId id="376" r:id="rId4"/>
    <p:sldId id="377" r:id="rId5"/>
    <p:sldId id="378" r:id="rId6"/>
    <p:sldId id="379" r:id="rId7"/>
    <p:sldId id="380" r:id="rId8"/>
    <p:sldId id="381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86785" autoAdjust="0"/>
  </p:normalViewPr>
  <p:slideViewPr>
    <p:cSldViewPr>
      <p:cViewPr varScale="1">
        <p:scale>
          <a:sx n="77" d="100"/>
          <a:sy n="77" d="100"/>
        </p:scale>
        <p:origin x="802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199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Fince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7837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9592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034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Çok az sıklıkta görülen bu ünlülerin F3 formant frekansı diğer ünlülere göre daha düşüktür. R-leşme özelliği gösteren ünlüler Mandarin Çincesi, Hollandaca, Portekizce, Kuzey Amerikan İngilizcesi ve Eski Fransızca olarak da adlandırılan Quebec Fransızcasında görülmektedir.  </a:t>
            </a:r>
            <a:endParaRPr lang="tr-TR" dirty="0">
              <a:latin typeface="Book Antiqu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13109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Kimi dillerde genizsileşmiş ünlü hiç görülmezken; İngilizce, Fransızca, Lehçe, Portekizce gibi Avrupa dillerinde farklı karşıtlık dereceleri taşıyan genizsil ünlüler bulunmaktadır. Örneğin,</a:t>
            </a:r>
            <a:r>
              <a:rPr lang="tr-T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Fransızcada 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beau’ /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 (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güzel) ya da Portekizcedeki ‘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bon’ /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bõ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 (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iyi) sözcüklerinde görüldüğü gibi. </a:t>
            </a:r>
            <a:endParaRPr lang="tr-TR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7165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r>
              <a:rPr lang="tr-TR" sz="1100" dirty="0" smtClean="0">
                <a:latin typeface="Book Antiqua" pitchFamily="18" charset="0"/>
              </a:rPr>
              <a:t>Carr, P. (2008). </a:t>
            </a:r>
            <a:r>
              <a:rPr lang="tr-TR" sz="1100" i="1" dirty="0" smtClean="0">
                <a:latin typeface="Book Antiqua" pitchFamily="18" charset="0"/>
              </a:rPr>
              <a:t>A Glossary of Phonology. </a:t>
            </a:r>
            <a:r>
              <a:rPr lang="tr-TR" sz="1100" dirty="0" smtClean="0">
                <a:latin typeface="Book Antiqua" pitchFamily="18" charset="0"/>
              </a:rPr>
              <a:t>Edinburgh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Clark, J. (2007). </a:t>
            </a:r>
            <a:r>
              <a:rPr lang="tr-TR" sz="1100" i="1" dirty="0" smtClean="0">
                <a:latin typeface="Book Antiqua" pitchFamily="18" charset="0"/>
              </a:rPr>
              <a:t>An Introduction to Phonetics and Phonology</a:t>
            </a:r>
            <a:r>
              <a:rPr lang="tr-TR" sz="1100" dirty="0" smtClean="0">
                <a:latin typeface="Book Antiqua" pitchFamily="18" charset="0"/>
              </a:rPr>
              <a:t>. Üçüncü Baskı.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Crystal, D. (1980). </a:t>
            </a:r>
            <a:r>
              <a:rPr lang="tr-TR" sz="1100" i="1" dirty="0" smtClean="0">
                <a:latin typeface="Book Antiqua" pitchFamily="18" charset="0"/>
              </a:rPr>
              <a:t>A Dictionary of Linguistics and Phonetics</a:t>
            </a:r>
            <a:r>
              <a:rPr lang="tr-TR" sz="1100" dirty="0" smtClean="0">
                <a:latin typeface="Book Antiqua" pitchFamily="18" charset="0"/>
              </a:rPr>
              <a:t>. Wiley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Ergenç, İ. (2002). </a:t>
            </a:r>
            <a:r>
              <a:rPr lang="tr-TR" sz="1100" i="1" dirty="0" smtClean="0">
                <a:latin typeface="Book Antiqua" pitchFamily="18" charset="0"/>
              </a:rPr>
              <a:t>Konuşma Dili ve Türkçenin Söyleyiş Sözlüğü</a:t>
            </a:r>
            <a:r>
              <a:rPr lang="tr-TR" sz="1100" dirty="0" smtClean="0">
                <a:latin typeface="Book Antiqua" pitchFamily="18" charset="0"/>
              </a:rPr>
              <a:t>. Multilingual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Gussenhoven, C. (2011). </a:t>
            </a:r>
            <a:r>
              <a:rPr lang="tr-TR" sz="1100" i="1" dirty="0" smtClean="0">
                <a:latin typeface="Book Antiqua" pitchFamily="18" charset="0"/>
              </a:rPr>
              <a:t>Understanding Phonology.</a:t>
            </a:r>
            <a:r>
              <a:rPr lang="tr-TR" sz="1100" dirty="0" smtClean="0">
                <a:latin typeface="Book Antiqua" pitchFamily="18" charset="0"/>
              </a:rPr>
              <a:t> 3. Baskı. Hodder Education.</a:t>
            </a:r>
          </a:p>
          <a:p>
            <a:pPr lvl="0"/>
            <a:r>
              <a:rPr lang="tr-TR" sz="1100" i="1" dirty="0" smtClean="0">
                <a:latin typeface="Book Antiqua" pitchFamily="18" charset="0"/>
              </a:rPr>
              <a:t>Handbook of the International Phonetic Association: A Guide to the Use of the International Phonetic Alphabet</a:t>
            </a:r>
            <a:r>
              <a:rPr lang="tr-TR" sz="1100" dirty="0" smtClean="0">
                <a:latin typeface="Book Antiqua" pitchFamily="18" charset="0"/>
              </a:rPr>
              <a:t>. (1999). Cambridge Üniversitesi Yayınları. 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Johnson, K. (2003). </a:t>
            </a:r>
            <a:r>
              <a:rPr lang="tr-TR" sz="1100" i="1" dirty="0" smtClean="0">
                <a:latin typeface="Book Antiqua" pitchFamily="18" charset="0"/>
              </a:rPr>
              <a:t>Acoustics &amp; Auditory Phonetics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Katz, W.F. (2013). </a:t>
            </a:r>
            <a:r>
              <a:rPr lang="tr-TR" sz="1100" i="1" dirty="0" smtClean="0">
                <a:latin typeface="Book Antiqua" pitchFamily="18" charset="0"/>
              </a:rPr>
              <a:t>Phonetic for Dummies. </a:t>
            </a:r>
            <a:r>
              <a:rPr lang="tr-TR" sz="1100" dirty="0" smtClean="0">
                <a:latin typeface="Book Antiqua" pitchFamily="18" charset="0"/>
              </a:rPr>
              <a:t>John Wiley &amp; Sons.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Kent, R.D. ve Read, C. (2002). </a:t>
            </a:r>
            <a:r>
              <a:rPr lang="tr-TR" sz="1100" i="1" dirty="0" smtClean="0">
                <a:latin typeface="Book Antiqua" pitchFamily="18" charset="0"/>
              </a:rPr>
              <a:t>Acoustic Analysis of Speech</a:t>
            </a:r>
            <a:r>
              <a:rPr lang="tr-TR" sz="1100" dirty="0" smtClean="0">
                <a:latin typeface="Book Antiqua" pitchFamily="18" charset="0"/>
              </a:rPr>
              <a:t>. Thomson Learning.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Lacy, de P. (2007). </a:t>
            </a:r>
            <a:r>
              <a:rPr lang="tr-TR" sz="1100" i="1" dirty="0" smtClean="0">
                <a:latin typeface="Book Antiqua" pitchFamily="18" charset="0"/>
              </a:rPr>
              <a:t>The Cambridge Handbook of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(2005). </a:t>
            </a:r>
            <a:r>
              <a:rPr lang="tr-TR" sz="1100" i="1" dirty="0" smtClean="0">
                <a:latin typeface="Book Antiqua" pitchFamily="18" charset="0"/>
              </a:rPr>
              <a:t>Vowels and Consonants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(2006). </a:t>
            </a:r>
            <a:r>
              <a:rPr lang="tr-TR" sz="1100" i="1" dirty="0" smtClean="0">
                <a:latin typeface="Book Antiqua" pitchFamily="18" charset="0"/>
              </a:rPr>
              <a:t>A Course in Phonetics</a:t>
            </a:r>
            <a:r>
              <a:rPr lang="tr-TR" sz="1100" dirty="0" smtClean="0">
                <a:latin typeface="Book Antiqua" pitchFamily="18" charset="0"/>
              </a:rPr>
              <a:t>. Thomson/Wadsworth Yayınları. Beşinci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Odden, D. (2005). </a:t>
            </a:r>
            <a:r>
              <a:rPr lang="tr-TR" sz="1100" i="1" dirty="0" smtClean="0">
                <a:latin typeface="Book Antiqua" pitchFamily="18" charset="0"/>
              </a:rPr>
              <a:t>Introducing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Özsoy, S., Erk-Emeksiz, Z., Turan, Ü.D. ve Uzun, L. (2011). </a:t>
            </a:r>
            <a:r>
              <a:rPr lang="tr-TR" sz="1100" i="1" dirty="0" smtClean="0">
                <a:latin typeface="Book Antiqua" pitchFamily="18" charset="0"/>
              </a:rPr>
              <a:t>Genel Dilbilim II</a:t>
            </a:r>
            <a:r>
              <a:rPr lang="tr-TR" sz="1100" dirty="0" smtClean="0">
                <a:latin typeface="Book Antiqua" pitchFamily="18" charset="0"/>
              </a:rPr>
              <a:t>. (Ed. Özsoy, S., Erk-Emeksiz, Z.). Anadolu Üniversitesi Yayını.</a:t>
            </a:r>
            <a:r>
              <a:rPr lang="tr-TR" sz="1100" i="1" dirty="0" smtClean="0">
                <a:latin typeface="Book Antiqua" pitchFamily="18" charset="0"/>
              </a:rPr>
              <a:t> </a:t>
            </a:r>
            <a:endParaRPr lang="tr-TR" sz="1100" dirty="0" smtClean="0">
              <a:latin typeface="Book Antiqua" pitchFamily="18" charset="0"/>
            </a:endParaRPr>
          </a:p>
          <a:p>
            <a:pPr lvl="0"/>
            <a:r>
              <a:rPr lang="tr-TR" sz="1100" dirty="0" smtClean="0">
                <a:latin typeface="Book Antiqua" pitchFamily="18" charset="0"/>
              </a:rPr>
              <a:t>Reetz, H. ve Jongman, A. (2009). </a:t>
            </a:r>
            <a:r>
              <a:rPr lang="tr-TR" sz="1100" i="1" dirty="0" smtClean="0">
                <a:latin typeface="Book Antiqua" pitchFamily="18" charset="0"/>
              </a:rPr>
              <a:t>Phonetics: Transcription, Production, Acoustics and Perception</a:t>
            </a:r>
            <a:r>
              <a:rPr lang="tr-TR" sz="1100" dirty="0" smtClean="0">
                <a:latin typeface="Book Antiqua" pitchFamily="18" charset="0"/>
              </a:rPr>
              <a:t>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Seikel, J.A., King, D.W. ve Drumright, D.G. (2009). </a:t>
            </a:r>
            <a:r>
              <a:rPr lang="tr-TR" sz="1100" i="1" dirty="0" smtClean="0">
                <a:latin typeface="Book Antiqua" pitchFamily="18" charset="0"/>
              </a:rPr>
              <a:t>Anatomy &amp; Physiology for Speech, Language and Hearing</a:t>
            </a:r>
            <a:r>
              <a:rPr lang="tr-TR" sz="1100" dirty="0" smtClean="0">
                <a:latin typeface="Book Antiqua" pitchFamily="18" charset="0"/>
              </a:rPr>
              <a:t>. 4. Baskı. Delmar Cangage Learning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Stevens, K. (2000). </a:t>
            </a:r>
            <a:r>
              <a:rPr lang="tr-TR" sz="1100" i="1" dirty="0" smtClean="0">
                <a:latin typeface="Book Antiqua" pitchFamily="18" charset="0"/>
              </a:rPr>
              <a:t>Acoustic Phonetics</a:t>
            </a:r>
            <a:r>
              <a:rPr lang="tr-TR" sz="1100" dirty="0" smtClean="0">
                <a:latin typeface="Book Antiqua" pitchFamily="18" charset="0"/>
              </a:rPr>
              <a:t>. The MIT Press. Birinci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Zsiga, E.C. (2013). </a:t>
            </a:r>
            <a:r>
              <a:rPr lang="tr-TR" sz="1100" i="1" dirty="0" smtClean="0">
                <a:latin typeface="Book Antiqua" pitchFamily="18" charset="0"/>
              </a:rPr>
              <a:t>The Sounds of Language: An Introduction to Phonetics and Phonology</a:t>
            </a:r>
            <a:r>
              <a:rPr lang="tr-TR" sz="1100" dirty="0" smtClean="0">
                <a:latin typeface="Book Antiqua" pitchFamily="18" charset="0"/>
              </a:rPr>
              <a:t>. Wiley-Blackwell Yayınları. </a:t>
            </a:r>
            <a:endParaRPr lang="tr-TR" sz="11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ÜNLÜ KAYMASI (</a:t>
            </a:r>
            <a:r>
              <a:rPr lang="tr-TR" sz="2200" dirty="0" smtClean="0"/>
              <a:t>Vowel Shift</a:t>
            </a:r>
            <a:r>
              <a:rPr lang="tr-TR" sz="2200" b="1" dirty="0" smtClean="0"/>
              <a:t>)</a:t>
            </a:r>
            <a:endParaRPr lang="tr-T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1287836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latin typeface="Book Antiqua" pitchFamily="18" charset="0"/>
                <a:cs typeface="Arial" pitchFamily="34" charset="0"/>
              </a:rPr>
              <a:t>Ünlü Kayması</a:t>
            </a:r>
            <a:r>
              <a:rPr lang="tr-TR" dirty="0" smtClean="0">
                <a:latin typeface="Book Antiqua" pitchFamily="18" charset="0"/>
                <a:cs typeface="Arial" pitchFamily="34" charset="0"/>
              </a:rPr>
              <a:t>, aynı seslem içinde iki farklı nitelikli ünlünün ‘tek ses’ biçiminde çıkarılmasıdır.</a:t>
            </a:r>
          </a:p>
          <a:p>
            <a:pPr algn="just"/>
            <a:endParaRPr lang="tr-TR" dirty="0" smtClean="0">
              <a:latin typeface="Book Antiqua" pitchFamily="18" charset="0"/>
              <a:cs typeface="Arial" pitchFamily="34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Her dilde üretimsel özellikleri sabit kalan ünlüler ve sesbilimsel özellikleri duyulabilir derecede değişime uğrayan ünlüler bulunur. Bu ünlüler, </a:t>
            </a:r>
            <a:r>
              <a:rPr lang="tr-TR" b="1" dirty="0" smtClean="0">
                <a:latin typeface="Book Antiqua" pitchFamily="18" charset="0"/>
              </a:rPr>
              <a:t>kayan ünlü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diphthong</a:t>
            </a:r>
            <a:r>
              <a:rPr lang="tr-TR" dirty="0" smtClean="0">
                <a:latin typeface="Book Antiqua" pitchFamily="18" charset="0"/>
              </a:rPr>
              <a:t>) biçiminde adlandırılır.</a:t>
            </a:r>
            <a:r>
              <a:rPr lang="tr-TR" dirty="0" smtClean="0">
                <a:latin typeface="Book Antiqua" pitchFamily="18" charset="0"/>
                <a:cs typeface="Arial" pitchFamily="34" charset="0"/>
              </a:rPr>
              <a:t>  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993190"/>
              </p:ext>
            </p:extLst>
          </p:nvPr>
        </p:nvGraphicFramePr>
        <p:xfrm>
          <a:off x="500034" y="3357562"/>
          <a:ext cx="3571900" cy="2474976"/>
        </p:xfrm>
        <a:graphic>
          <a:graphicData uri="http://schemas.openxmlformats.org/drawingml/2006/table">
            <a:tbl>
              <a:tblPr/>
              <a:tblGrid>
                <a:gridCol w="15769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162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Book Antiqua" pitchFamily="18" charset="0"/>
                          <a:ea typeface="Calibri"/>
                          <a:cs typeface="Times New Roman"/>
                        </a:rPr>
                        <a:t>Dünya Dillerinden Kimi Örnekler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6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Book Antiqua" pitchFamily="18" charset="0"/>
                          <a:ea typeface="Calibri"/>
                          <a:cs typeface="Times New Roman"/>
                        </a:rPr>
                        <a:t>İngilizce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latin typeface="Book Antiqua" pitchFamily="18" charset="0"/>
                          <a:ea typeface="Calibri"/>
                          <a:cs typeface="Times New Roman"/>
                        </a:rPr>
                        <a:t>say, fine, sure, fire</a:t>
                      </a:r>
                      <a:endParaRPr lang="tr-TR" sz="140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69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Book Antiqua" pitchFamily="18" charset="0"/>
                          <a:ea typeface="Calibri"/>
                          <a:cs typeface="Times New Roman"/>
                        </a:rPr>
                        <a:t>Almanca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Ei, Maus, ihr, neu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2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Book Antiqua" pitchFamily="18" charset="0"/>
                          <a:ea typeface="Calibri"/>
                          <a:cs typeface="Times New Roman"/>
                        </a:rPr>
                        <a:t>İbranice</a:t>
                      </a:r>
                      <a:endParaRPr lang="tr-TR" sz="140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plɛɪ̯tə, naɛ̯n, ɔəf̯n̩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2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Book Antiqua" pitchFamily="18" charset="0"/>
                          <a:ea typeface="Calibri"/>
                          <a:cs typeface="Times New Roman"/>
                        </a:rPr>
                        <a:t>Norveççe</a:t>
                      </a:r>
                      <a:endParaRPr lang="tr-TR" sz="140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nei, hai, joik, sau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2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1">
                          <a:latin typeface="Book Antiqua" pitchFamily="18" charset="0"/>
                          <a:ea typeface="Calibri"/>
                          <a:cs typeface="Times New Roman"/>
                        </a:rPr>
                        <a:t>İspanyolca</a:t>
                      </a:r>
                      <a:endParaRPr lang="tr-TR" sz="140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ˈpo̯eta, ˈmae̯stɾo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2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>
                          <a:latin typeface="Book Antiqua" pitchFamily="18" charset="0"/>
                          <a:ea typeface="Calibri"/>
                          <a:cs typeface="Times New Roman"/>
                        </a:rPr>
                        <a:t>Fransızca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latin typeface="Book Antiqua" pitchFamily="18" charset="0"/>
                          <a:ea typeface="Calibri"/>
                          <a:cs typeface="Times New Roman"/>
                        </a:rPr>
                        <a:t>roi, huit</a:t>
                      </a:r>
                      <a:endParaRPr lang="tr-TR" sz="1400" dirty="0">
                        <a:latin typeface="Book Antiqu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0" name="42 Resim" descr="Finnish_rising_diphthongs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72066" y="3786190"/>
            <a:ext cx="3424411" cy="186791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Yükselen-Alçalan Ünlü Kayması</a:t>
            </a:r>
            <a:endParaRPr lang="tr-T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1287836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latin typeface="Book Antiqua" pitchFamily="18" charset="0"/>
              </a:rPr>
              <a:t>Alçalan ünlü kayması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falling/descending diphthongs</a:t>
            </a:r>
            <a:r>
              <a:rPr lang="tr-TR" dirty="0" smtClean="0">
                <a:latin typeface="Book Antiqua" pitchFamily="18" charset="0"/>
              </a:rPr>
              <a:t>), ünlü kaymasını oluşturan ilk ünlünün ses perdesinin yüksekliğiyle ilişkilendirilirken (örneğin [ai̯]), </a:t>
            </a:r>
            <a:r>
              <a:rPr lang="tr-TR" b="1" dirty="0" smtClean="0">
                <a:latin typeface="Book Antiqua" pitchFamily="18" charset="0"/>
              </a:rPr>
              <a:t>yükselen ünlü kayması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rising/ascending diphthongs</a:t>
            </a:r>
            <a:r>
              <a:rPr lang="tr-TR" dirty="0" smtClean="0">
                <a:latin typeface="Book Antiqua" pitchFamily="18" charset="0"/>
              </a:rPr>
              <a:t>) ünlü kaymasını oluşturan ilk ünlünün belirginlik düzeyinin düşük olmasıyla ilişkilendirilir (örneğin [i̯a]).</a:t>
            </a:r>
            <a:endParaRPr lang="tr-TR" dirty="0" smtClean="0"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0" name="42 Resim" descr="Finnish_rising_diphthongs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33737" y="3786190"/>
            <a:ext cx="3424411" cy="186791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41 Resim" descr="Finnish_falling_diphthongs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2976" y="3857628"/>
            <a:ext cx="2214578" cy="17859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Açılan-Kapanan Ünlü Kayması</a:t>
            </a:r>
            <a:endParaRPr lang="tr-T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1287836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Alçalan ünlü kaymasıyla ilişkilendirilen ‘kapanan ünlü kayması’ (</a:t>
            </a:r>
            <a:r>
              <a:rPr lang="tr-TR" i="1" dirty="0" smtClean="0">
                <a:latin typeface="Book Antiqua" pitchFamily="18" charset="0"/>
              </a:rPr>
              <a:t>closing diphthongs</a:t>
            </a:r>
            <a:r>
              <a:rPr lang="tr-TR" dirty="0" smtClean="0">
                <a:latin typeface="Book Antiqua" pitchFamily="18" charset="0"/>
              </a:rPr>
              <a:t>), kaymayı oluşturan ikinci ünlü ilk ünlüden daha kapalı iken, yükselen ünlü kaymasıyla ilişkilendirilen </a:t>
            </a:r>
            <a:r>
              <a:rPr lang="tr-TR" b="1" dirty="0" smtClean="0">
                <a:latin typeface="Book Antiqua" pitchFamily="18" charset="0"/>
              </a:rPr>
              <a:t>açılan ünlü kayması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opening diphthongs</a:t>
            </a:r>
            <a:r>
              <a:rPr lang="tr-TR" dirty="0" smtClean="0">
                <a:latin typeface="Book Antiqua" pitchFamily="18" charset="0"/>
              </a:rPr>
              <a:t>) (örneğin [ai] gibi), kaymayı oluşturan ikinci ünlü daha açıktır (örneğin [ia] gibi). </a:t>
            </a:r>
          </a:p>
          <a:p>
            <a:pPr algn="just"/>
            <a:endParaRPr lang="tr-TR" dirty="0" smtClean="0"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12" name="44 Resim" descr="ae.gif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29190" y="3643314"/>
            <a:ext cx="2571768" cy="2000264"/>
          </a:xfrm>
          <a:prstGeom prst="rect">
            <a:avLst/>
          </a:prstGeom>
        </p:spPr>
      </p:pic>
      <p:pic>
        <p:nvPicPr>
          <p:cNvPr id="13" name="43 Resim" descr="thai.gif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2976" y="3571876"/>
            <a:ext cx="2857520" cy="21431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200" b="1" dirty="0" smtClean="0"/>
              <a:t>Merkezleyen Ünlü Kayması</a:t>
            </a:r>
            <a:endParaRPr lang="tr-T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1287836"/>
            <a:ext cx="82153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Dünya dilleri arasında görülen en nadir ünlü kayması sınıflandırması </a:t>
            </a:r>
            <a:r>
              <a:rPr lang="tr-TR" b="1" dirty="0" smtClean="0">
                <a:latin typeface="Book Antiqua" pitchFamily="18" charset="0"/>
              </a:rPr>
              <a:t>merkezleyen ünlü kayması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centering diphthong</a:t>
            </a:r>
            <a:r>
              <a:rPr lang="tr-TR" dirty="0" smtClean="0">
                <a:latin typeface="Book Antiqua" pitchFamily="18" charset="0"/>
              </a:rPr>
              <a:t>) olgusudur. Merkezleyen ünlü kaymasını oluşturan ilk ünlü, dörtgende daha çevresel bir görünüm sergilerken, ikinci konumdaki ünlü daha merkezde bir görünüm taşır (örneğin [ɪə̯], [ɛə̯] gibi). </a:t>
            </a:r>
          </a:p>
          <a:p>
            <a:pPr algn="just"/>
            <a:endParaRPr lang="tr-TR" dirty="0" smtClean="0">
              <a:latin typeface="Book Antiqua" pitchFamily="18" charset="0"/>
              <a:cs typeface="Arial" pitchFamily="34" charset="0"/>
            </a:endParaRPr>
          </a:p>
        </p:txBody>
      </p:sp>
      <p:pic>
        <p:nvPicPr>
          <p:cNvPr id="8" name="45 Resim" descr="endpoint_diph.gif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43042" y="3786190"/>
            <a:ext cx="5625862" cy="18573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dirty="0" smtClean="0"/>
              <a:t>R’leşme (Rotasizm) [b]</a:t>
            </a:r>
            <a:endParaRPr lang="tr-T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1287836"/>
            <a:ext cx="82153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 smtClean="0">
                <a:latin typeface="Book Antiqua" pitchFamily="18" charset="0"/>
              </a:rPr>
              <a:t>Rotasizm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rhotacism</a:t>
            </a:r>
            <a:r>
              <a:rPr lang="tr-TR" dirty="0" smtClean="0">
                <a:latin typeface="Book Antiqua" pitchFamily="18" charset="0"/>
              </a:rPr>
              <a:t>) ya da </a:t>
            </a:r>
            <a:r>
              <a:rPr lang="tr-TR" b="1" dirty="0" smtClean="0">
                <a:latin typeface="Book Antiqua" pitchFamily="18" charset="0"/>
              </a:rPr>
              <a:t>r’leşme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r-colored</a:t>
            </a:r>
            <a:r>
              <a:rPr lang="tr-TR" dirty="0" smtClean="0">
                <a:latin typeface="Book Antiqua" pitchFamily="18" charset="0"/>
              </a:rPr>
              <a:t>) özelliği gösteren ünlüler, kimi dillerde dil-ucu ya da dil-ortası kısmı yükseltilerek oluşturulur. Örneğin, İngilizcede ‘start’ (başlamak) sözcüğünde görüldüğü gibi. Bu ünlüler sesbilim abecesinde [b] imiyle gösterilir. 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9" name="Picture 8" descr="300px-Rhoticity_spectrogramf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57488" y="3143248"/>
            <a:ext cx="3071834" cy="20717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i="1" dirty="0" smtClean="0"/>
              <a:t>Genizsilleşme [~]</a:t>
            </a:r>
            <a:endParaRPr lang="tr-TR" sz="2200" b="1" dirty="0"/>
          </a:p>
        </p:txBody>
      </p:sp>
      <p:sp>
        <p:nvSpPr>
          <p:cNvPr id="7" name="Rectangle 6"/>
          <p:cNvSpPr/>
          <p:nvPr/>
        </p:nvSpPr>
        <p:spPr>
          <a:xfrm>
            <a:off x="428596" y="1287836"/>
            <a:ext cx="821537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</a:rPr>
              <a:t>Ses üretimi sırasında yumuşak damağın alçalması ve akciğerlerden gelen hava akımının bir kısmının burundan geçmesi sonucu </a:t>
            </a:r>
            <a:r>
              <a:rPr lang="tr-TR" b="1" dirty="0" smtClean="0">
                <a:latin typeface="Book Antiqua" pitchFamily="18" charset="0"/>
              </a:rPr>
              <a:t>genizsileşme</a:t>
            </a:r>
            <a:r>
              <a:rPr lang="tr-TR" dirty="0" smtClean="0">
                <a:latin typeface="Book Antiqua" pitchFamily="18" charset="0"/>
              </a:rPr>
              <a:t> (</a:t>
            </a:r>
            <a:r>
              <a:rPr lang="tr-TR" i="1" dirty="0" smtClean="0">
                <a:latin typeface="Book Antiqua" pitchFamily="18" charset="0"/>
              </a:rPr>
              <a:t>nasalisation</a:t>
            </a:r>
            <a:r>
              <a:rPr lang="tr-TR" dirty="0" smtClean="0">
                <a:latin typeface="Book Antiqua" pitchFamily="18" charset="0"/>
              </a:rPr>
              <a:t>) olayı gerçekleşir. </a:t>
            </a:r>
          </a:p>
          <a:p>
            <a:pPr algn="just"/>
            <a:endParaRPr lang="tr-TR" dirty="0" smtClean="0">
              <a:latin typeface="Book Antiqua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</a:rPr>
              <a:t>İngilizcede genizsileşmiş bir ünsüzün önündeki ünlüler bazen kısmen ya da tamamen genizsileşebilmektedir, ancak bu ünlüler genizsil ünlü olarak adlandırılmamaktadır (</a:t>
            </a:r>
            <a:r>
              <a:rPr lang="tr-TR" i="1" dirty="0" smtClean="0">
                <a:latin typeface="Book Antiqua" pitchFamily="18" charset="0"/>
              </a:rPr>
              <a:t>‘huh’ sözcüğündeki gibi</a:t>
            </a:r>
            <a:r>
              <a:rPr lang="tr-TR" dirty="0" smtClean="0">
                <a:latin typeface="Book Antiqua" pitchFamily="18" charset="0"/>
              </a:rPr>
              <a:t>). </a:t>
            </a:r>
            <a:endParaRPr lang="tr-TR" dirty="0">
              <a:latin typeface="Book Antiqua" pitchFamily="18" charset="0"/>
            </a:endParaRPr>
          </a:p>
        </p:txBody>
      </p:sp>
      <p:pic>
        <p:nvPicPr>
          <p:cNvPr id="8" name="Picture 7" descr="NasOral.GIF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9256" y="3929066"/>
            <a:ext cx="2838123" cy="207170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5656</TotalTime>
  <Words>564</Words>
  <Application>Microsoft Office PowerPoint</Application>
  <PresentationFormat>Ekran Gösterisi (4:3)</PresentationFormat>
  <Paragraphs>58</Paragraphs>
  <Slides>8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202</cp:revision>
  <dcterms:created xsi:type="dcterms:W3CDTF">2015-09-22T13:45:05Z</dcterms:created>
  <dcterms:modified xsi:type="dcterms:W3CDTF">2019-10-10T10:49:56Z</dcterms:modified>
</cp:coreProperties>
</file>